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7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9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8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7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1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8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1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3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B755-1C61-4EE7-9A96-0AA569682004}" type="datetimeFigureOut">
              <a:rPr lang="en-IN" smtClean="0"/>
              <a:t>08-04-2018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AE87-574E-481B-8655-B2DC00D81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6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Fraud Detection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Insurance fraud is the second biggest white-collar </a:t>
            </a:r>
            <a:r>
              <a:rPr lang="en-IN" dirty="0" smtClean="0"/>
              <a:t>crimes </a:t>
            </a:r>
            <a:r>
              <a:rPr lang="en-IN" dirty="0"/>
              <a:t>in </a:t>
            </a:r>
            <a:r>
              <a:rPr lang="en-IN" dirty="0" smtClean="0"/>
              <a:t>the India and according </a:t>
            </a:r>
            <a:r>
              <a:rPr lang="en-IN" dirty="0"/>
              <a:t>to the National Insurance Crime </a:t>
            </a:r>
            <a:r>
              <a:rPr lang="en-IN" dirty="0" smtClean="0"/>
              <a:t>Bureau </a:t>
            </a:r>
            <a:r>
              <a:rPr lang="en-IN" dirty="0"/>
              <a:t>a</a:t>
            </a:r>
            <a:r>
              <a:rPr lang="en-IN" dirty="0" smtClean="0"/>
              <a:t>s </a:t>
            </a:r>
            <a:r>
              <a:rPr lang="en-IN" dirty="0"/>
              <a:t>insurers deal with an uncertain economic climate and intense competition, they must also grapple with the increasing incidence and sophistication of fraud, not to mention the resulting losses. </a:t>
            </a:r>
            <a:endParaRPr lang="en-IN" dirty="0" smtClean="0"/>
          </a:p>
          <a:p>
            <a:r>
              <a:rPr lang="en-IN" dirty="0" smtClean="0"/>
              <a:t>This solution solves this problem by identifying the claims whether they are genuine or fraud on the fly. </a:t>
            </a:r>
          </a:p>
          <a:p>
            <a:r>
              <a:rPr lang="en-IN" dirty="0" smtClean="0"/>
              <a:t>Various parameters are used for the verification which have been assigned weightages.</a:t>
            </a:r>
          </a:p>
          <a:p>
            <a:r>
              <a:rPr lang="en-IN" dirty="0" smtClean="0"/>
              <a:t>If it reaches a threshold, then it becomes a fraud.</a:t>
            </a:r>
          </a:p>
        </p:txBody>
      </p:sp>
    </p:spTree>
    <p:extLst>
      <p:ext uri="{BB962C8B-B14F-4D97-AF65-F5344CB8AC3E}">
        <p14:creationId xmlns:p14="http://schemas.microsoft.com/office/powerpoint/2010/main" val="23605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80465" y="123825"/>
            <a:ext cx="9740265" cy="6610350"/>
            <a:chOff x="-90805" y="0"/>
            <a:chExt cx="9740265" cy="6610350"/>
          </a:xfrm>
        </p:grpSpPr>
        <p:grpSp>
          <p:nvGrpSpPr>
            <p:cNvPr id="3" name="Group 2"/>
            <p:cNvGrpSpPr/>
            <p:nvPr/>
          </p:nvGrpSpPr>
          <p:grpSpPr>
            <a:xfrm>
              <a:off x="-90805" y="0"/>
              <a:ext cx="9740265" cy="6610349"/>
              <a:chOff x="-90805" y="0"/>
              <a:chExt cx="9740265" cy="66103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90805" y="0"/>
                <a:ext cx="9740265" cy="6610349"/>
                <a:chOff x="-90805" y="0"/>
                <a:chExt cx="9740265" cy="736241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-90805" y="0"/>
                  <a:ext cx="9740265" cy="7362418"/>
                  <a:chOff x="-90805" y="-26306"/>
                  <a:chExt cx="9740265" cy="7362418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-90805" y="-26306"/>
                    <a:ext cx="9740265" cy="7362418"/>
                    <a:chOff x="-90805" y="-34381"/>
                    <a:chExt cx="9740265" cy="7362418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-90805" y="-34381"/>
                      <a:ext cx="9740265" cy="7362418"/>
                      <a:chOff x="-90805" y="-34381"/>
                      <a:chExt cx="9740265" cy="7362418"/>
                    </a:xfrm>
                  </p:grpSpPr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-90805" y="-34381"/>
                        <a:ext cx="9740265" cy="7362418"/>
                        <a:chOff x="-90805" y="-34381"/>
                        <a:chExt cx="9740265" cy="7362418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4143375" y="-34381"/>
                          <a:ext cx="5362575" cy="1600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6350">
                          <a:solidFill>
                            <a:schemeClr val="accent2">
                              <a:lumMod val="50000"/>
                            </a:schemeClr>
                          </a:solidFill>
                          <a:prstDash val="sysDash"/>
                        </a:ln>
                        <a:effectLst>
                          <a:glow>
                            <a:schemeClr val="accent1"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-90805" y="47625"/>
                          <a:ext cx="9740265" cy="7280412"/>
                          <a:chOff x="-90805" y="0"/>
                          <a:chExt cx="9740265" cy="7280412"/>
                        </a:xfrm>
                      </p:grpSpPr>
                      <p:grpSp>
                        <p:nvGrpSpPr>
                          <p:cNvPr id="21" name="Group 20"/>
                          <p:cNvGrpSpPr/>
                          <p:nvPr/>
                        </p:nvGrpSpPr>
                        <p:grpSpPr>
                          <a:xfrm>
                            <a:off x="-90805" y="1628613"/>
                            <a:ext cx="9740265" cy="5651799"/>
                            <a:chOff x="-90805" y="1053030"/>
                            <a:chExt cx="9740265" cy="5652716"/>
                          </a:xfrm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0" y="1053030"/>
                              <a:ext cx="8108315" cy="56527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6350">
                              <a:prstDash val="sysDash"/>
                            </a:ln>
                            <a:effectLst>
                              <a:glow>
                                <a:schemeClr val="accent1"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28" name="Flowchart: Magnetic Disk 27"/>
                            <p:cNvSpPr/>
                            <p:nvPr/>
                          </p:nvSpPr>
                          <p:spPr>
                            <a:xfrm>
                              <a:off x="5076825" y="1371601"/>
                              <a:ext cx="2771775" cy="4968824"/>
                            </a:xfrm>
                            <a:prstGeom prst="flowChartMagneticDisk">
                              <a:avLst/>
                            </a:prstGeom>
                            <a:ln>
                              <a:bevel/>
                            </a:ln>
                            <a:effectLst>
                              <a:glow rad="139700">
                                <a:schemeClr val="accent6">
                                  <a:satMod val="175000"/>
                                  <a:alpha val="35000"/>
                                </a:schemeClr>
                              </a:glow>
                              <a:outerShdw blurRad="40000" dist="20000" dir="5400000" rotWithShape="0">
                                <a:srgbClr val="000000">
                                  <a:alpha val="38000"/>
                                </a:srgbClr>
                              </a:outerShdw>
                              <a:reflection stA="98000" endPos="2000" dir="5400000" sy="-100000" algn="bl" rotWithShape="0"/>
                              <a:softEdge rad="0"/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threePt" dir="t"/>
                            </a:scene3d>
                            <a:sp3d/>
                          </p:spPr>
                          <p:style>
                            <a:lnRef idx="1">
                              <a:schemeClr val="accent6"/>
                            </a:lnRef>
                            <a:fillRef idx="2">
                              <a:schemeClr val="accent6"/>
                            </a:fillRef>
                            <a:effectRef idx="1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4800" b="1">
                                  <a:solidFill>
                                    <a:srgbClr val="EE8526"/>
                                  </a:solidFill>
                                  <a:effectLst/>
                                  <a:latin typeface="Cambria"/>
                                  <a:ea typeface="Calibri"/>
                                  <a:cs typeface="Times New Roman"/>
                                </a:rPr>
                                <a:t>HDFS</a:t>
                              </a:r>
                              <a:endParaRPr lang="en-IN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grpSp>
                          <p:nvGrpSpPr>
                            <p:cNvPr id="29" name="Group 28"/>
                            <p:cNvGrpSpPr/>
                            <p:nvPr/>
                          </p:nvGrpSpPr>
                          <p:grpSpPr>
                            <a:xfrm>
                              <a:off x="-90805" y="1371601"/>
                              <a:ext cx="4010025" cy="4733925"/>
                              <a:chOff x="-224155" y="1"/>
                              <a:chExt cx="4010025" cy="4619625"/>
                            </a:xfrm>
                            <a:solidFill>
                              <a:srgbClr val="E7E5E7"/>
                            </a:solidFill>
                          </p:grpSpPr>
                          <p:sp>
                            <p:nvSpPr>
                              <p:cNvPr id="32" name="Rounded Rectangle 31"/>
                              <p:cNvSpPr/>
                              <p:nvPr/>
                            </p:nvSpPr>
                            <p:spPr>
                              <a:xfrm>
                                <a:off x="-224155" y="1"/>
                                <a:ext cx="4010025" cy="4619625"/>
                              </a:xfrm>
                              <a:prstGeom prst="roundRect">
                                <a:avLst/>
                              </a:prstGeom>
                              <a:grpFill/>
                              <a:ln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IN" dirty="0"/>
                              </a:p>
                            </p:txBody>
                          </p:sp>
                          <p:sp>
                            <p:nvSpPr>
                              <p:cNvPr id="33" name="Rounded Rectangle 32"/>
                              <p:cNvSpPr/>
                              <p:nvPr/>
                            </p:nvSpPr>
                            <p:spPr>
                              <a:xfrm>
                                <a:off x="466724" y="759796"/>
                                <a:ext cx="3305175" cy="1143000"/>
                              </a:xfrm>
                              <a:prstGeom prst="roundRect">
                                <a:avLst/>
                              </a:prstGeom>
                              <a:gradFill flip="none" rotWithShape="1">
                                <a:gsLst>
                                  <a:gs pos="0">
                                    <a:srgbClr val="002060">
                                      <a:tint val="66000"/>
                                      <a:satMod val="160000"/>
                                    </a:srgbClr>
                                  </a:gs>
                                  <a:gs pos="50000">
                                    <a:srgbClr val="002060">
                                      <a:tint val="44500"/>
                                      <a:satMod val="160000"/>
                                    </a:srgbClr>
                                  </a:gs>
                                  <a:gs pos="100000">
                                    <a:srgbClr val="002060">
                                      <a:tint val="23500"/>
                                      <a:satMod val="160000"/>
                                    </a:srgbClr>
                                  </a:gs>
                                </a:gsLst>
                                <a:lin ang="13500000" scaled="1"/>
                                <a:tileRect/>
                              </a:gradFill>
                              <a:ln w="7620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</a:ln>
                              <a:effectLst>
                                <a:softEdge rad="63500"/>
                              </a:effectLst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15000"/>
                                  </a:lnSpc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2400" b="1" dirty="0" smtClean="0">
                                    <a:solidFill>
                                      <a:srgbClr val="5F497A"/>
                                    </a:solidFill>
                                    <a:effectLst/>
                                    <a:latin typeface="Cambria"/>
                                    <a:ea typeface="Calibri"/>
                                    <a:cs typeface="Times New Roman"/>
                                  </a:rPr>
                                  <a:t>SPARK STREAM</a:t>
                                </a:r>
                                <a:endParaRPr lang="en-IN" sz="1100" dirty="0" smtClean="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  <a:p>
                                <a:pPr algn="ctr">
                                  <a:lnSpc>
                                    <a:spcPct val="115000"/>
                                  </a:lnSpc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200" b="1" dirty="0" smtClean="0">
                                    <a:solidFill>
                                      <a:srgbClr val="5F497A"/>
                                    </a:solidFill>
                                    <a:effectLst/>
                                    <a:latin typeface="Cambria"/>
                                    <a:ea typeface="Calibri"/>
                                    <a:cs typeface="Times New Roman"/>
                                  </a:rPr>
                                  <a:t>(Server Program— Weightage assigned to each claim )</a:t>
                                </a:r>
                                <a:endParaRPr lang="en-IN" sz="1100" dirty="0" smtClean="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  <a:p>
                                <a:pPr algn="ctr"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200" b="1" dirty="0">
                                    <a:solidFill>
                                      <a:srgbClr val="5F497A"/>
                                    </a:solidFill>
                                    <a:effectLst/>
                                    <a:latin typeface="Cambria"/>
                                    <a:ea typeface="Calibri"/>
                                    <a:cs typeface="Times New Roman"/>
                                  </a:rPr>
                                  <a:t> </a:t>
                                </a:r>
                                <a:endParaRPr lang="en-IN" sz="1100" dirty="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0" name="Folded Corner 29"/>
                            <p:cNvSpPr/>
                            <p:nvPr/>
                          </p:nvSpPr>
                          <p:spPr>
                            <a:xfrm>
                              <a:off x="8372475" y="3232784"/>
                              <a:ext cx="1276985" cy="1653540"/>
                            </a:xfrm>
                            <a:prstGeom prst="foldedCorner">
                              <a:avLst/>
                            </a:prstGeom>
                          </p:spPr>
                          <p:style>
                            <a:lnRef idx="1">
                              <a:schemeClr val="accent3"/>
                            </a:lnRef>
                            <a:fillRef idx="2">
                              <a:schemeClr val="accent3"/>
                            </a:fillRef>
                            <a:effectRef idx="1">
                              <a:schemeClr val="accent3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600" b="1" dirty="0" smtClean="0">
                                  <a:solidFill>
                                    <a:srgbClr val="76923C"/>
                                  </a:solidFill>
                                  <a:effectLst/>
                                  <a:latin typeface="Cambria"/>
                                  <a:ea typeface="Calibri"/>
                                  <a:cs typeface="Times New Roman"/>
                                </a:rPr>
                                <a:t>Repots </a:t>
                              </a:r>
                              <a:r>
                                <a:rPr lang="en-US" sz="1600" b="1" dirty="0">
                                  <a:solidFill>
                                    <a:srgbClr val="76923C"/>
                                  </a:solidFill>
                                  <a:effectLst/>
                                  <a:latin typeface="Cambria"/>
                                  <a:ea typeface="Calibri"/>
                                  <a:cs typeface="Times New Roman"/>
                                </a:rPr>
                                <a:t>and Graphs</a:t>
                              </a:r>
                              <a:r>
                                <a:rPr lang="en-US" sz="1600" dirty="0">
                                  <a:effectLst/>
                                  <a:ea typeface="Calibri"/>
                                  <a:cs typeface="Times New Roman"/>
                                </a:rPr>
                                <a:t>    </a:t>
                              </a:r>
                              <a:endParaRPr lang="en-IN" sz="1100" dirty="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  <a:p>
                              <a:pPr algn="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100" dirty="0">
                                  <a:effectLst/>
                                  <a:ea typeface="Calibri"/>
                                  <a:cs typeface="Times New Roman"/>
                                </a:rPr>
                                <a:t>    </a:t>
                              </a:r>
                              <a:endParaRPr lang="en-IN" sz="1100" dirty="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cxnSp>
                          <p:nvCxnSpPr>
                            <p:cNvPr id="31" name="Straight Arrow Connector 30"/>
                            <p:cNvCxnSpPr/>
                            <p:nvPr/>
                          </p:nvCxnSpPr>
                          <p:spPr>
                            <a:xfrm>
                              <a:off x="3848100" y="2647950"/>
                              <a:ext cx="1224915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B0749F"/>
                              </a:solidFill>
                              <a:tailEnd type="arrow"/>
                            </a:ln>
                          </p:spPr>
                          <p:style>
                            <a:lnRef idx="3">
                              <a:schemeClr val="accent4"/>
                            </a:lnRef>
                            <a:fillRef idx="0">
                              <a:schemeClr val="accent4"/>
                            </a:fillRef>
                            <a:effectRef idx="2">
                              <a:schemeClr val="accent4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22" name="Group 21"/>
                          <p:cNvGrpSpPr/>
                          <p:nvPr/>
                        </p:nvGrpSpPr>
                        <p:grpSpPr>
                          <a:xfrm>
                            <a:off x="4400550" y="0"/>
                            <a:ext cx="4972050" cy="1457325"/>
                            <a:chOff x="0" y="0"/>
                            <a:chExt cx="4972050" cy="1457325"/>
                          </a:xfrm>
                        </p:grpSpPr>
                        <p:sp>
                          <p:nvSpPr>
                            <p:cNvPr id="23" name="Rounded Rectangle 22"/>
                            <p:cNvSpPr/>
                            <p:nvPr/>
                          </p:nvSpPr>
                          <p:spPr>
                            <a:xfrm>
                              <a:off x="2981325" y="0"/>
                              <a:ext cx="1990725" cy="542925"/>
                            </a:xfrm>
                            <a:prstGeom prst="roundRect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2"/>
                            </a:lnRef>
                            <a:fillRef idx="2">
                              <a:schemeClr val="accent2"/>
                            </a:fillRef>
                            <a:effectRef idx="1">
                              <a:schemeClr val="accent2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IN" sz="1200" b="1" dirty="0" smtClean="0">
                                  <a:solidFill>
                                    <a:srgbClr val="632423"/>
                                  </a:solidFill>
                                  <a:effectLst/>
                                  <a:ea typeface="Calibri"/>
                                  <a:cs typeface="Times New Roman"/>
                                </a:rPr>
                                <a:t>Network HOSPITAL</a:t>
                              </a:r>
                              <a:endParaRPr lang="en-IN" sz="1100" dirty="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4" name="Rounded Rectangle 23"/>
                            <p:cNvSpPr/>
                            <p:nvPr/>
                          </p:nvSpPr>
                          <p:spPr>
                            <a:xfrm>
                              <a:off x="0" y="390525"/>
                              <a:ext cx="1990725" cy="542925"/>
                            </a:xfrm>
                            <a:prstGeom prst="roundRect">
                              <a:avLst/>
                            </a:prstGeom>
                            <a:ln>
                              <a:solidFill>
                                <a:srgbClr val="0033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003">
                              <a:schemeClr val="lt2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IN" sz="1800" b="1" dirty="0" smtClean="0">
                                  <a:solidFill>
                                    <a:srgbClr val="003300"/>
                                  </a:solidFill>
                                  <a:effectLst/>
                                  <a:ea typeface="Calibri"/>
                                  <a:cs typeface="Times New Roman"/>
                                </a:rPr>
                                <a:t>Client Socket</a:t>
                              </a:r>
                              <a:endParaRPr lang="en-IN" sz="1100" dirty="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5" name="Rounded Rectangle 24"/>
                            <p:cNvSpPr/>
                            <p:nvPr/>
                          </p:nvSpPr>
                          <p:spPr>
                            <a:xfrm>
                              <a:off x="2981325" y="914400"/>
                              <a:ext cx="1990725" cy="542925"/>
                            </a:xfrm>
                            <a:prstGeom prst="roundRect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2"/>
                            </a:lnRef>
                            <a:fillRef idx="2">
                              <a:schemeClr val="accent2"/>
                            </a:fillRef>
                            <a:effectRef idx="1">
                              <a:schemeClr val="accent2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IN" sz="1200" b="1" dirty="0" smtClean="0">
                                  <a:solidFill>
                                    <a:srgbClr val="632423"/>
                                  </a:solidFill>
                                  <a:effectLst/>
                                  <a:ea typeface="Calibri"/>
                                  <a:cs typeface="Times New Roman"/>
                                </a:rPr>
                                <a:t>Non-Network HOSPITAL</a:t>
                              </a:r>
                              <a:endParaRPr lang="en-IN" sz="1100" dirty="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cxnSp>
                          <p:nvCxnSpPr>
                            <p:cNvPr id="26" name="Straight Arrow Connector 25"/>
                            <p:cNvCxnSpPr/>
                            <p:nvPr/>
                          </p:nvCxnSpPr>
                          <p:spPr>
                            <a:xfrm flipH="1">
                              <a:off x="1990725" y="209550"/>
                              <a:ext cx="990600" cy="333375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  <a:effectLst>
                              <a:glow rad="50800">
                                <a:schemeClr val="bg2">
                                  <a:lumMod val="75000"/>
                                  <a:alpha val="60000"/>
                                </a:schemeClr>
                              </a:glow>
                              <a:outerShdw blurRad="40000" dist="23000" dir="5400000" rotWithShape="0">
                                <a:srgbClr val="000000">
                                  <a:alpha val="35000"/>
                                </a:srgbClr>
                              </a:outerShdw>
                            </a:effectLst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>
                        <a:off x="3838575" y="3600450"/>
                        <a:ext cx="1243965" cy="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3">
                        <a:schemeClr val="accent4"/>
                      </a:lnRef>
                      <a:fillRef idx="0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>
                      <a:off x="7848600" y="4391025"/>
                      <a:ext cx="523875" cy="0"/>
                    </a:xfrm>
                    <a:prstGeom prst="straightConnector1">
                      <a:avLst/>
                    </a:prstGeom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tailEnd type="arrow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7848600" y="4743450"/>
                      <a:ext cx="520065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>
                      <a:off x="7848600" y="5095875"/>
                      <a:ext cx="526415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 flipV="1">
                    <a:off x="6391275" y="857250"/>
                    <a:ext cx="990600" cy="405765"/>
                  </a:xfrm>
                  <a:prstGeom prst="straightConnector1">
                    <a:avLst/>
                  </a:prstGeom>
                  <a:ln>
                    <a:tailEnd type="arrow"/>
                  </a:ln>
                  <a:effectLst>
                    <a:glow rad="50800">
                      <a:schemeClr val="bg2">
                        <a:lumMod val="75000"/>
                        <a:alpha val="60000"/>
                      </a:schemeClr>
                    </a:glow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 Box 18"/>
                <p:cNvSpPr txBox="1"/>
                <p:nvPr/>
              </p:nvSpPr>
              <p:spPr>
                <a:xfrm>
                  <a:off x="4705350" y="1152457"/>
                  <a:ext cx="2076450" cy="38678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IN" sz="1200" b="1">
                      <a:solidFill>
                        <a:srgbClr val="632423"/>
                      </a:solidFill>
                      <a:effectLst/>
                      <a:ea typeface="Calibri"/>
                      <a:cs typeface="Times New Roman"/>
                    </a:rPr>
                    <a:t>(Client Program)</a:t>
                  </a:r>
                  <a:endParaRPr lang="en-IN" sz="1100">
                    <a:effectLst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6" name="Flowchart: Alternate Process 5"/>
              <p:cNvSpPr/>
              <p:nvPr/>
            </p:nvSpPr>
            <p:spPr>
              <a:xfrm>
                <a:off x="1276350" y="1590675"/>
                <a:ext cx="1514475" cy="285750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100" b="1">
                    <a:solidFill>
                      <a:srgbClr val="4F6228"/>
                    </a:solidFill>
                    <a:effectLst/>
                    <a:ea typeface="Calibri"/>
                    <a:cs typeface="Times New Roman"/>
                  </a:rPr>
                  <a:t>LINUX PORT</a:t>
                </a:r>
                <a:endParaRPr lang="en-IN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7" name="Down Arrow 6"/>
              <p:cNvSpPr/>
              <p:nvPr/>
            </p:nvSpPr>
            <p:spPr>
              <a:xfrm>
                <a:off x="1800225" y="1876425"/>
                <a:ext cx="428625" cy="704850"/>
              </a:xfrm>
              <a:prstGeom prst="down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8" name="Bent-Up Arrow 7"/>
              <p:cNvSpPr/>
              <p:nvPr/>
            </p:nvSpPr>
            <p:spPr>
              <a:xfrm flipH="1" flipV="1">
                <a:off x="1800225" y="609598"/>
                <a:ext cx="2343150" cy="981076"/>
              </a:xfrm>
              <a:prstGeom prst="bentUp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4" name="Text Box 115"/>
            <p:cNvSpPr txBox="1"/>
            <p:nvPr/>
          </p:nvSpPr>
          <p:spPr>
            <a:xfrm>
              <a:off x="3676650" y="6282400"/>
              <a:ext cx="2124075" cy="3279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600" b="1">
                  <a:solidFill>
                    <a:srgbClr val="244061"/>
                  </a:solidFill>
                  <a:effectLst/>
                  <a:ea typeface="Calibri"/>
                  <a:cs typeface="Times New Roman"/>
                </a:rPr>
                <a:t>LINUX ENVIRONMENT</a:t>
              </a:r>
              <a:endParaRPr lang="en-IN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3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</a:t>
            </a:r>
          </a:p>
          <a:p>
            <a:r>
              <a:rPr lang="en-IN" dirty="0" smtClean="0"/>
              <a:t>HDP</a:t>
            </a:r>
          </a:p>
          <a:p>
            <a:r>
              <a:rPr lang="en-IN" dirty="0" smtClean="0"/>
              <a:t>Apache Spark</a:t>
            </a:r>
          </a:p>
          <a:p>
            <a:r>
              <a:rPr lang="en-IN" dirty="0" smtClean="0"/>
              <a:t>Spring</a:t>
            </a:r>
          </a:p>
          <a:p>
            <a:r>
              <a:rPr lang="en-IN" dirty="0" smtClean="0"/>
              <a:t>Spring boot</a:t>
            </a:r>
          </a:p>
          <a:p>
            <a:r>
              <a:rPr lang="en-IN" dirty="0" smtClean="0"/>
              <a:t>Google 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3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48487"/>
              </p:ext>
            </p:extLst>
          </p:nvPr>
        </p:nvGraphicFramePr>
        <p:xfrm>
          <a:off x="4787899" y="2355850"/>
          <a:ext cx="1572919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7899" y="2355850"/>
                        <a:ext cx="1572919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8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Data Analysis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/>
              <a:t>Report can be analysed individually.</a:t>
            </a:r>
          </a:p>
          <a:p>
            <a:r>
              <a:rPr lang="en-IN" sz="1400" dirty="0" smtClean="0"/>
              <a:t>Generation of Graph through our Web-app.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6663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/>
              <a:t>Chart Representation:</a:t>
            </a:r>
            <a:endParaRPr lang="en-I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579563"/>
            <a:ext cx="7086600" cy="418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1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/>
              <a:t>Conti…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370013"/>
            <a:ext cx="7300912" cy="454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1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161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Excel Macro-Enabled Worksheet</vt:lpstr>
      <vt:lpstr>Fraud Detection System</vt:lpstr>
      <vt:lpstr>PowerPoint Presentation</vt:lpstr>
      <vt:lpstr>Technology Used</vt:lpstr>
      <vt:lpstr>Report</vt:lpstr>
      <vt:lpstr>Data Analysis</vt:lpstr>
      <vt:lpstr>Chart Representation:</vt:lpstr>
      <vt:lpstr>Conti…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Chaudhary</dc:creator>
  <cp:lastModifiedBy>Arya Chaudhary</cp:lastModifiedBy>
  <cp:revision>9</cp:revision>
  <dcterms:created xsi:type="dcterms:W3CDTF">2018-04-07T05:08:24Z</dcterms:created>
  <dcterms:modified xsi:type="dcterms:W3CDTF">2018-04-08T04:27:17Z</dcterms:modified>
</cp:coreProperties>
</file>