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Barlow Semi Condensed Light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Raleway SemiBold"/>
      <p:regular r:id="rId30"/>
      <p:bold r:id="rId31"/>
      <p:italic r:id="rId32"/>
      <p:boldItalic r:id="rId33"/>
    </p:embeddedFont>
    <p:embeddedFont>
      <p:font typeface="Fjalla One"/>
      <p:regular r:id="rId34"/>
    </p:embeddedFont>
    <p:embeddedFont>
      <p:font typeface="Barlow Semi Condensed Medium"/>
      <p:regular r:id="rId35"/>
      <p:bold r:id="rId36"/>
      <p:italic r:id="rId37"/>
      <p:boldItalic r:id="rId38"/>
    </p:embeddedFont>
    <p:embeddedFont>
      <p:font typeface="Barlow Semi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20" Type="http://schemas.openxmlformats.org/officeDocument/2006/relationships/slide" Target="slides/slide16.xml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22" Type="http://schemas.openxmlformats.org/officeDocument/2006/relationships/font" Target="fonts/BarlowSemiCondensedLight-regular.fntdata"/><Relationship Id="rId21" Type="http://schemas.openxmlformats.org/officeDocument/2006/relationships/slide" Target="slides/slide17.xml"/><Relationship Id="rId24" Type="http://schemas.openxmlformats.org/officeDocument/2006/relationships/font" Target="fonts/BarlowSemiCondensedLight-italic.fntdata"/><Relationship Id="rId23" Type="http://schemas.openxmlformats.org/officeDocument/2006/relationships/font" Target="fonts/BarlowSemiCondensed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font" Target="fonts/BarlowSemiCondensedLight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Medium-regular.fntdata"/><Relationship Id="rId12" Type="http://schemas.openxmlformats.org/officeDocument/2006/relationships/slide" Target="slides/slide8.xml"/><Relationship Id="rId34" Type="http://schemas.openxmlformats.org/officeDocument/2006/relationships/font" Target="fonts/FjallaOne-regular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Medium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Medium-bold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regular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257e261d7d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257e261d7d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257e261d7d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257e261d7d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57e261d7d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57e261d7d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1dd75746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1dd75746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210ebe893a5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Google Shape;3011;g210ebe893a5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210ebe893a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210ebe893a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2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210ebe893a5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210ebe893a5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257e261d7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257e261d7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8714a43093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8714a43093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257e261d7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257e261d7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216400" y="1121931"/>
            <a:ext cx="4787144" cy="4021562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487250" y="1719025"/>
            <a:ext cx="47871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aleway"/>
                <a:ea typeface="Raleway"/>
                <a:cs typeface="Raleway"/>
                <a:sym typeface="Raleway"/>
              </a:rPr>
              <a:t>TIMES SERIES PREDICTION</a:t>
            </a:r>
            <a:endParaRPr b="1"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4570756" y="351123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Scientific Computing </a:t>
            </a:r>
            <a:endParaRPr sz="2300">
              <a:solidFill>
                <a:schemeClr val="accent1"/>
              </a:solidFill>
            </a:endParaRPr>
          </a:p>
        </p:txBody>
      </p:sp>
      <p:cxnSp>
        <p:nvCxnSpPr>
          <p:cNvPr id="1882" name="Google Shape;1882;p33"/>
          <p:cNvCxnSpPr/>
          <p:nvPr/>
        </p:nvCxnSpPr>
        <p:spPr>
          <a:xfrm>
            <a:off x="4680575" y="3511225"/>
            <a:ext cx="230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4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Long Short-Term Memory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1" name="Google Shape;2601;p42"/>
          <p:cNvSpPr txBox="1"/>
          <p:nvPr>
            <p:ph idx="1" type="subTitle"/>
          </p:nvPr>
        </p:nvSpPr>
        <p:spPr>
          <a:xfrm>
            <a:off x="4593625" y="1810350"/>
            <a:ext cx="38979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Long Short-Term Memory (LSTM) is a type of Recurrent Neural Network (RNNs) that is specifically designed to handle sequential data, such as time series, speech, and text.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LSTM has a chain structure that contains four neural networks and different memory blocks called cells.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602" name="Google Shape;2602;p42"/>
          <p:cNvGrpSpPr/>
          <p:nvPr/>
        </p:nvGrpSpPr>
        <p:grpSpPr>
          <a:xfrm>
            <a:off x="69476" y="1213176"/>
            <a:ext cx="4255170" cy="3483143"/>
            <a:chOff x="845850" y="467825"/>
            <a:chExt cx="5996575" cy="4908600"/>
          </a:xfrm>
        </p:grpSpPr>
        <p:sp>
          <p:nvSpPr>
            <p:cNvPr id="2603" name="Google Shape;2603;p42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2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2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2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2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2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2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2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2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2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2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2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2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2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2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2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2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2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2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2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2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2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2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2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2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2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2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2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2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2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2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2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2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2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2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2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2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2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2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2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2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2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2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2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2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2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2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2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2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2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2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2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2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2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2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2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2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2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4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Gate</a:t>
            </a:r>
            <a:endParaRPr/>
          </a:p>
        </p:txBody>
      </p:sp>
      <p:sp>
        <p:nvSpPr>
          <p:cNvPr id="2845" name="Google Shape;2845;p43"/>
          <p:cNvSpPr txBox="1"/>
          <p:nvPr>
            <p:ph idx="1" type="subTitle"/>
          </p:nvPr>
        </p:nvSpPr>
        <p:spPr>
          <a:xfrm>
            <a:off x="768325" y="1396876"/>
            <a:ext cx="35571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information that is no longer useful in the cell state is removed with the forget gate. The equation for the forget gate is:</a:t>
            </a:r>
            <a:endParaRPr sz="16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846" name="Google Shape;28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5" y="2276101"/>
            <a:ext cx="3178666" cy="2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7" name="Google Shape;28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800" y="1396875"/>
            <a:ext cx="1909425" cy="3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4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/>
              <a:t> Gate</a:t>
            </a:r>
            <a:endParaRPr/>
          </a:p>
        </p:txBody>
      </p:sp>
      <p:sp>
        <p:nvSpPr>
          <p:cNvPr id="2853" name="Google Shape;2853;p44"/>
          <p:cNvSpPr txBox="1"/>
          <p:nvPr>
            <p:ph idx="1" type="subTitle"/>
          </p:nvPr>
        </p:nvSpPr>
        <p:spPr>
          <a:xfrm>
            <a:off x="552200" y="1494126"/>
            <a:ext cx="35571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input gate in an LSTM is responsible for deciding how much of the new input information should be stored in the cell state</a:t>
            </a:r>
            <a:r>
              <a:rPr lang="en" sz="16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The equation for the 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input</a:t>
            </a:r>
            <a:r>
              <a:rPr lang="en" sz="16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gate is:</a:t>
            </a:r>
            <a:endParaRPr sz="16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854" name="Google Shape;28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" y="2414200"/>
            <a:ext cx="4497200" cy="17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200" y="1639453"/>
            <a:ext cx="3789800" cy="23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4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Gate</a:t>
            </a:r>
            <a:endParaRPr/>
          </a:p>
        </p:txBody>
      </p:sp>
      <p:sp>
        <p:nvSpPr>
          <p:cNvPr id="2861" name="Google Shape;2861;p45"/>
          <p:cNvSpPr txBox="1"/>
          <p:nvPr>
            <p:ph idx="1" type="subTitle"/>
          </p:nvPr>
        </p:nvSpPr>
        <p:spPr>
          <a:xfrm>
            <a:off x="744450" y="1993726"/>
            <a:ext cx="35571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output gate in an LSTM controls how much of the current cell state is exposed as the output of the LSTM cell</a:t>
            </a:r>
            <a:r>
              <a:rPr lang="en" sz="16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The 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output</a:t>
            </a:r>
            <a:r>
              <a:rPr lang="en" sz="16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the 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output</a:t>
            </a:r>
            <a:r>
              <a:rPr lang="en" sz="16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gate is:</a:t>
            </a:r>
            <a:endParaRPr sz="16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state of current cell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862" name="Google Shape;28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00" y="2828626"/>
            <a:ext cx="23812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3" name="Google Shape;2863;p45"/>
          <p:cNvSpPr txBox="1"/>
          <p:nvPr>
            <p:ph idx="2" type="subTitle"/>
          </p:nvPr>
        </p:nvSpPr>
        <p:spPr>
          <a:xfrm>
            <a:off x="744450" y="3162063"/>
            <a:ext cx="35571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hidden output of cell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864" name="Google Shape;28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00" y="3596913"/>
            <a:ext cx="2133600" cy="40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5" name="Google Shape;2865;p45"/>
          <p:cNvGrpSpPr/>
          <p:nvPr/>
        </p:nvGrpSpPr>
        <p:grpSpPr>
          <a:xfrm>
            <a:off x="4573586" y="1342742"/>
            <a:ext cx="3761491" cy="3096646"/>
            <a:chOff x="801025" y="358275"/>
            <a:chExt cx="6170425" cy="5079800"/>
          </a:xfrm>
        </p:grpSpPr>
        <p:sp>
          <p:nvSpPr>
            <p:cNvPr id="2866" name="Google Shape;2866;p45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5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5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5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5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5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5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5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5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5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5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5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5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5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5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5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5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5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5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5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5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5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5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5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5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5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5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5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5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5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5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5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5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5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5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5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5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5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5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5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5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5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5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5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5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5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5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5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5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5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5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5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5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5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5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5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5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5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5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5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5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5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5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5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5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5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5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5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5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5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5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5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5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5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5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5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5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5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5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5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5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5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5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5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5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5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5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5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5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5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5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5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5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5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5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5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5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5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5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5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5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5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5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5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5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5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5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5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5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5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5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5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5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5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5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5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5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5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5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5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5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5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5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5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5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5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5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5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5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5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5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5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5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5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5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4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Building and training model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7" name="Google Shape;3007;p46"/>
          <p:cNvSpPr txBox="1"/>
          <p:nvPr>
            <p:ph type="title"/>
          </p:nvPr>
        </p:nvSpPr>
        <p:spPr>
          <a:xfrm>
            <a:off x="1823475" y="44722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and training model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008" name="Google Shape;30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0" y="1063428"/>
            <a:ext cx="7196359" cy="325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47"/>
          <p:cNvSpPr txBox="1"/>
          <p:nvPr/>
        </p:nvSpPr>
        <p:spPr>
          <a:xfrm>
            <a:off x="2032650" y="2504475"/>
            <a:ext cx="48459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94949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500">
              <a:solidFill>
                <a:srgbClr val="49494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4" name="Google Shape;3014;p47"/>
          <p:cNvSpPr txBox="1"/>
          <p:nvPr/>
        </p:nvSpPr>
        <p:spPr>
          <a:xfrm>
            <a:off x="2971800" y="1434663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96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Evaluation and testing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0" name="Google Shape;3020;p48"/>
          <p:cNvSpPr txBox="1"/>
          <p:nvPr>
            <p:ph type="title"/>
          </p:nvPr>
        </p:nvSpPr>
        <p:spPr>
          <a:xfrm>
            <a:off x="1823475" y="45880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 result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021" name="Google Shape;30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313" y="1063428"/>
            <a:ext cx="3889233" cy="3372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49"/>
          <p:cNvSpPr txBox="1"/>
          <p:nvPr/>
        </p:nvSpPr>
        <p:spPr>
          <a:xfrm>
            <a:off x="3948175" y="1933175"/>
            <a:ext cx="460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Thanks</a:t>
            </a:r>
            <a:endParaRPr sz="72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3027" name="Google Shape;3027;p49"/>
          <p:cNvGrpSpPr/>
          <p:nvPr/>
        </p:nvGrpSpPr>
        <p:grpSpPr>
          <a:xfrm>
            <a:off x="1154772" y="1188183"/>
            <a:ext cx="3475120" cy="3172673"/>
            <a:chOff x="1338075" y="463925"/>
            <a:chExt cx="5022575" cy="4585450"/>
          </a:xfrm>
        </p:grpSpPr>
        <p:sp>
          <p:nvSpPr>
            <p:cNvPr id="3028" name="Google Shape;3028;p49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9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9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9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9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9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9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9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9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9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9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9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9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9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9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9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9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9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9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9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9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9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9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9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9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9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9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9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9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9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9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9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9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9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9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9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9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9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9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9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9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9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9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9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9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9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9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9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9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9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9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9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9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9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9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9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9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9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9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9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9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9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9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9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9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9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9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9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9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9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9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9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9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9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9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9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9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9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9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9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9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9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9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9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9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9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9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9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9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9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9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9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9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9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9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9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9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9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9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9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9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9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9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9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9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9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9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9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9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9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9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9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9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9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9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9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9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9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9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9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9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9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9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9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9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9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9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9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9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9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9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9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9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9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9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9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9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9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9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9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9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9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9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9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9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9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9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9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9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9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9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9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9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9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9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9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9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9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9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9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9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9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9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9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9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9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9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9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9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9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9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9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9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9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9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9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9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9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9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9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9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9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9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9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9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9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9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9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9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9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9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9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9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9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9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9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9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9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9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9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9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9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9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9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9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9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9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9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9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9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9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9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9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9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9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9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9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9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9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9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9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9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9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9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9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9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9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9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9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9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9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9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9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9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9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9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9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9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9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9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9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9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9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9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9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9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9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9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9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2" name="Google Shape;3292;p49"/>
          <p:cNvSpPr txBox="1"/>
          <p:nvPr/>
        </p:nvSpPr>
        <p:spPr>
          <a:xfrm>
            <a:off x="4933700" y="2921150"/>
            <a:ext cx="32232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94949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f</a:t>
            </a:r>
            <a:r>
              <a:rPr lang="en" sz="3500">
                <a:solidFill>
                  <a:srgbClr val="494949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or your listening</a:t>
            </a:r>
            <a:endParaRPr sz="3500">
              <a:solidFill>
                <a:srgbClr val="494949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34"/>
          <p:cNvGrpSpPr/>
          <p:nvPr/>
        </p:nvGrpSpPr>
        <p:grpSpPr>
          <a:xfrm>
            <a:off x="4475498" y="1456258"/>
            <a:ext cx="4430405" cy="3106404"/>
            <a:chOff x="862950" y="825025"/>
            <a:chExt cx="5862650" cy="4111175"/>
          </a:xfrm>
        </p:grpSpPr>
        <p:sp>
          <p:nvSpPr>
            <p:cNvPr id="1888" name="Google Shape;1888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4"/>
          <p:cNvGrpSpPr/>
          <p:nvPr/>
        </p:nvGrpSpPr>
        <p:grpSpPr>
          <a:xfrm>
            <a:off x="630397" y="1168848"/>
            <a:ext cx="635100" cy="734640"/>
            <a:chOff x="731647" y="573573"/>
            <a:chExt cx="635100" cy="734640"/>
          </a:xfrm>
        </p:grpSpPr>
        <p:grpSp>
          <p:nvGrpSpPr>
            <p:cNvPr id="2098" name="Google Shape;2098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9" name="Google Shape;2099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2" name="Google Shape;210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4" name="Google Shape;210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5" name="Google Shape;2105;p34"/>
          <p:cNvGrpSpPr/>
          <p:nvPr/>
        </p:nvGrpSpPr>
        <p:grpSpPr>
          <a:xfrm>
            <a:off x="630397" y="2642710"/>
            <a:ext cx="635100" cy="733490"/>
            <a:chOff x="731647" y="1650460"/>
            <a:chExt cx="635100" cy="733490"/>
          </a:xfrm>
        </p:grpSpPr>
        <p:grpSp>
          <p:nvGrpSpPr>
            <p:cNvPr id="2106" name="Google Shape;2106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7" name="Google Shape;2107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9" name="Google Shape;2109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0" name="Google Shape;211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3" name="Google Shape;2113;p34"/>
          <p:cNvGrpSpPr/>
          <p:nvPr/>
        </p:nvGrpSpPr>
        <p:grpSpPr>
          <a:xfrm>
            <a:off x="630397" y="4115402"/>
            <a:ext cx="635100" cy="734984"/>
            <a:chOff x="731647" y="2728277"/>
            <a:chExt cx="635100" cy="734984"/>
          </a:xfrm>
        </p:grpSpPr>
        <p:grpSp>
          <p:nvGrpSpPr>
            <p:cNvPr id="2114" name="Google Shape;2114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5" name="Google Shape;2115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7" name="Google Shape;2117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8" name="Google Shape;211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1" name="Google Shape;2121;p34"/>
          <p:cNvSpPr txBox="1"/>
          <p:nvPr>
            <p:ph type="title"/>
          </p:nvPr>
        </p:nvSpPr>
        <p:spPr>
          <a:xfrm>
            <a:off x="1653901" y="265500"/>
            <a:ext cx="5836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2" name="Google Shape;2122;p34"/>
          <p:cNvSpPr txBox="1"/>
          <p:nvPr>
            <p:ph idx="1" type="subTitle"/>
          </p:nvPr>
        </p:nvSpPr>
        <p:spPr>
          <a:xfrm>
            <a:off x="1411075" y="1251950"/>
            <a:ext cx="30165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 SemiBold"/>
                <a:ea typeface="Raleway SemiBold"/>
                <a:cs typeface="Raleway SemiBold"/>
                <a:sym typeface="Raleway SemiBold"/>
              </a:rPr>
              <a:t>Introduction</a:t>
            </a:r>
            <a:endParaRPr sz="29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23" name="Google Shape;2123;p34"/>
          <p:cNvSpPr txBox="1"/>
          <p:nvPr>
            <p:ph idx="3" type="subTitle"/>
          </p:nvPr>
        </p:nvSpPr>
        <p:spPr>
          <a:xfrm>
            <a:off x="1552833" y="2775335"/>
            <a:ext cx="26151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 SemiBold"/>
                <a:ea typeface="Raleway SemiBold"/>
                <a:cs typeface="Raleway SemiBold"/>
                <a:sym typeface="Raleway SemiBold"/>
              </a:rPr>
              <a:t>Model and algorithm</a:t>
            </a:r>
            <a:endParaRPr sz="29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24" name="Google Shape;2124;p34"/>
          <p:cNvSpPr txBox="1"/>
          <p:nvPr>
            <p:ph idx="5" type="subTitle"/>
          </p:nvPr>
        </p:nvSpPr>
        <p:spPr>
          <a:xfrm>
            <a:off x="1562958" y="4230877"/>
            <a:ext cx="26151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 SemiBold"/>
                <a:ea typeface="Raleway SemiBold"/>
                <a:cs typeface="Raleway SemiBold"/>
                <a:sym typeface="Raleway SemiBold"/>
              </a:rPr>
              <a:t>Conclusion</a:t>
            </a:r>
            <a:endParaRPr sz="29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25" name="Google Shape;2125;p34"/>
          <p:cNvSpPr txBox="1"/>
          <p:nvPr>
            <p:ph idx="9" type="title"/>
          </p:nvPr>
        </p:nvSpPr>
        <p:spPr>
          <a:xfrm>
            <a:off x="712566" y="13176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6" name="Google Shape;2126;p34"/>
          <p:cNvSpPr txBox="1"/>
          <p:nvPr>
            <p:ph idx="13" type="title"/>
          </p:nvPr>
        </p:nvSpPr>
        <p:spPr>
          <a:xfrm>
            <a:off x="712566" y="279361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7" name="Google Shape;2127;p34"/>
          <p:cNvSpPr txBox="1"/>
          <p:nvPr>
            <p:ph idx="14" type="title"/>
          </p:nvPr>
        </p:nvSpPr>
        <p:spPr>
          <a:xfrm>
            <a:off x="712566" y="426748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35"/>
          <p:cNvSpPr txBox="1"/>
          <p:nvPr>
            <p:ph type="title"/>
          </p:nvPr>
        </p:nvSpPr>
        <p:spPr>
          <a:xfrm>
            <a:off x="2608950" y="2504475"/>
            <a:ext cx="39261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3" name="Google Shape;2133;p35"/>
          <p:cNvSpPr txBox="1"/>
          <p:nvPr>
            <p:ph idx="2" type="title"/>
          </p:nvPr>
        </p:nvSpPr>
        <p:spPr>
          <a:xfrm>
            <a:off x="2971800" y="14346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Team members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9" name="Google Shape;2139;p36"/>
          <p:cNvSpPr txBox="1"/>
          <p:nvPr>
            <p:ph idx="1" type="subTitle"/>
          </p:nvPr>
        </p:nvSpPr>
        <p:spPr>
          <a:xfrm>
            <a:off x="3422550" y="1945288"/>
            <a:ext cx="2298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The Minh Quan</a:t>
            </a:r>
            <a:endParaRPr/>
          </a:p>
        </p:txBody>
      </p:sp>
      <p:sp>
        <p:nvSpPr>
          <p:cNvPr id="2140" name="Google Shape;2140;p36"/>
          <p:cNvSpPr txBox="1"/>
          <p:nvPr>
            <p:ph idx="2" type="subTitle"/>
          </p:nvPr>
        </p:nvSpPr>
        <p:spPr>
          <a:xfrm>
            <a:off x="1024078" y="194604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Van Lam</a:t>
            </a:r>
            <a:endParaRPr/>
          </a:p>
        </p:txBody>
      </p:sp>
      <p:sp>
        <p:nvSpPr>
          <p:cNvPr id="2141" name="Google Shape;2141;p36"/>
          <p:cNvSpPr txBox="1"/>
          <p:nvPr>
            <p:ph idx="3" type="subTitle"/>
          </p:nvPr>
        </p:nvSpPr>
        <p:spPr>
          <a:xfrm>
            <a:off x="6355030" y="194604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Pham Trung Hieu</a:t>
            </a:r>
            <a:endParaRPr/>
          </a:p>
        </p:txBody>
      </p:sp>
      <p:sp>
        <p:nvSpPr>
          <p:cNvPr id="2142" name="Google Shape;2142;p36"/>
          <p:cNvSpPr txBox="1"/>
          <p:nvPr>
            <p:ph idx="4" type="subTitle"/>
          </p:nvPr>
        </p:nvSpPr>
        <p:spPr>
          <a:xfrm>
            <a:off x="3694125" y="2357523"/>
            <a:ext cx="1764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20215237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3" name="Google Shape;2143;p36"/>
          <p:cNvSpPr txBox="1"/>
          <p:nvPr>
            <p:ph idx="5" type="subTitle"/>
          </p:nvPr>
        </p:nvSpPr>
        <p:spPr>
          <a:xfrm>
            <a:off x="1024075" y="2357523"/>
            <a:ext cx="1764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20215219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4" name="Google Shape;2144;p36"/>
          <p:cNvSpPr txBox="1"/>
          <p:nvPr>
            <p:ph idx="6" type="subTitle"/>
          </p:nvPr>
        </p:nvSpPr>
        <p:spPr>
          <a:xfrm>
            <a:off x="6355025" y="2357523"/>
            <a:ext cx="1764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20215205</a:t>
            </a:r>
            <a:endParaRPr/>
          </a:p>
        </p:txBody>
      </p:sp>
      <p:grpSp>
        <p:nvGrpSpPr>
          <p:cNvPr id="2145" name="Google Shape;2145;p36"/>
          <p:cNvGrpSpPr/>
          <p:nvPr/>
        </p:nvGrpSpPr>
        <p:grpSpPr>
          <a:xfrm>
            <a:off x="1696049" y="1440374"/>
            <a:ext cx="420796" cy="370732"/>
            <a:chOff x="-3137650" y="2067900"/>
            <a:chExt cx="291450" cy="256775"/>
          </a:xfrm>
        </p:grpSpPr>
        <p:sp>
          <p:nvSpPr>
            <p:cNvPr id="2146" name="Google Shape;2146;p36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49" name="Google Shape;2149;p36"/>
          <p:cNvGrpSpPr/>
          <p:nvPr/>
        </p:nvGrpSpPr>
        <p:grpSpPr>
          <a:xfrm>
            <a:off x="4361552" y="1440385"/>
            <a:ext cx="420796" cy="421770"/>
            <a:chOff x="-3137650" y="2408950"/>
            <a:chExt cx="291450" cy="292125"/>
          </a:xfrm>
        </p:grpSpPr>
        <p:sp>
          <p:nvSpPr>
            <p:cNvPr id="2150" name="Google Shape;2150;p36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55" name="Google Shape;2155;p36"/>
          <p:cNvGrpSpPr/>
          <p:nvPr/>
        </p:nvGrpSpPr>
        <p:grpSpPr>
          <a:xfrm>
            <a:off x="7027052" y="1441396"/>
            <a:ext cx="421914" cy="420759"/>
            <a:chOff x="-2571737" y="2403625"/>
            <a:chExt cx="292225" cy="291425"/>
          </a:xfrm>
        </p:grpSpPr>
        <p:sp>
          <p:nvSpPr>
            <p:cNvPr id="2156" name="Google Shape;2156;p3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2163" name="Google Shape;2163;p36"/>
          <p:cNvSpPr txBox="1"/>
          <p:nvPr>
            <p:ph idx="2" type="subTitle"/>
          </p:nvPr>
        </p:nvSpPr>
        <p:spPr>
          <a:xfrm>
            <a:off x="2355350" y="3525800"/>
            <a:ext cx="19257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Thanh Dat</a:t>
            </a:r>
            <a:endParaRPr/>
          </a:p>
        </p:txBody>
      </p:sp>
      <p:sp>
        <p:nvSpPr>
          <p:cNvPr id="2164" name="Google Shape;2164;p36"/>
          <p:cNvSpPr txBox="1"/>
          <p:nvPr>
            <p:ph idx="5" type="subTitle"/>
          </p:nvPr>
        </p:nvSpPr>
        <p:spPr>
          <a:xfrm>
            <a:off x="2435825" y="3963573"/>
            <a:ext cx="1764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20215194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65" name="Google Shape;2165;p36"/>
          <p:cNvGrpSpPr/>
          <p:nvPr/>
        </p:nvGrpSpPr>
        <p:grpSpPr>
          <a:xfrm>
            <a:off x="3107799" y="3046424"/>
            <a:ext cx="420796" cy="370732"/>
            <a:chOff x="-3137650" y="2067900"/>
            <a:chExt cx="291450" cy="256775"/>
          </a:xfrm>
        </p:grpSpPr>
        <p:sp>
          <p:nvSpPr>
            <p:cNvPr id="2166" name="Google Shape;2166;p36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2169" name="Google Shape;2169;p36"/>
          <p:cNvSpPr txBox="1"/>
          <p:nvPr>
            <p:ph idx="2" type="subTitle"/>
          </p:nvPr>
        </p:nvSpPr>
        <p:spPr>
          <a:xfrm>
            <a:off x="5259650" y="3552100"/>
            <a:ext cx="1997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Tien Thanh</a:t>
            </a:r>
            <a:endParaRPr/>
          </a:p>
        </p:txBody>
      </p:sp>
      <p:sp>
        <p:nvSpPr>
          <p:cNvPr id="2170" name="Google Shape;2170;p36"/>
          <p:cNvSpPr txBox="1"/>
          <p:nvPr>
            <p:ph idx="5" type="subTitle"/>
          </p:nvPr>
        </p:nvSpPr>
        <p:spPr>
          <a:xfrm>
            <a:off x="5375900" y="3963573"/>
            <a:ext cx="1764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20215243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36"/>
          <p:cNvSpPr/>
          <p:nvPr/>
        </p:nvSpPr>
        <p:spPr>
          <a:xfrm>
            <a:off x="6047952" y="3047960"/>
            <a:ext cx="420796" cy="421770"/>
          </a:xfrm>
          <a:custGeom>
            <a:rect b="b" l="l" r="r" t="t"/>
            <a:pathLst>
              <a:path extrusionOk="0" h="11685" w="11658">
                <a:moveTo>
                  <a:pt x="10618" y="662"/>
                </a:moveTo>
                <a:cubicBezTo>
                  <a:pt x="10807" y="662"/>
                  <a:pt x="10964" y="851"/>
                  <a:pt x="10964" y="1040"/>
                </a:cubicBezTo>
                <a:lnTo>
                  <a:pt x="10964" y="2741"/>
                </a:lnTo>
                <a:lnTo>
                  <a:pt x="662" y="2741"/>
                </a:lnTo>
                <a:lnTo>
                  <a:pt x="662" y="1040"/>
                </a:lnTo>
                <a:cubicBezTo>
                  <a:pt x="662" y="851"/>
                  <a:pt x="820" y="662"/>
                  <a:pt x="1009" y="662"/>
                </a:cubicBezTo>
                <a:close/>
                <a:moveTo>
                  <a:pt x="10964" y="3403"/>
                </a:moveTo>
                <a:lnTo>
                  <a:pt x="10964" y="8601"/>
                </a:lnTo>
                <a:cubicBezTo>
                  <a:pt x="10964" y="8790"/>
                  <a:pt x="10838" y="8947"/>
                  <a:pt x="10618" y="8947"/>
                </a:cubicBezTo>
                <a:lnTo>
                  <a:pt x="10145" y="8947"/>
                </a:lnTo>
                <a:cubicBezTo>
                  <a:pt x="10208" y="8727"/>
                  <a:pt x="10240" y="8443"/>
                  <a:pt x="10240" y="8160"/>
                </a:cubicBezTo>
                <a:lnTo>
                  <a:pt x="10240" y="5860"/>
                </a:lnTo>
                <a:cubicBezTo>
                  <a:pt x="10240" y="5673"/>
                  <a:pt x="10058" y="5531"/>
                  <a:pt x="9868" y="5531"/>
                </a:cubicBezTo>
                <a:cubicBezTo>
                  <a:pt x="9835" y="5531"/>
                  <a:pt x="9801" y="5535"/>
                  <a:pt x="9767" y="5545"/>
                </a:cubicBezTo>
                <a:cubicBezTo>
                  <a:pt x="9545" y="5641"/>
                  <a:pt x="9341" y="5691"/>
                  <a:pt x="9142" y="5691"/>
                </a:cubicBezTo>
                <a:cubicBezTo>
                  <a:pt x="8693" y="5691"/>
                  <a:pt x="8275" y="5439"/>
                  <a:pt x="7751" y="4915"/>
                </a:cubicBezTo>
                <a:cubicBezTo>
                  <a:pt x="7688" y="4868"/>
                  <a:pt x="7601" y="4844"/>
                  <a:pt x="7515" y="4844"/>
                </a:cubicBezTo>
                <a:cubicBezTo>
                  <a:pt x="7428" y="4844"/>
                  <a:pt x="7341" y="4868"/>
                  <a:pt x="7278" y="4915"/>
                </a:cubicBezTo>
                <a:cubicBezTo>
                  <a:pt x="6753" y="5440"/>
                  <a:pt x="6334" y="5677"/>
                  <a:pt x="5884" y="5677"/>
                </a:cubicBezTo>
                <a:cubicBezTo>
                  <a:pt x="5686" y="5677"/>
                  <a:pt x="5483" y="5631"/>
                  <a:pt x="5262" y="5545"/>
                </a:cubicBezTo>
                <a:cubicBezTo>
                  <a:pt x="5229" y="5535"/>
                  <a:pt x="5195" y="5531"/>
                  <a:pt x="5161" y="5531"/>
                </a:cubicBezTo>
                <a:cubicBezTo>
                  <a:pt x="4971" y="5531"/>
                  <a:pt x="4789" y="5673"/>
                  <a:pt x="4789" y="5860"/>
                </a:cubicBezTo>
                <a:lnTo>
                  <a:pt x="4789" y="8160"/>
                </a:lnTo>
                <a:cubicBezTo>
                  <a:pt x="4789" y="8443"/>
                  <a:pt x="4821" y="8664"/>
                  <a:pt x="4884" y="8947"/>
                </a:cubicBezTo>
                <a:lnTo>
                  <a:pt x="1009" y="8947"/>
                </a:lnTo>
                <a:cubicBezTo>
                  <a:pt x="820" y="8947"/>
                  <a:pt x="662" y="8790"/>
                  <a:pt x="662" y="8601"/>
                </a:cubicBezTo>
                <a:lnTo>
                  <a:pt x="662" y="3403"/>
                </a:lnTo>
                <a:close/>
                <a:moveTo>
                  <a:pt x="7152" y="5923"/>
                </a:moveTo>
                <a:lnTo>
                  <a:pt x="7152" y="10838"/>
                </a:lnTo>
                <a:cubicBezTo>
                  <a:pt x="6144" y="10365"/>
                  <a:pt x="5451" y="9357"/>
                  <a:pt x="5451" y="8160"/>
                </a:cubicBezTo>
                <a:lnTo>
                  <a:pt x="5451" y="6301"/>
                </a:lnTo>
                <a:cubicBezTo>
                  <a:pt x="5604" y="6330"/>
                  <a:pt x="5750" y="6344"/>
                  <a:pt x="5891" y="6344"/>
                </a:cubicBezTo>
                <a:cubicBezTo>
                  <a:pt x="6359" y="6344"/>
                  <a:pt x="6765" y="6189"/>
                  <a:pt x="7152" y="5923"/>
                </a:cubicBezTo>
                <a:close/>
                <a:moveTo>
                  <a:pt x="7877" y="5923"/>
                </a:moveTo>
                <a:cubicBezTo>
                  <a:pt x="8242" y="6166"/>
                  <a:pt x="8644" y="6353"/>
                  <a:pt x="9128" y="6353"/>
                </a:cubicBezTo>
                <a:cubicBezTo>
                  <a:pt x="9271" y="6353"/>
                  <a:pt x="9420" y="6337"/>
                  <a:pt x="9578" y="6301"/>
                </a:cubicBezTo>
                <a:lnTo>
                  <a:pt x="9578" y="8160"/>
                </a:lnTo>
                <a:cubicBezTo>
                  <a:pt x="9547" y="9357"/>
                  <a:pt x="8885" y="10365"/>
                  <a:pt x="7877" y="10838"/>
                </a:cubicBezTo>
                <a:lnTo>
                  <a:pt x="7877" y="5923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40"/>
                </a:cubicBezTo>
                <a:lnTo>
                  <a:pt x="1" y="8601"/>
                </a:lnTo>
                <a:cubicBezTo>
                  <a:pt x="1" y="9136"/>
                  <a:pt x="473" y="9609"/>
                  <a:pt x="1009" y="9609"/>
                </a:cubicBezTo>
                <a:lnTo>
                  <a:pt x="5073" y="9609"/>
                </a:lnTo>
                <a:cubicBezTo>
                  <a:pt x="5199" y="9893"/>
                  <a:pt x="5357" y="10145"/>
                  <a:pt x="5514" y="10365"/>
                </a:cubicBezTo>
                <a:cubicBezTo>
                  <a:pt x="5987" y="10995"/>
                  <a:pt x="6617" y="11436"/>
                  <a:pt x="7404" y="11657"/>
                </a:cubicBezTo>
                <a:cubicBezTo>
                  <a:pt x="7446" y="11657"/>
                  <a:pt x="7488" y="11685"/>
                  <a:pt x="7530" y="11685"/>
                </a:cubicBezTo>
                <a:cubicBezTo>
                  <a:pt x="7551" y="11685"/>
                  <a:pt x="7572" y="11678"/>
                  <a:pt x="7593" y="11657"/>
                </a:cubicBezTo>
                <a:cubicBezTo>
                  <a:pt x="8350" y="11436"/>
                  <a:pt x="9011" y="10995"/>
                  <a:pt x="9484" y="10365"/>
                </a:cubicBezTo>
                <a:cubicBezTo>
                  <a:pt x="9641" y="10145"/>
                  <a:pt x="9799" y="9893"/>
                  <a:pt x="9925" y="9609"/>
                </a:cubicBezTo>
                <a:lnTo>
                  <a:pt x="10618" y="9609"/>
                </a:lnTo>
                <a:cubicBezTo>
                  <a:pt x="11185" y="9609"/>
                  <a:pt x="11658" y="9136"/>
                  <a:pt x="11658" y="8601"/>
                </a:cubicBezTo>
                <a:lnTo>
                  <a:pt x="11658" y="1040"/>
                </a:lnTo>
                <a:cubicBezTo>
                  <a:pt x="11658" y="473"/>
                  <a:pt x="11217" y="0"/>
                  <a:pt x="106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494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" name="Google Shape;2176;p37"/>
          <p:cNvGrpSpPr/>
          <p:nvPr/>
        </p:nvGrpSpPr>
        <p:grpSpPr>
          <a:xfrm>
            <a:off x="4005017" y="354047"/>
            <a:ext cx="1133976" cy="1133976"/>
            <a:chOff x="3614228" y="234880"/>
            <a:chExt cx="1915500" cy="1915500"/>
          </a:xfrm>
        </p:grpSpPr>
        <p:sp>
          <p:nvSpPr>
            <p:cNvPr id="2177" name="Google Shape;2177;p37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9" name="Google Shape;2179;p37"/>
          <p:cNvGrpSpPr/>
          <p:nvPr/>
        </p:nvGrpSpPr>
        <p:grpSpPr>
          <a:xfrm>
            <a:off x="4372378" y="721613"/>
            <a:ext cx="399717" cy="399165"/>
            <a:chOff x="1190625" y="238125"/>
            <a:chExt cx="5238750" cy="5231525"/>
          </a:xfrm>
        </p:grpSpPr>
        <p:sp>
          <p:nvSpPr>
            <p:cNvPr id="2180" name="Google Shape;2180;p37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0" name="Google Shape;2190;p37"/>
          <p:cNvSpPr txBox="1"/>
          <p:nvPr>
            <p:ph type="title"/>
          </p:nvPr>
        </p:nvSpPr>
        <p:spPr>
          <a:xfrm>
            <a:off x="1681350" y="1716750"/>
            <a:ext cx="578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History of time-series prediction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1" name="Google Shape;2191;p37"/>
          <p:cNvSpPr txBox="1"/>
          <p:nvPr>
            <p:ph idx="1" type="subTitle"/>
          </p:nvPr>
        </p:nvSpPr>
        <p:spPr>
          <a:xfrm>
            <a:off x="2167375" y="2292753"/>
            <a:ext cx="48096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 the 1980s and 1990s, artificial neural networks (ANNs) were developed and used for time series prediction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 the early 2000s, support vector machines (SVMs) were introduced for time series prediction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 In recent years, deep learning techniques have been applied to time series prediction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Problem description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7" name="Google Shape;2197;p38"/>
          <p:cNvSpPr txBox="1"/>
          <p:nvPr>
            <p:ph idx="1" type="subTitle"/>
          </p:nvPr>
        </p:nvSpPr>
        <p:spPr>
          <a:xfrm>
            <a:off x="4690875" y="1491350"/>
            <a:ext cx="38979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The aim of this research is to develop a model with the ability to indicate </a:t>
            </a:r>
            <a:r>
              <a:rPr lang="en" sz="2000">
                <a:solidFill>
                  <a:srgbClr val="2B2B2B"/>
                </a:solidFill>
                <a:highlight>
                  <a:srgbClr val="FFFFFF"/>
                </a:highlight>
              </a:rPr>
              <a:t>future direction of stocks</a:t>
            </a:r>
            <a:r>
              <a:rPr lang="en" sz="2000">
                <a:solidFill>
                  <a:srgbClr val="000000"/>
                </a:solidFill>
              </a:rPr>
              <a:t> price with the given information, including: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Semi Condensed"/>
              <a:buChar char="●"/>
            </a:pPr>
            <a:r>
              <a:rPr lang="en" sz="2000"/>
              <a:t>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Semi Condensed"/>
              <a:buChar char="●"/>
            </a:pPr>
            <a:r>
              <a:rPr lang="en" sz="2000"/>
              <a:t>Volume of stock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Semi Condensed"/>
              <a:buChar char="●"/>
            </a:pPr>
            <a:r>
              <a:rPr lang="en" sz="2000"/>
              <a:t>Price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198" name="Google Shape;2198;p38"/>
          <p:cNvGrpSpPr/>
          <p:nvPr/>
        </p:nvGrpSpPr>
        <p:grpSpPr>
          <a:xfrm>
            <a:off x="397055" y="1230476"/>
            <a:ext cx="3232813" cy="3581712"/>
            <a:chOff x="1543000" y="363475"/>
            <a:chExt cx="4748550" cy="4765450"/>
          </a:xfrm>
        </p:grpSpPr>
        <p:sp>
          <p:nvSpPr>
            <p:cNvPr id="2199" name="Google Shape;2199;p38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1543000" y="778275"/>
              <a:ext cx="4748550" cy="3293100"/>
            </a:xfrm>
            <a:custGeom>
              <a:rect b="b" l="l" r="r" t="t"/>
              <a:pathLst>
                <a:path extrusionOk="0" h="131724" w="189942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1543000" y="778150"/>
              <a:ext cx="4652125" cy="3230550"/>
            </a:xfrm>
            <a:custGeom>
              <a:rect b="b" l="l" r="r" t="t"/>
              <a:pathLst>
                <a:path extrusionOk="0" h="129222" w="186085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805950" y="681700"/>
              <a:ext cx="395400" cy="385775"/>
            </a:xfrm>
            <a:custGeom>
              <a:rect b="b" l="l" r="r" t="t"/>
              <a:pathLst>
                <a:path extrusionOk="0" h="15431" w="15816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798725" y="6752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784250" y="990300"/>
              <a:ext cx="432375" cy="365650"/>
            </a:xfrm>
            <a:custGeom>
              <a:rect b="b" l="l" r="r" t="t"/>
              <a:pathLst>
                <a:path extrusionOk="0" h="14626" w="17295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3777825" y="9838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3951400" y="1095575"/>
              <a:ext cx="94050" cy="171175"/>
            </a:xfrm>
            <a:custGeom>
              <a:rect b="b" l="l" r="r" t="t"/>
              <a:pathLst>
                <a:path extrusionOk="0" h="6847" w="3762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3944975" y="1088325"/>
              <a:ext cx="107725" cy="184875"/>
            </a:xfrm>
            <a:custGeom>
              <a:rect b="b" l="l" r="r" t="t"/>
              <a:pathLst>
                <a:path extrusionOk="0" h="7395" w="4309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5385850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5379425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5364950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5358525" y="2787175"/>
              <a:ext cx="445225" cy="378525"/>
            </a:xfrm>
            <a:custGeom>
              <a:rect b="b" l="l" r="r" t="t"/>
              <a:pathLst>
                <a:path extrusionOk="0" h="15141" w="17809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5532100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5524875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2205975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2199550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2185075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2178650" y="27871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2352225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2345800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5929100" y="2603650"/>
              <a:ext cx="129400" cy="472250"/>
            </a:xfrm>
            <a:custGeom>
              <a:rect b="b" l="l" r="r" t="t"/>
              <a:pathLst>
                <a:path extrusionOk="0" h="18890" w="5176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6023125" y="2663900"/>
              <a:ext cx="100475" cy="350100"/>
            </a:xfrm>
            <a:custGeom>
              <a:rect b="b" l="l" r="r" t="t"/>
              <a:pathLst>
                <a:path extrusionOk="0" h="14004" w="4019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61091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1945600" y="2603650"/>
              <a:ext cx="128600" cy="472250"/>
            </a:xfrm>
            <a:custGeom>
              <a:rect b="b" l="l" r="r" t="t"/>
              <a:pathLst>
                <a:path extrusionOk="0" h="18890" w="5144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1879700" y="2663900"/>
              <a:ext cx="101275" cy="350100"/>
            </a:xfrm>
            <a:custGeom>
              <a:rect b="b" l="l" r="r" t="t"/>
              <a:pathLst>
                <a:path extrusionOk="0" h="14004" w="4051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18138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3763375" y="496075"/>
              <a:ext cx="476550" cy="127800"/>
            </a:xfrm>
            <a:custGeom>
              <a:rect b="b" l="l" r="r" t="t"/>
              <a:pathLst>
                <a:path extrusionOk="0" h="5112" w="19062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3824450" y="430175"/>
              <a:ext cx="356025" cy="100475"/>
            </a:xfrm>
            <a:custGeom>
              <a:rect b="b" l="l" r="r" t="t"/>
              <a:pathLst>
                <a:path extrusionOk="0" h="4019" w="14241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3884700" y="363475"/>
              <a:ext cx="234700" cy="81200"/>
            </a:xfrm>
            <a:custGeom>
              <a:rect b="b" l="l" r="r" t="t"/>
              <a:pathLst>
                <a:path extrusionOk="0" h="3248" w="9388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2021950" y="3784450"/>
              <a:ext cx="3933700" cy="1195000"/>
            </a:xfrm>
            <a:custGeom>
              <a:rect b="b" l="l" r="r" t="t"/>
              <a:pathLst>
                <a:path extrusionOk="0" h="47800" w="157348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2014700" y="3778025"/>
              <a:ext cx="3948175" cy="1207850"/>
            </a:xfrm>
            <a:custGeom>
              <a:rect b="b" l="l" r="r" t="t"/>
              <a:pathLst>
                <a:path extrusionOk="0" h="48314" w="157927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2234900" y="3729000"/>
              <a:ext cx="3507775" cy="1013375"/>
            </a:xfrm>
            <a:custGeom>
              <a:rect b="b" l="l" r="r" t="t"/>
              <a:pathLst>
                <a:path extrusionOk="0" h="40535" w="140311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2228475" y="3722575"/>
              <a:ext cx="3520625" cy="1027050"/>
            </a:xfrm>
            <a:custGeom>
              <a:rect b="b" l="l" r="r" t="t"/>
              <a:pathLst>
                <a:path extrusionOk="0" h="41082" w="140825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2389200" y="3774000"/>
              <a:ext cx="3199200" cy="890425"/>
            </a:xfrm>
            <a:custGeom>
              <a:rect b="b" l="l" r="r" t="t"/>
              <a:pathLst>
                <a:path extrusionOk="0" h="35617" w="127968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2381950" y="3766775"/>
              <a:ext cx="3213675" cy="904900"/>
            </a:xfrm>
            <a:custGeom>
              <a:rect b="b" l="l" r="r" t="t"/>
              <a:pathLst>
                <a:path extrusionOk="0" h="36196" w="128547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2410075" y="3918650"/>
              <a:ext cx="3157425" cy="745775"/>
            </a:xfrm>
            <a:custGeom>
              <a:rect b="b" l="l" r="r" t="t"/>
              <a:pathLst>
                <a:path extrusionOk="0" h="29831" w="126297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2402050" y="3911425"/>
              <a:ext cx="3173475" cy="760250"/>
            </a:xfrm>
            <a:custGeom>
              <a:rect b="b" l="l" r="r" t="t"/>
              <a:pathLst>
                <a:path extrusionOk="0" h="30410" w="126939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2373925" y="45519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2367500" y="4545475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3153425" y="4759225"/>
              <a:ext cx="108525" cy="94875"/>
            </a:xfrm>
            <a:custGeom>
              <a:rect b="b" l="l" r="r" t="t"/>
              <a:pathLst>
                <a:path extrusionOk="0" h="3795" w="4341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3147000" y="4752000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4080800" y="47930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4074375" y="4786550"/>
              <a:ext cx="121350" cy="107725"/>
            </a:xfrm>
            <a:custGeom>
              <a:rect b="b" l="l" r="r" t="t"/>
              <a:pathLst>
                <a:path extrusionOk="0" h="4309" w="4854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5001725" y="4711825"/>
              <a:ext cx="107700" cy="94850"/>
            </a:xfrm>
            <a:custGeom>
              <a:rect b="b" l="l" r="r" t="t"/>
              <a:pathLst>
                <a:path extrusionOk="0" h="3794" w="4308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4994500" y="4705400"/>
              <a:ext cx="122175" cy="107700"/>
            </a:xfrm>
            <a:custGeom>
              <a:rect b="b" l="l" r="r" t="t"/>
              <a:pathLst>
                <a:path extrusionOk="0" h="4308" w="4887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5597200" y="4494850"/>
              <a:ext cx="108525" cy="94850"/>
            </a:xfrm>
            <a:custGeom>
              <a:rect b="b" l="l" r="r" t="t"/>
              <a:pathLst>
                <a:path extrusionOk="0" h="3794" w="4341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5589975" y="4488425"/>
              <a:ext cx="122175" cy="108500"/>
            </a:xfrm>
            <a:custGeom>
              <a:rect b="b" l="l" r="r" t="t"/>
              <a:pathLst>
                <a:path extrusionOk="0" h="4340" w="4887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5777200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5777200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2074975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2074975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2379550" y="3664725"/>
              <a:ext cx="13675" cy="457275"/>
            </a:xfrm>
            <a:custGeom>
              <a:rect b="b" l="l" r="r" t="t"/>
              <a:pathLst>
                <a:path extrusionOk="0" h="18291" w="547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2675275" y="4226450"/>
              <a:ext cx="12875" cy="229050"/>
            </a:xfrm>
            <a:custGeom>
              <a:rect b="b" l="l" r="r" t="t"/>
              <a:pathLst>
                <a:path extrusionOk="0" h="9162" w="515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2675275" y="3712925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5312725" y="4017500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5034675" y="3549000"/>
              <a:ext cx="13675" cy="1004525"/>
            </a:xfrm>
            <a:custGeom>
              <a:rect b="b" l="l" r="r" t="t"/>
              <a:pathLst>
                <a:path extrusionOk="0" h="40181" w="547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3883900" y="4445825"/>
              <a:ext cx="13700" cy="209775"/>
            </a:xfrm>
            <a:custGeom>
              <a:rect b="b" l="l" r="r" t="t"/>
              <a:pathLst>
                <a:path extrusionOk="0" h="8391" w="548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3005550" y="4067325"/>
              <a:ext cx="13700" cy="511925"/>
            </a:xfrm>
            <a:custGeom>
              <a:rect b="b" l="l" r="r" t="t"/>
              <a:pathLst>
                <a:path extrusionOk="0" h="20477" w="548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4566975" y="4538250"/>
              <a:ext cx="13675" cy="103675"/>
            </a:xfrm>
            <a:custGeom>
              <a:rect b="b" l="l" r="r" t="t"/>
              <a:pathLst>
                <a:path extrusionOk="0" h="4147" w="547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4566975" y="4294750"/>
              <a:ext cx="13675" cy="211375"/>
            </a:xfrm>
            <a:custGeom>
              <a:rect b="b" l="l" r="r" t="t"/>
              <a:pathLst>
                <a:path extrusionOk="0" h="8455" w="547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3883900" y="4236075"/>
              <a:ext cx="13700" cy="114150"/>
            </a:xfrm>
            <a:custGeom>
              <a:rect b="b" l="l" r="r" t="t"/>
              <a:pathLst>
                <a:path extrusionOk="0" h="4566" w="548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5312725" y="3703300"/>
              <a:ext cx="12875" cy="208950"/>
            </a:xfrm>
            <a:custGeom>
              <a:rect b="b" l="l" r="r" t="t"/>
              <a:pathLst>
                <a:path extrusionOk="0" h="8358" w="515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5578725" y="3255675"/>
              <a:ext cx="13675" cy="1019000"/>
            </a:xfrm>
            <a:custGeom>
              <a:rect b="b" l="l" r="r" t="t"/>
              <a:pathLst>
                <a:path extrusionOk="0" h="40760" w="547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2379550" y="3351300"/>
              <a:ext cx="13675" cy="246750"/>
            </a:xfrm>
            <a:custGeom>
              <a:rect b="b" l="l" r="r" t="t"/>
              <a:pathLst>
                <a:path extrusionOk="0" h="9870" w="547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4804850" y="284745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4797600" y="28402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3151025" y="1597825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3143775" y="15914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480485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4797600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310280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3095575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3093150" y="1874275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308672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3093150" y="334970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308672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3093150" y="284665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3086725" y="28394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4820925" y="1874275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481367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4820925" y="33497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481367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3093150" y="2358850"/>
              <a:ext cx="63525" cy="168775"/>
            </a:xfrm>
            <a:custGeom>
              <a:rect b="b" l="l" r="r" t="t"/>
              <a:pathLst>
                <a:path extrusionOk="0" h="6751" w="2541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308672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4820925" y="2358850"/>
              <a:ext cx="63500" cy="168775"/>
            </a:xfrm>
            <a:custGeom>
              <a:rect b="b" l="l" r="r" t="t"/>
              <a:pathLst>
                <a:path extrusionOk="0" h="6751" w="254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481367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3151025" y="1781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3143775" y="1773825"/>
              <a:ext cx="1688425" cy="376900"/>
            </a:xfrm>
            <a:custGeom>
              <a:rect b="b" l="l" r="r" t="t"/>
              <a:pathLst>
                <a:path extrusionOk="0" h="15076" w="67537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350540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3498175" y="1867025"/>
              <a:ext cx="109325" cy="190500"/>
            </a:xfrm>
            <a:custGeom>
              <a:rect b="b" l="l" r="r" t="t"/>
              <a:pathLst>
                <a:path extrusionOk="0" h="7620" w="4373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335835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3351925" y="1867025"/>
              <a:ext cx="108500" cy="190500"/>
            </a:xfrm>
            <a:custGeom>
              <a:rect b="b" l="l" r="r" t="t"/>
              <a:pathLst>
                <a:path extrusionOk="0" h="7620" w="434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3231375" y="1873475"/>
              <a:ext cx="76375" cy="177600"/>
            </a:xfrm>
            <a:custGeom>
              <a:rect b="b" l="l" r="r" t="t"/>
              <a:pathLst>
                <a:path extrusionOk="0" h="7104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3224950" y="1867025"/>
              <a:ext cx="89225" cy="190500"/>
            </a:xfrm>
            <a:custGeom>
              <a:rect b="b" l="l" r="r" t="t"/>
              <a:pathLst>
                <a:path extrusionOk="0" h="7620" w="3569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3651675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3645225" y="1867025"/>
              <a:ext cx="108525" cy="190500"/>
            </a:xfrm>
            <a:custGeom>
              <a:rect b="b" l="l" r="r" t="t"/>
              <a:pathLst>
                <a:path extrusionOk="0" h="7620" w="4341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3797925" y="1873475"/>
              <a:ext cx="587450" cy="177600"/>
            </a:xfrm>
            <a:custGeom>
              <a:rect b="b" l="l" r="r" t="t"/>
              <a:pathLst>
                <a:path extrusionOk="0" h="7104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3791500" y="1867025"/>
              <a:ext cx="600325" cy="190500"/>
            </a:xfrm>
            <a:custGeom>
              <a:rect b="b" l="l" r="r" t="t"/>
              <a:pathLst>
                <a:path extrusionOk="0" h="7620" w="24013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44970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4490625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46722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4665825" y="1903200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423590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4229450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3214500" y="2143475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3207275" y="2137050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3151025" y="2268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3143775" y="2260800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335835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3351925" y="2354025"/>
              <a:ext cx="108500" cy="190475"/>
            </a:xfrm>
            <a:custGeom>
              <a:rect b="b" l="l" r="r" t="t"/>
              <a:pathLst>
                <a:path extrusionOk="0" h="7619" w="434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3651675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3645225" y="2354025"/>
              <a:ext cx="108525" cy="190475"/>
            </a:xfrm>
            <a:custGeom>
              <a:rect b="b" l="l" r="r" t="t"/>
              <a:pathLst>
                <a:path extrusionOk="0" h="7619" w="4341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350540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3498175" y="2354025"/>
              <a:ext cx="109325" cy="190475"/>
            </a:xfrm>
            <a:custGeom>
              <a:rect b="b" l="l" r="r" t="t"/>
              <a:pathLst>
                <a:path extrusionOk="0" h="7619" w="4373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3231375" y="2360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3224950" y="2354025"/>
              <a:ext cx="89225" cy="190475"/>
            </a:xfrm>
            <a:custGeom>
              <a:rect b="b" l="l" r="r" t="t"/>
              <a:pathLst>
                <a:path extrusionOk="0" h="7619" w="3569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3797925" y="2360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3791500" y="2354025"/>
              <a:ext cx="600325" cy="190475"/>
            </a:xfrm>
            <a:custGeom>
              <a:rect b="b" l="l" r="r" t="t"/>
              <a:pathLst>
                <a:path extrusionOk="0" h="7619" w="24013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44970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4490625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46722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4665825" y="2390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423590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4229450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3214500" y="2630475"/>
              <a:ext cx="1546975" cy="124575"/>
            </a:xfrm>
            <a:custGeom>
              <a:rect b="b" l="l" r="r" t="t"/>
              <a:pathLst>
                <a:path extrusionOk="0" h="4983" w="61879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3207275" y="2624050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3151025" y="2755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3143775" y="27478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350540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3498175" y="2840200"/>
              <a:ext cx="109325" cy="191300"/>
            </a:xfrm>
            <a:custGeom>
              <a:rect b="b" l="l" r="r" t="t"/>
              <a:pathLst>
                <a:path extrusionOk="0" h="7652" w="4373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3651675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3645225" y="2840200"/>
              <a:ext cx="108525" cy="191300"/>
            </a:xfrm>
            <a:custGeom>
              <a:rect b="b" l="l" r="r" t="t"/>
              <a:pathLst>
                <a:path extrusionOk="0" h="7652" w="4341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335835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3351925" y="2840200"/>
              <a:ext cx="108500" cy="191300"/>
            </a:xfrm>
            <a:custGeom>
              <a:rect b="b" l="l" r="r" t="t"/>
              <a:pathLst>
                <a:path extrusionOk="0" h="7652" w="434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3797925" y="2847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3791500" y="2840200"/>
              <a:ext cx="600325" cy="191300"/>
            </a:xfrm>
            <a:custGeom>
              <a:rect b="b" l="l" r="r" t="t"/>
              <a:pathLst>
                <a:path extrusionOk="0" h="7652" w="24013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3231375" y="2847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3224950" y="2840200"/>
              <a:ext cx="89225" cy="191300"/>
            </a:xfrm>
            <a:custGeom>
              <a:rect b="b" l="l" r="r" t="t"/>
              <a:pathLst>
                <a:path extrusionOk="0" h="7652" w="3569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44970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4490625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46722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4665825" y="2877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423590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4229450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3214500" y="3117450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3207275" y="3111025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3151025" y="3242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3143775" y="3234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3651675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3645225" y="3327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335835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3351925" y="3327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350540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3498175" y="3327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3231375" y="3334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3224950" y="3327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3797925" y="3334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3791500" y="3327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44970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4490625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46722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4665825" y="3364175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423590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4229450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3214500" y="3604450"/>
              <a:ext cx="1546975" cy="123775"/>
            </a:xfrm>
            <a:custGeom>
              <a:rect b="b" l="l" r="r" t="t"/>
              <a:pathLst>
                <a:path extrusionOk="0" h="4951" w="61879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3207275" y="3598025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3151025" y="3728200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3143775" y="3721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335835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3351925" y="3814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350540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3498175" y="3814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3651675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3645225" y="3814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3231375" y="3821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3224950" y="3814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3797925" y="3821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3791500" y="3814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44970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4490625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46722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4665825" y="3851150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423590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4229450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39"/>
          <p:cNvSpPr txBox="1"/>
          <p:nvPr/>
        </p:nvSpPr>
        <p:spPr>
          <a:xfrm>
            <a:off x="2032650" y="2504475"/>
            <a:ext cx="48459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94949"/>
                </a:solidFill>
                <a:latin typeface="Raleway"/>
                <a:ea typeface="Raleway"/>
                <a:cs typeface="Raleway"/>
                <a:sym typeface="Raleway"/>
              </a:rPr>
              <a:t>Model and algorithm</a:t>
            </a:r>
            <a:endParaRPr b="1" sz="3500">
              <a:solidFill>
                <a:srgbClr val="49494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2" name="Google Shape;2392;p39"/>
          <p:cNvSpPr txBox="1"/>
          <p:nvPr/>
        </p:nvSpPr>
        <p:spPr>
          <a:xfrm>
            <a:off x="2971800" y="1434663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96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40"/>
          <p:cNvSpPr/>
          <p:nvPr/>
        </p:nvSpPr>
        <p:spPr>
          <a:xfrm>
            <a:off x="1021425" y="1461450"/>
            <a:ext cx="2473800" cy="276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After gathering data from different sources, we will handle the data in the correct form and standardize the data</a:t>
            </a:r>
            <a:endParaRPr/>
          </a:p>
        </p:txBody>
      </p:sp>
      <p:sp>
        <p:nvSpPr>
          <p:cNvPr id="2398" name="Google Shape;2398;p40"/>
          <p:cNvSpPr txBox="1"/>
          <p:nvPr>
            <p:ph type="title"/>
          </p:nvPr>
        </p:nvSpPr>
        <p:spPr>
          <a:xfrm>
            <a:off x="1844250" y="209600"/>
            <a:ext cx="54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Data handling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99" name="Google Shape;23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075" y="1215650"/>
            <a:ext cx="4783951" cy="3120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0" name="Google Shape;2400;p40"/>
          <p:cNvSpPr txBox="1"/>
          <p:nvPr/>
        </p:nvSpPr>
        <p:spPr>
          <a:xfrm>
            <a:off x="3993500" y="4436425"/>
            <a:ext cx="426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Standardize the data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41"/>
          <p:cNvSpPr txBox="1"/>
          <p:nvPr>
            <p:ph idx="4294967295"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Sequential Model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6" name="Google Shape;2406;p41"/>
          <p:cNvSpPr txBox="1"/>
          <p:nvPr>
            <p:ph idx="1" type="subTitle"/>
          </p:nvPr>
        </p:nvSpPr>
        <p:spPr>
          <a:xfrm>
            <a:off x="774075" y="1287350"/>
            <a:ext cx="38979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sequential model is a type of neural network in deep learning that is composed of a linear stack of layers, including: 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Barlow Semi Condensed"/>
              <a:buChar char="●"/>
            </a:pPr>
            <a:r>
              <a:rPr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Dense layers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Barlow Semi Condensed"/>
              <a:buChar char="●"/>
            </a:pPr>
            <a:r>
              <a:rPr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Convolutional layers</a:t>
            </a:r>
            <a:r>
              <a:rPr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Barlow Semi Condensed"/>
              <a:buChar char="●"/>
            </a:pPr>
            <a:r>
              <a:rPr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Recurrent layers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Barlow Semi Condensed"/>
              <a:buChar char="●"/>
            </a:pPr>
            <a:r>
              <a:rPr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Pooling layers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07" name="Google Shape;2407;p41"/>
          <p:cNvGrpSpPr/>
          <p:nvPr/>
        </p:nvGrpSpPr>
        <p:grpSpPr>
          <a:xfrm>
            <a:off x="5276389" y="887014"/>
            <a:ext cx="3611272" cy="3624125"/>
            <a:chOff x="1543000" y="363475"/>
            <a:chExt cx="4748550" cy="4765450"/>
          </a:xfrm>
        </p:grpSpPr>
        <p:sp>
          <p:nvSpPr>
            <p:cNvPr id="2408" name="Google Shape;2408;p41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1"/>
            <p:cNvSpPr/>
            <p:nvPr/>
          </p:nvSpPr>
          <p:spPr>
            <a:xfrm>
              <a:off x="1543000" y="778275"/>
              <a:ext cx="4748550" cy="3293100"/>
            </a:xfrm>
            <a:custGeom>
              <a:rect b="b" l="l" r="r" t="t"/>
              <a:pathLst>
                <a:path extrusionOk="0" h="131724" w="189942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1543000" y="778150"/>
              <a:ext cx="4652125" cy="3230550"/>
            </a:xfrm>
            <a:custGeom>
              <a:rect b="b" l="l" r="r" t="t"/>
              <a:pathLst>
                <a:path extrusionOk="0" h="129222" w="186085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3805950" y="681700"/>
              <a:ext cx="395400" cy="385775"/>
            </a:xfrm>
            <a:custGeom>
              <a:rect b="b" l="l" r="r" t="t"/>
              <a:pathLst>
                <a:path extrusionOk="0" h="15431" w="15816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3798725" y="6752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3784250" y="990300"/>
              <a:ext cx="432375" cy="365650"/>
            </a:xfrm>
            <a:custGeom>
              <a:rect b="b" l="l" r="r" t="t"/>
              <a:pathLst>
                <a:path extrusionOk="0" h="14626" w="17295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3777825" y="9838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3951400" y="1095575"/>
              <a:ext cx="94050" cy="171175"/>
            </a:xfrm>
            <a:custGeom>
              <a:rect b="b" l="l" r="r" t="t"/>
              <a:pathLst>
                <a:path extrusionOk="0" h="6847" w="3762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3944975" y="1088325"/>
              <a:ext cx="107725" cy="184875"/>
            </a:xfrm>
            <a:custGeom>
              <a:rect b="b" l="l" r="r" t="t"/>
              <a:pathLst>
                <a:path extrusionOk="0" h="7395" w="4309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5385850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5379425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5364950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5358525" y="2787175"/>
              <a:ext cx="445225" cy="378525"/>
            </a:xfrm>
            <a:custGeom>
              <a:rect b="b" l="l" r="r" t="t"/>
              <a:pathLst>
                <a:path extrusionOk="0" h="15141" w="17809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5532100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5524875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2205975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2199550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2185075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2178650" y="27871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2352225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2345800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5929100" y="2603650"/>
              <a:ext cx="129400" cy="472250"/>
            </a:xfrm>
            <a:custGeom>
              <a:rect b="b" l="l" r="r" t="t"/>
              <a:pathLst>
                <a:path extrusionOk="0" h="18890" w="5176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1"/>
            <p:cNvSpPr/>
            <p:nvPr/>
          </p:nvSpPr>
          <p:spPr>
            <a:xfrm>
              <a:off x="6023125" y="2663900"/>
              <a:ext cx="100475" cy="350100"/>
            </a:xfrm>
            <a:custGeom>
              <a:rect b="b" l="l" r="r" t="t"/>
              <a:pathLst>
                <a:path extrusionOk="0" h="14004" w="4019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1"/>
            <p:cNvSpPr/>
            <p:nvPr/>
          </p:nvSpPr>
          <p:spPr>
            <a:xfrm>
              <a:off x="61091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1"/>
            <p:cNvSpPr/>
            <p:nvPr/>
          </p:nvSpPr>
          <p:spPr>
            <a:xfrm>
              <a:off x="1945600" y="2603650"/>
              <a:ext cx="128600" cy="472250"/>
            </a:xfrm>
            <a:custGeom>
              <a:rect b="b" l="l" r="r" t="t"/>
              <a:pathLst>
                <a:path extrusionOk="0" h="18890" w="5144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1"/>
            <p:cNvSpPr/>
            <p:nvPr/>
          </p:nvSpPr>
          <p:spPr>
            <a:xfrm>
              <a:off x="1879700" y="2663900"/>
              <a:ext cx="101275" cy="350100"/>
            </a:xfrm>
            <a:custGeom>
              <a:rect b="b" l="l" r="r" t="t"/>
              <a:pathLst>
                <a:path extrusionOk="0" h="14004" w="4051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1"/>
            <p:cNvSpPr/>
            <p:nvPr/>
          </p:nvSpPr>
          <p:spPr>
            <a:xfrm>
              <a:off x="18138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1"/>
            <p:cNvSpPr/>
            <p:nvPr/>
          </p:nvSpPr>
          <p:spPr>
            <a:xfrm>
              <a:off x="3763375" y="496075"/>
              <a:ext cx="476550" cy="127800"/>
            </a:xfrm>
            <a:custGeom>
              <a:rect b="b" l="l" r="r" t="t"/>
              <a:pathLst>
                <a:path extrusionOk="0" h="5112" w="19062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1"/>
            <p:cNvSpPr/>
            <p:nvPr/>
          </p:nvSpPr>
          <p:spPr>
            <a:xfrm>
              <a:off x="3824450" y="430175"/>
              <a:ext cx="356025" cy="100475"/>
            </a:xfrm>
            <a:custGeom>
              <a:rect b="b" l="l" r="r" t="t"/>
              <a:pathLst>
                <a:path extrusionOk="0" h="4019" w="14241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1"/>
            <p:cNvSpPr/>
            <p:nvPr/>
          </p:nvSpPr>
          <p:spPr>
            <a:xfrm>
              <a:off x="3884700" y="363475"/>
              <a:ext cx="234700" cy="81200"/>
            </a:xfrm>
            <a:custGeom>
              <a:rect b="b" l="l" r="r" t="t"/>
              <a:pathLst>
                <a:path extrusionOk="0" h="3248" w="9388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1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1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1"/>
            <p:cNvSpPr/>
            <p:nvPr/>
          </p:nvSpPr>
          <p:spPr>
            <a:xfrm>
              <a:off x="2021950" y="3784450"/>
              <a:ext cx="3933700" cy="1195000"/>
            </a:xfrm>
            <a:custGeom>
              <a:rect b="b" l="l" r="r" t="t"/>
              <a:pathLst>
                <a:path extrusionOk="0" h="47800" w="157348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1"/>
            <p:cNvSpPr/>
            <p:nvPr/>
          </p:nvSpPr>
          <p:spPr>
            <a:xfrm>
              <a:off x="2014700" y="3778025"/>
              <a:ext cx="3948175" cy="1207850"/>
            </a:xfrm>
            <a:custGeom>
              <a:rect b="b" l="l" r="r" t="t"/>
              <a:pathLst>
                <a:path extrusionOk="0" h="48314" w="157927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1"/>
            <p:cNvSpPr/>
            <p:nvPr/>
          </p:nvSpPr>
          <p:spPr>
            <a:xfrm>
              <a:off x="2234900" y="3729000"/>
              <a:ext cx="3507775" cy="1013375"/>
            </a:xfrm>
            <a:custGeom>
              <a:rect b="b" l="l" r="r" t="t"/>
              <a:pathLst>
                <a:path extrusionOk="0" h="40535" w="140311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1"/>
            <p:cNvSpPr/>
            <p:nvPr/>
          </p:nvSpPr>
          <p:spPr>
            <a:xfrm>
              <a:off x="2228475" y="3722575"/>
              <a:ext cx="3520625" cy="1027050"/>
            </a:xfrm>
            <a:custGeom>
              <a:rect b="b" l="l" r="r" t="t"/>
              <a:pathLst>
                <a:path extrusionOk="0" h="41082" w="140825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1"/>
            <p:cNvSpPr/>
            <p:nvPr/>
          </p:nvSpPr>
          <p:spPr>
            <a:xfrm>
              <a:off x="2389200" y="3774000"/>
              <a:ext cx="3199200" cy="890425"/>
            </a:xfrm>
            <a:custGeom>
              <a:rect b="b" l="l" r="r" t="t"/>
              <a:pathLst>
                <a:path extrusionOk="0" h="35617" w="127968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1"/>
            <p:cNvSpPr/>
            <p:nvPr/>
          </p:nvSpPr>
          <p:spPr>
            <a:xfrm>
              <a:off x="2381950" y="3766775"/>
              <a:ext cx="3213675" cy="904900"/>
            </a:xfrm>
            <a:custGeom>
              <a:rect b="b" l="l" r="r" t="t"/>
              <a:pathLst>
                <a:path extrusionOk="0" h="36196" w="128547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1"/>
            <p:cNvSpPr/>
            <p:nvPr/>
          </p:nvSpPr>
          <p:spPr>
            <a:xfrm>
              <a:off x="2410075" y="3918650"/>
              <a:ext cx="3157425" cy="745775"/>
            </a:xfrm>
            <a:custGeom>
              <a:rect b="b" l="l" r="r" t="t"/>
              <a:pathLst>
                <a:path extrusionOk="0" h="29831" w="126297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1"/>
            <p:cNvSpPr/>
            <p:nvPr/>
          </p:nvSpPr>
          <p:spPr>
            <a:xfrm>
              <a:off x="2402050" y="3911425"/>
              <a:ext cx="3173475" cy="760250"/>
            </a:xfrm>
            <a:custGeom>
              <a:rect b="b" l="l" r="r" t="t"/>
              <a:pathLst>
                <a:path extrusionOk="0" h="30410" w="126939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1"/>
            <p:cNvSpPr/>
            <p:nvPr/>
          </p:nvSpPr>
          <p:spPr>
            <a:xfrm>
              <a:off x="2373925" y="45519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1"/>
            <p:cNvSpPr/>
            <p:nvPr/>
          </p:nvSpPr>
          <p:spPr>
            <a:xfrm>
              <a:off x="2367500" y="4545475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1"/>
            <p:cNvSpPr/>
            <p:nvPr/>
          </p:nvSpPr>
          <p:spPr>
            <a:xfrm>
              <a:off x="3153425" y="4759225"/>
              <a:ext cx="108525" cy="94875"/>
            </a:xfrm>
            <a:custGeom>
              <a:rect b="b" l="l" r="r" t="t"/>
              <a:pathLst>
                <a:path extrusionOk="0" h="3795" w="4341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1"/>
            <p:cNvSpPr/>
            <p:nvPr/>
          </p:nvSpPr>
          <p:spPr>
            <a:xfrm>
              <a:off x="3147000" y="4752000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1"/>
            <p:cNvSpPr/>
            <p:nvPr/>
          </p:nvSpPr>
          <p:spPr>
            <a:xfrm>
              <a:off x="4080800" y="47930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1"/>
            <p:cNvSpPr/>
            <p:nvPr/>
          </p:nvSpPr>
          <p:spPr>
            <a:xfrm>
              <a:off x="4074375" y="4786550"/>
              <a:ext cx="121350" cy="107725"/>
            </a:xfrm>
            <a:custGeom>
              <a:rect b="b" l="l" r="r" t="t"/>
              <a:pathLst>
                <a:path extrusionOk="0" h="4309" w="4854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1"/>
            <p:cNvSpPr/>
            <p:nvPr/>
          </p:nvSpPr>
          <p:spPr>
            <a:xfrm>
              <a:off x="5001725" y="4711825"/>
              <a:ext cx="107700" cy="94850"/>
            </a:xfrm>
            <a:custGeom>
              <a:rect b="b" l="l" r="r" t="t"/>
              <a:pathLst>
                <a:path extrusionOk="0" h="3794" w="4308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1"/>
            <p:cNvSpPr/>
            <p:nvPr/>
          </p:nvSpPr>
          <p:spPr>
            <a:xfrm>
              <a:off x="4994500" y="4705400"/>
              <a:ext cx="122175" cy="107700"/>
            </a:xfrm>
            <a:custGeom>
              <a:rect b="b" l="l" r="r" t="t"/>
              <a:pathLst>
                <a:path extrusionOk="0" h="4308" w="4887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1"/>
            <p:cNvSpPr/>
            <p:nvPr/>
          </p:nvSpPr>
          <p:spPr>
            <a:xfrm>
              <a:off x="5597200" y="4494850"/>
              <a:ext cx="108525" cy="94850"/>
            </a:xfrm>
            <a:custGeom>
              <a:rect b="b" l="l" r="r" t="t"/>
              <a:pathLst>
                <a:path extrusionOk="0" h="3794" w="4341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1"/>
            <p:cNvSpPr/>
            <p:nvPr/>
          </p:nvSpPr>
          <p:spPr>
            <a:xfrm>
              <a:off x="5589975" y="4488425"/>
              <a:ext cx="122175" cy="108500"/>
            </a:xfrm>
            <a:custGeom>
              <a:rect b="b" l="l" r="r" t="t"/>
              <a:pathLst>
                <a:path extrusionOk="0" h="4340" w="4887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1"/>
            <p:cNvSpPr/>
            <p:nvPr/>
          </p:nvSpPr>
          <p:spPr>
            <a:xfrm>
              <a:off x="5777200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1"/>
            <p:cNvSpPr/>
            <p:nvPr/>
          </p:nvSpPr>
          <p:spPr>
            <a:xfrm>
              <a:off x="5777200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1"/>
            <p:cNvSpPr/>
            <p:nvPr/>
          </p:nvSpPr>
          <p:spPr>
            <a:xfrm>
              <a:off x="2074975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1"/>
            <p:cNvSpPr/>
            <p:nvPr/>
          </p:nvSpPr>
          <p:spPr>
            <a:xfrm>
              <a:off x="2074975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1"/>
            <p:cNvSpPr/>
            <p:nvPr/>
          </p:nvSpPr>
          <p:spPr>
            <a:xfrm>
              <a:off x="2379550" y="3664725"/>
              <a:ext cx="13675" cy="457275"/>
            </a:xfrm>
            <a:custGeom>
              <a:rect b="b" l="l" r="r" t="t"/>
              <a:pathLst>
                <a:path extrusionOk="0" h="18291" w="547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1"/>
            <p:cNvSpPr/>
            <p:nvPr/>
          </p:nvSpPr>
          <p:spPr>
            <a:xfrm>
              <a:off x="2675275" y="4226450"/>
              <a:ext cx="12875" cy="229050"/>
            </a:xfrm>
            <a:custGeom>
              <a:rect b="b" l="l" r="r" t="t"/>
              <a:pathLst>
                <a:path extrusionOk="0" h="9162" w="515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1"/>
            <p:cNvSpPr/>
            <p:nvPr/>
          </p:nvSpPr>
          <p:spPr>
            <a:xfrm>
              <a:off x="2675275" y="3712925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1"/>
            <p:cNvSpPr/>
            <p:nvPr/>
          </p:nvSpPr>
          <p:spPr>
            <a:xfrm>
              <a:off x="5312725" y="4017500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1"/>
            <p:cNvSpPr/>
            <p:nvPr/>
          </p:nvSpPr>
          <p:spPr>
            <a:xfrm>
              <a:off x="5034675" y="3549000"/>
              <a:ext cx="13675" cy="1004525"/>
            </a:xfrm>
            <a:custGeom>
              <a:rect b="b" l="l" r="r" t="t"/>
              <a:pathLst>
                <a:path extrusionOk="0" h="40181" w="547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1"/>
            <p:cNvSpPr/>
            <p:nvPr/>
          </p:nvSpPr>
          <p:spPr>
            <a:xfrm>
              <a:off x="3883900" y="4445825"/>
              <a:ext cx="13700" cy="209775"/>
            </a:xfrm>
            <a:custGeom>
              <a:rect b="b" l="l" r="r" t="t"/>
              <a:pathLst>
                <a:path extrusionOk="0" h="8391" w="548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1"/>
            <p:cNvSpPr/>
            <p:nvPr/>
          </p:nvSpPr>
          <p:spPr>
            <a:xfrm>
              <a:off x="3005550" y="4067325"/>
              <a:ext cx="13700" cy="511925"/>
            </a:xfrm>
            <a:custGeom>
              <a:rect b="b" l="l" r="r" t="t"/>
              <a:pathLst>
                <a:path extrusionOk="0" h="20477" w="548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1"/>
            <p:cNvSpPr/>
            <p:nvPr/>
          </p:nvSpPr>
          <p:spPr>
            <a:xfrm>
              <a:off x="4566975" y="4538250"/>
              <a:ext cx="13675" cy="103675"/>
            </a:xfrm>
            <a:custGeom>
              <a:rect b="b" l="l" r="r" t="t"/>
              <a:pathLst>
                <a:path extrusionOk="0" h="4147" w="547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1"/>
            <p:cNvSpPr/>
            <p:nvPr/>
          </p:nvSpPr>
          <p:spPr>
            <a:xfrm>
              <a:off x="4566975" y="4294750"/>
              <a:ext cx="13675" cy="211375"/>
            </a:xfrm>
            <a:custGeom>
              <a:rect b="b" l="l" r="r" t="t"/>
              <a:pathLst>
                <a:path extrusionOk="0" h="8455" w="547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1"/>
            <p:cNvSpPr/>
            <p:nvPr/>
          </p:nvSpPr>
          <p:spPr>
            <a:xfrm>
              <a:off x="3883900" y="4236075"/>
              <a:ext cx="13700" cy="114150"/>
            </a:xfrm>
            <a:custGeom>
              <a:rect b="b" l="l" r="r" t="t"/>
              <a:pathLst>
                <a:path extrusionOk="0" h="4566" w="548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1"/>
            <p:cNvSpPr/>
            <p:nvPr/>
          </p:nvSpPr>
          <p:spPr>
            <a:xfrm>
              <a:off x="5312725" y="3703300"/>
              <a:ext cx="12875" cy="208950"/>
            </a:xfrm>
            <a:custGeom>
              <a:rect b="b" l="l" r="r" t="t"/>
              <a:pathLst>
                <a:path extrusionOk="0" h="8358" w="515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1"/>
            <p:cNvSpPr/>
            <p:nvPr/>
          </p:nvSpPr>
          <p:spPr>
            <a:xfrm>
              <a:off x="5578725" y="3255675"/>
              <a:ext cx="13675" cy="1019000"/>
            </a:xfrm>
            <a:custGeom>
              <a:rect b="b" l="l" r="r" t="t"/>
              <a:pathLst>
                <a:path extrusionOk="0" h="40760" w="547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1"/>
            <p:cNvSpPr/>
            <p:nvPr/>
          </p:nvSpPr>
          <p:spPr>
            <a:xfrm>
              <a:off x="2379550" y="3351300"/>
              <a:ext cx="13675" cy="246750"/>
            </a:xfrm>
            <a:custGeom>
              <a:rect b="b" l="l" r="r" t="t"/>
              <a:pathLst>
                <a:path extrusionOk="0" h="9870" w="547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1"/>
            <p:cNvSpPr/>
            <p:nvPr/>
          </p:nvSpPr>
          <p:spPr>
            <a:xfrm>
              <a:off x="4804850" y="284745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1"/>
            <p:cNvSpPr/>
            <p:nvPr/>
          </p:nvSpPr>
          <p:spPr>
            <a:xfrm>
              <a:off x="4797600" y="28402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1"/>
            <p:cNvSpPr/>
            <p:nvPr/>
          </p:nvSpPr>
          <p:spPr>
            <a:xfrm>
              <a:off x="3151025" y="1597825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1"/>
            <p:cNvSpPr/>
            <p:nvPr/>
          </p:nvSpPr>
          <p:spPr>
            <a:xfrm>
              <a:off x="3143775" y="15914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1"/>
            <p:cNvSpPr/>
            <p:nvPr/>
          </p:nvSpPr>
          <p:spPr>
            <a:xfrm>
              <a:off x="480485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1"/>
            <p:cNvSpPr/>
            <p:nvPr/>
          </p:nvSpPr>
          <p:spPr>
            <a:xfrm>
              <a:off x="4797600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1"/>
            <p:cNvSpPr/>
            <p:nvPr/>
          </p:nvSpPr>
          <p:spPr>
            <a:xfrm>
              <a:off x="310280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1"/>
            <p:cNvSpPr/>
            <p:nvPr/>
          </p:nvSpPr>
          <p:spPr>
            <a:xfrm>
              <a:off x="3095575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1"/>
            <p:cNvSpPr/>
            <p:nvPr/>
          </p:nvSpPr>
          <p:spPr>
            <a:xfrm>
              <a:off x="3093150" y="1874275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1"/>
            <p:cNvSpPr/>
            <p:nvPr/>
          </p:nvSpPr>
          <p:spPr>
            <a:xfrm>
              <a:off x="308672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1"/>
            <p:cNvSpPr/>
            <p:nvPr/>
          </p:nvSpPr>
          <p:spPr>
            <a:xfrm>
              <a:off x="3093150" y="334970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1"/>
            <p:cNvSpPr/>
            <p:nvPr/>
          </p:nvSpPr>
          <p:spPr>
            <a:xfrm>
              <a:off x="308672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1"/>
            <p:cNvSpPr/>
            <p:nvPr/>
          </p:nvSpPr>
          <p:spPr>
            <a:xfrm>
              <a:off x="3093150" y="284665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1"/>
            <p:cNvSpPr/>
            <p:nvPr/>
          </p:nvSpPr>
          <p:spPr>
            <a:xfrm>
              <a:off x="3086725" y="28394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1"/>
            <p:cNvSpPr/>
            <p:nvPr/>
          </p:nvSpPr>
          <p:spPr>
            <a:xfrm>
              <a:off x="4820925" y="1874275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1"/>
            <p:cNvSpPr/>
            <p:nvPr/>
          </p:nvSpPr>
          <p:spPr>
            <a:xfrm>
              <a:off x="481367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1"/>
            <p:cNvSpPr/>
            <p:nvPr/>
          </p:nvSpPr>
          <p:spPr>
            <a:xfrm>
              <a:off x="4820925" y="33497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1"/>
            <p:cNvSpPr/>
            <p:nvPr/>
          </p:nvSpPr>
          <p:spPr>
            <a:xfrm>
              <a:off x="481367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1"/>
            <p:cNvSpPr/>
            <p:nvPr/>
          </p:nvSpPr>
          <p:spPr>
            <a:xfrm>
              <a:off x="3093150" y="2358850"/>
              <a:ext cx="63525" cy="168775"/>
            </a:xfrm>
            <a:custGeom>
              <a:rect b="b" l="l" r="r" t="t"/>
              <a:pathLst>
                <a:path extrusionOk="0" h="6751" w="2541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1"/>
            <p:cNvSpPr/>
            <p:nvPr/>
          </p:nvSpPr>
          <p:spPr>
            <a:xfrm>
              <a:off x="308672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1"/>
            <p:cNvSpPr/>
            <p:nvPr/>
          </p:nvSpPr>
          <p:spPr>
            <a:xfrm>
              <a:off x="4820925" y="2358850"/>
              <a:ext cx="63500" cy="168775"/>
            </a:xfrm>
            <a:custGeom>
              <a:rect b="b" l="l" r="r" t="t"/>
              <a:pathLst>
                <a:path extrusionOk="0" h="6751" w="254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1"/>
            <p:cNvSpPr/>
            <p:nvPr/>
          </p:nvSpPr>
          <p:spPr>
            <a:xfrm>
              <a:off x="481367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1"/>
            <p:cNvSpPr/>
            <p:nvPr/>
          </p:nvSpPr>
          <p:spPr>
            <a:xfrm>
              <a:off x="3151025" y="1781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1"/>
            <p:cNvSpPr/>
            <p:nvPr/>
          </p:nvSpPr>
          <p:spPr>
            <a:xfrm>
              <a:off x="3143775" y="1773825"/>
              <a:ext cx="1688425" cy="376900"/>
            </a:xfrm>
            <a:custGeom>
              <a:rect b="b" l="l" r="r" t="t"/>
              <a:pathLst>
                <a:path extrusionOk="0" h="15076" w="67537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1"/>
            <p:cNvSpPr/>
            <p:nvPr/>
          </p:nvSpPr>
          <p:spPr>
            <a:xfrm>
              <a:off x="350540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1"/>
            <p:cNvSpPr/>
            <p:nvPr/>
          </p:nvSpPr>
          <p:spPr>
            <a:xfrm>
              <a:off x="3498175" y="1867025"/>
              <a:ext cx="109325" cy="190500"/>
            </a:xfrm>
            <a:custGeom>
              <a:rect b="b" l="l" r="r" t="t"/>
              <a:pathLst>
                <a:path extrusionOk="0" h="7620" w="4373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1"/>
            <p:cNvSpPr/>
            <p:nvPr/>
          </p:nvSpPr>
          <p:spPr>
            <a:xfrm>
              <a:off x="335835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1"/>
            <p:cNvSpPr/>
            <p:nvPr/>
          </p:nvSpPr>
          <p:spPr>
            <a:xfrm>
              <a:off x="3351925" y="1867025"/>
              <a:ext cx="108500" cy="190500"/>
            </a:xfrm>
            <a:custGeom>
              <a:rect b="b" l="l" r="r" t="t"/>
              <a:pathLst>
                <a:path extrusionOk="0" h="7620" w="434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1"/>
            <p:cNvSpPr/>
            <p:nvPr/>
          </p:nvSpPr>
          <p:spPr>
            <a:xfrm>
              <a:off x="3231375" y="1873475"/>
              <a:ext cx="76375" cy="177600"/>
            </a:xfrm>
            <a:custGeom>
              <a:rect b="b" l="l" r="r" t="t"/>
              <a:pathLst>
                <a:path extrusionOk="0" h="7104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1"/>
            <p:cNvSpPr/>
            <p:nvPr/>
          </p:nvSpPr>
          <p:spPr>
            <a:xfrm>
              <a:off x="3224950" y="1867025"/>
              <a:ext cx="89225" cy="190500"/>
            </a:xfrm>
            <a:custGeom>
              <a:rect b="b" l="l" r="r" t="t"/>
              <a:pathLst>
                <a:path extrusionOk="0" h="7620" w="3569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1"/>
            <p:cNvSpPr/>
            <p:nvPr/>
          </p:nvSpPr>
          <p:spPr>
            <a:xfrm>
              <a:off x="3651675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1"/>
            <p:cNvSpPr/>
            <p:nvPr/>
          </p:nvSpPr>
          <p:spPr>
            <a:xfrm>
              <a:off x="3645225" y="1867025"/>
              <a:ext cx="108525" cy="190500"/>
            </a:xfrm>
            <a:custGeom>
              <a:rect b="b" l="l" r="r" t="t"/>
              <a:pathLst>
                <a:path extrusionOk="0" h="7620" w="4341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1"/>
            <p:cNvSpPr/>
            <p:nvPr/>
          </p:nvSpPr>
          <p:spPr>
            <a:xfrm>
              <a:off x="3797925" y="1873475"/>
              <a:ext cx="587450" cy="177600"/>
            </a:xfrm>
            <a:custGeom>
              <a:rect b="b" l="l" r="r" t="t"/>
              <a:pathLst>
                <a:path extrusionOk="0" h="7104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1"/>
            <p:cNvSpPr/>
            <p:nvPr/>
          </p:nvSpPr>
          <p:spPr>
            <a:xfrm>
              <a:off x="3791500" y="1867025"/>
              <a:ext cx="600325" cy="190500"/>
            </a:xfrm>
            <a:custGeom>
              <a:rect b="b" l="l" r="r" t="t"/>
              <a:pathLst>
                <a:path extrusionOk="0" h="7620" w="24013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1"/>
            <p:cNvSpPr/>
            <p:nvPr/>
          </p:nvSpPr>
          <p:spPr>
            <a:xfrm>
              <a:off x="44970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1"/>
            <p:cNvSpPr/>
            <p:nvPr/>
          </p:nvSpPr>
          <p:spPr>
            <a:xfrm>
              <a:off x="4490625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1"/>
            <p:cNvSpPr/>
            <p:nvPr/>
          </p:nvSpPr>
          <p:spPr>
            <a:xfrm>
              <a:off x="46722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1"/>
            <p:cNvSpPr/>
            <p:nvPr/>
          </p:nvSpPr>
          <p:spPr>
            <a:xfrm>
              <a:off x="4665825" y="1903200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1"/>
            <p:cNvSpPr/>
            <p:nvPr/>
          </p:nvSpPr>
          <p:spPr>
            <a:xfrm>
              <a:off x="423590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1"/>
            <p:cNvSpPr/>
            <p:nvPr/>
          </p:nvSpPr>
          <p:spPr>
            <a:xfrm>
              <a:off x="4229450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1"/>
            <p:cNvSpPr/>
            <p:nvPr/>
          </p:nvSpPr>
          <p:spPr>
            <a:xfrm>
              <a:off x="3214500" y="2143475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1"/>
            <p:cNvSpPr/>
            <p:nvPr/>
          </p:nvSpPr>
          <p:spPr>
            <a:xfrm>
              <a:off x="3207275" y="2137050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1"/>
            <p:cNvSpPr/>
            <p:nvPr/>
          </p:nvSpPr>
          <p:spPr>
            <a:xfrm>
              <a:off x="3151025" y="2268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1"/>
            <p:cNvSpPr/>
            <p:nvPr/>
          </p:nvSpPr>
          <p:spPr>
            <a:xfrm>
              <a:off x="3143775" y="2260800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1"/>
            <p:cNvSpPr/>
            <p:nvPr/>
          </p:nvSpPr>
          <p:spPr>
            <a:xfrm>
              <a:off x="335835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1"/>
            <p:cNvSpPr/>
            <p:nvPr/>
          </p:nvSpPr>
          <p:spPr>
            <a:xfrm>
              <a:off x="3351925" y="2354025"/>
              <a:ext cx="108500" cy="190475"/>
            </a:xfrm>
            <a:custGeom>
              <a:rect b="b" l="l" r="r" t="t"/>
              <a:pathLst>
                <a:path extrusionOk="0" h="7619" w="434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1"/>
            <p:cNvSpPr/>
            <p:nvPr/>
          </p:nvSpPr>
          <p:spPr>
            <a:xfrm>
              <a:off x="3651675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1"/>
            <p:cNvSpPr/>
            <p:nvPr/>
          </p:nvSpPr>
          <p:spPr>
            <a:xfrm>
              <a:off x="3645225" y="2354025"/>
              <a:ext cx="108525" cy="190475"/>
            </a:xfrm>
            <a:custGeom>
              <a:rect b="b" l="l" r="r" t="t"/>
              <a:pathLst>
                <a:path extrusionOk="0" h="7619" w="4341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1"/>
            <p:cNvSpPr/>
            <p:nvPr/>
          </p:nvSpPr>
          <p:spPr>
            <a:xfrm>
              <a:off x="350540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1"/>
            <p:cNvSpPr/>
            <p:nvPr/>
          </p:nvSpPr>
          <p:spPr>
            <a:xfrm>
              <a:off x="3498175" y="2354025"/>
              <a:ext cx="109325" cy="190475"/>
            </a:xfrm>
            <a:custGeom>
              <a:rect b="b" l="l" r="r" t="t"/>
              <a:pathLst>
                <a:path extrusionOk="0" h="7619" w="4373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1"/>
            <p:cNvSpPr/>
            <p:nvPr/>
          </p:nvSpPr>
          <p:spPr>
            <a:xfrm>
              <a:off x="3231375" y="2360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1"/>
            <p:cNvSpPr/>
            <p:nvPr/>
          </p:nvSpPr>
          <p:spPr>
            <a:xfrm>
              <a:off x="3224950" y="2354025"/>
              <a:ext cx="89225" cy="190475"/>
            </a:xfrm>
            <a:custGeom>
              <a:rect b="b" l="l" r="r" t="t"/>
              <a:pathLst>
                <a:path extrusionOk="0" h="7619" w="3569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1"/>
            <p:cNvSpPr/>
            <p:nvPr/>
          </p:nvSpPr>
          <p:spPr>
            <a:xfrm>
              <a:off x="3797925" y="2360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1"/>
            <p:cNvSpPr/>
            <p:nvPr/>
          </p:nvSpPr>
          <p:spPr>
            <a:xfrm>
              <a:off x="3791500" y="2354025"/>
              <a:ext cx="600325" cy="190475"/>
            </a:xfrm>
            <a:custGeom>
              <a:rect b="b" l="l" r="r" t="t"/>
              <a:pathLst>
                <a:path extrusionOk="0" h="7619" w="24013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1"/>
            <p:cNvSpPr/>
            <p:nvPr/>
          </p:nvSpPr>
          <p:spPr>
            <a:xfrm>
              <a:off x="44970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1"/>
            <p:cNvSpPr/>
            <p:nvPr/>
          </p:nvSpPr>
          <p:spPr>
            <a:xfrm>
              <a:off x="4490625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1"/>
            <p:cNvSpPr/>
            <p:nvPr/>
          </p:nvSpPr>
          <p:spPr>
            <a:xfrm>
              <a:off x="46722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1"/>
            <p:cNvSpPr/>
            <p:nvPr/>
          </p:nvSpPr>
          <p:spPr>
            <a:xfrm>
              <a:off x="4665825" y="2390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1"/>
            <p:cNvSpPr/>
            <p:nvPr/>
          </p:nvSpPr>
          <p:spPr>
            <a:xfrm>
              <a:off x="423590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1"/>
            <p:cNvSpPr/>
            <p:nvPr/>
          </p:nvSpPr>
          <p:spPr>
            <a:xfrm>
              <a:off x="4229450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1"/>
            <p:cNvSpPr/>
            <p:nvPr/>
          </p:nvSpPr>
          <p:spPr>
            <a:xfrm>
              <a:off x="3214500" y="2630475"/>
              <a:ext cx="1546975" cy="124575"/>
            </a:xfrm>
            <a:custGeom>
              <a:rect b="b" l="l" r="r" t="t"/>
              <a:pathLst>
                <a:path extrusionOk="0" h="4983" w="61879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1"/>
            <p:cNvSpPr/>
            <p:nvPr/>
          </p:nvSpPr>
          <p:spPr>
            <a:xfrm>
              <a:off x="3207275" y="2624050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1"/>
            <p:cNvSpPr/>
            <p:nvPr/>
          </p:nvSpPr>
          <p:spPr>
            <a:xfrm>
              <a:off x="3151025" y="2755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1"/>
            <p:cNvSpPr/>
            <p:nvPr/>
          </p:nvSpPr>
          <p:spPr>
            <a:xfrm>
              <a:off x="3143775" y="27478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1"/>
            <p:cNvSpPr/>
            <p:nvPr/>
          </p:nvSpPr>
          <p:spPr>
            <a:xfrm>
              <a:off x="350540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1"/>
            <p:cNvSpPr/>
            <p:nvPr/>
          </p:nvSpPr>
          <p:spPr>
            <a:xfrm>
              <a:off x="3498175" y="2840200"/>
              <a:ext cx="109325" cy="191300"/>
            </a:xfrm>
            <a:custGeom>
              <a:rect b="b" l="l" r="r" t="t"/>
              <a:pathLst>
                <a:path extrusionOk="0" h="7652" w="4373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1"/>
            <p:cNvSpPr/>
            <p:nvPr/>
          </p:nvSpPr>
          <p:spPr>
            <a:xfrm>
              <a:off x="3651675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1"/>
            <p:cNvSpPr/>
            <p:nvPr/>
          </p:nvSpPr>
          <p:spPr>
            <a:xfrm>
              <a:off x="3645225" y="2840200"/>
              <a:ext cx="108525" cy="191300"/>
            </a:xfrm>
            <a:custGeom>
              <a:rect b="b" l="l" r="r" t="t"/>
              <a:pathLst>
                <a:path extrusionOk="0" h="7652" w="4341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1"/>
            <p:cNvSpPr/>
            <p:nvPr/>
          </p:nvSpPr>
          <p:spPr>
            <a:xfrm>
              <a:off x="335835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1"/>
            <p:cNvSpPr/>
            <p:nvPr/>
          </p:nvSpPr>
          <p:spPr>
            <a:xfrm>
              <a:off x="3351925" y="2840200"/>
              <a:ext cx="108500" cy="191300"/>
            </a:xfrm>
            <a:custGeom>
              <a:rect b="b" l="l" r="r" t="t"/>
              <a:pathLst>
                <a:path extrusionOk="0" h="7652" w="434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1"/>
            <p:cNvSpPr/>
            <p:nvPr/>
          </p:nvSpPr>
          <p:spPr>
            <a:xfrm>
              <a:off x="3797925" y="2847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1"/>
            <p:cNvSpPr/>
            <p:nvPr/>
          </p:nvSpPr>
          <p:spPr>
            <a:xfrm>
              <a:off x="3791500" y="2840200"/>
              <a:ext cx="600325" cy="191300"/>
            </a:xfrm>
            <a:custGeom>
              <a:rect b="b" l="l" r="r" t="t"/>
              <a:pathLst>
                <a:path extrusionOk="0" h="7652" w="24013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1"/>
            <p:cNvSpPr/>
            <p:nvPr/>
          </p:nvSpPr>
          <p:spPr>
            <a:xfrm>
              <a:off x="3231375" y="2847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1"/>
            <p:cNvSpPr/>
            <p:nvPr/>
          </p:nvSpPr>
          <p:spPr>
            <a:xfrm>
              <a:off x="3224950" y="2840200"/>
              <a:ext cx="89225" cy="191300"/>
            </a:xfrm>
            <a:custGeom>
              <a:rect b="b" l="l" r="r" t="t"/>
              <a:pathLst>
                <a:path extrusionOk="0" h="7652" w="3569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1"/>
            <p:cNvSpPr/>
            <p:nvPr/>
          </p:nvSpPr>
          <p:spPr>
            <a:xfrm>
              <a:off x="44970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1"/>
            <p:cNvSpPr/>
            <p:nvPr/>
          </p:nvSpPr>
          <p:spPr>
            <a:xfrm>
              <a:off x="4490625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1"/>
            <p:cNvSpPr/>
            <p:nvPr/>
          </p:nvSpPr>
          <p:spPr>
            <a:xfrm>
              <a:off x="46722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1"/>
            <p:cNvSpPr/>
            <p:nvPr/>
          </p:nvSpPr>
          <p:spPr>
            <a:xfrm>
              <a:off x="4665825" y="2877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1"/>
            <p:cNvSpPr/>
            <p:nvPr/>
          </p:nvSpPr>
          <p:spPr>
            <a:xfrm>
              <a:off x="423590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1"/>
            <p:cNvSpPr/>
            <p:nvPr/>
          </p:nvSpPr>
          <p:spPr>
            <a:xfrm>
              <a:off x="4229450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1"/>
            <p:cNvSpPr/>
            <p:nvPr/>
          </p:nvSpPr>
          <p:spPr>
            <a:xfrm>
              <a:off x="3214500" y="3117450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1"/>
            <p:cNvSpPr/>
            <p:nvPr/>
          </p:nvSpPr>
          <p:spPr>
            <a:xfrm>
              <a:off x="3207275" y="3111025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1"/>
            <p:cNvSpPr/>
            <p:nvPr/>
          </p:nvSpPr>
          <p:spPr>
            <a:xfrm>
              <a:off x="3151025" y="3242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1"/>
            <p:cNvSpPr/>
            <p:nvPr/>
          </p:nvSpPr>
          <p:spPr>
            <a:xfrm>
              <a:off x="3143775" y="3234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1"/>
            <p:cNvSpPr/>
            <p:nvPr/>
          </p:nvSpPr>
          <p:spPr>
            <a:xfrm>
              <a:off x="3651675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1"/>
            <p:cNvSpPr/>
            <p:nvPr/>
          </p:nvSpPr>
          <p:spPr>
            <a:xfrm>
              <a:off x="3645225" y="3327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1"/>
            <p:cNvSpPr/>
            <p:nvPr/>
          </p:nvSpPr>
          <p:spPr>
            <a:xfrm>
              <a:off x="335835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1"/>
            <p:cNvSpPr/>
            <p:nvPr/>
          </p:nvSpPr>
          <p:spPr>
            <a:xfrm>
              <a:off x="3351925" y="3327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1"/>
            <p:cNvSpPr/>
            <p:nvPr/>
          </p:nvSpPr>
          <p:spPr>
            <a:xfrm>
              <a:off x="350540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1"/>
            <p:cNvSpPr/>
            <p:nvPr/>
          </p:nvSpPr>
          <p:spPr>
            <a:xfrm>
              <a:off x="3498175" y="3327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1"/>
            <p:cNvSpPr/>
            <p:nvPr/>
          </p:nvSpPr>
          <p:spPr>
            <a:xfrm>
              <a:off x="3231375" y="3334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1"/>
            <p:cNvSpPr/>
            <p:nvPr/>
          </p:nvSpPr>
          <p:spPr>
            <a:xfrm>
              <a:off x="3224950" y="3327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1"/>
            <p:cNvSpPr/>
            <p:nvPr/>
          </p:nvSpPr>
          <p:spPr>
            <a:xfrm>
              <a:off x="3797925" y="3334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1"/>
            <p:cNvSpPr/>
            <p:nvPr/>
          </p:nvSpPr>
          <p:spPr>
            <a:xfrm>
              <a:off x="3791500" y="3327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1"/>
            <p:cNvSpPr/>
            <p:nvPr/>
          </p:nvSpPr>
          <p:spPr>
            <a:xfrm>
              <a:off x="44970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1"/>
            <p:cNvSpPr/>
            <p:nvPr/>
          </p:nvSpPr>
          <p:spPr>
            <a:xfrm>
              <a:off x="4490625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1"/>
            <p:cNvSpPr/>
            <p:nvPr/>
          </p:nvSpPr>
          <p:spPr>
            <a:xfrm>
              <a:off x="46722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1"/>
            <p:cNvSpPr/>
            <p:nvPr/>
          </p:nvSpPr>
          <p:spPr>
            <a:xfrm>
              <a:off x="4665825" y="3364175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1"/>
            <p:cNvSpPr/>
            <p:nvPr/>
          </p:nvSpPr>
          <p:spPr>
            <a:xfrm>
              <a:off x="423590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1"/>
            <p:cNvSpPr/>
            <p:nvPr/>
          </p:nvSpPr>
          <p:spPr>
            <a:xfrm>
              <a:off x="4229450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1"/>
            <p:cNvSpPr/>
            <p:nvPr/>
          </p:nvSpPr>
          <p:spPr>
            <a:xfrm>
              <a:off x="3214500" y="3604450"/>
              <a:ext cx="1546975" cy="123775"/>
            </a:xfrm>
            <a:custGeom>
              <a:rect b="b" l="l" r="r" t="t"/>
              <a:pathLst>
                <a:path extrusionOk="0" h="4951" w="61879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1"/>
            <p:cNvSpPr/>
            <p:nvPr/>
          </p:nvSpPr>
          <p:spPr>
            <a:xfrm>
              <a:off x="3207275" y="3598025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1"/>
            <p:cNvSpPr/>
            <p:nvPr/>
          </p:nvSpPr>
          <p:spPr>
            <a:xfrm>
              <a:off x="3151025" y="3728200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1"/>
            <p:cNvSpPr/>
            <p:nvPr/>
          </p:nvSpPr>
          <p:spPr>
            <a:xfrm>
              <a:off x="3143775" y="3721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1"/>
            <p:cNvSpPr/>
            <p:nvPr/>
          </p:nvSpPr>
          <p:spPr>
            <a:xfrm>
              <a:off x="335835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1"/>
            <p:cNvSpPr/>
            <p:nvPr/>
          </p:nvSpPr>
          <p:spPr>
            <a:xfrm>
              <a:off x="3351925" y="3814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1"/>
            <p:cNvSpPr/>
            <p:nvPr/>
          </p:nvSpPr>
          <p:spPr>
            <a:xfrm>
              <a:off x="350540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1"/>
            <p:cNvSpPr/>
            <p:nvPr/>
          </p:nvSpPr>
          <p:spPr>
            <a:xfrm>
              <a:off x="3498175" y="3814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1"/>
            <p:cNvSpPr/>
            <p:nvPr/>
          </p:nvSpPr>
          <p:spPr>
            <a:xfrm>
              <a:off x="3651675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1"/>
            <p:cNvSpPr/>
            <p:nvPr/>
          </p:nvSpPr>
          <p:spPr>
            <a:xfrm>
              <a:off x="3645225" y="3814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1"/>
            <p:cNvSpPr/>
            <p:nvPr/>
          </p:nvSpPr>
          <p:spPr>
            <a:xfrm>
              <a:off x="3231375" y="3821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1"/>
            <p:cNvSpPr/>
            <p:nvPr/>
          </p:nvSpPr>
          <p:spPr>
            <a:xfrm>
              <a:off x="3224950" y="3814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1"/>
            <p:cNvSpPr/>
            <p:nvPr/>
          </p:nvSpPr>
          <p:spPr>
            <a:xfrm>
              <a:off x="3797925" y="3821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1"/>
            <p:cNvSpPr/>
            <p:nvPr/>
          </p:nvSpPr>
          <p:spPr>
            <a:xfrm>
              <a:off x="3791500" y="3814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1"/>
            <p:cNvSpPr/>
            <p:nvPr/>
          </p:nvSpPr>
          <p:spPr>
            <a:xfrm>
              <a:off x="44970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1"/>
            <p:cNvSpPr/>
            <p:nvPr/>
          </p:nvSpPr>
          <p:spPr>
            <a:xfrm>
              <a:off x="4490625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1"/>
            <p:cNvSpPr/>
            <p:nvPr/>
          </p:nvSpPr>
          <p:spPr>
            <a:xfrm>
              <a:off x="46722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1"/>
            <p:cNvSpPr/>
            <p:nvPr/>
          </p:nvSpPr>
          <p:spPr>
            <a:xfrm>
              <a:off x="4665825" y="3851150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1"/>
            <p:cNvSpPr/>
            <p:nvPr/>
          </p:nvSpPr>
          <p:spPr>
            <a:xfrm>
              <a:off x="423590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1"/>
            <p:cNvSpPr/>
            <p:nvPr/>
          </p:nvSpPr>
          <p:spPr>
            <a:xfrm>
              <a:off x="4229450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