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289" r:id="rId4"/>
    <p:sldId id="390" r:id="rId5"/>
    <p:sldId id="391" r:id="rId6"/>
    <p:sldId id="343" r:id="rId7"/>
    <p:sldId id="309" r:id="rId8"/>
    <p:sldId id="392" r:id="rId9"/>
    <p:sldId id="394" r:id="rId10"/>
    <p:sldId id="396" r:id="rId11"/>
    <p:sldId id="429" r:id="rId12"/>
    <p:sldId id="398" r:id="rId13"/>
    <p:sldId id="397" r:id="rId14"/>
    <p:sldId id="399" r:id="rId15"/>
    <p:sldId id="430" r:id="rId16"/>
    <p:sldId id="395" r:id="rId17"/>
    <p:sldId id="401" r:id="rId18"/>
    <p:sldId id="393" r:id="rId19"/>
    <p:sldId id="412" r:id="rId20"/>
    <p:sldId id="413" r:id="rId21"/>
    <p:sldId id="423" r:id="rId22"/>
    <p:sldId id="418" r:id="rId23"/>
    <p:sldId id="426" r:id="rId24"/>
    <p:sldId id="428" r:id="rId25"/>
    <p:sldId id="427" r:id="rId26"/>
    <p:sldId id="415" r:id="rId27"/>
    <p:sldId id="404" r:id="rId28"/>
    <p:sldId id="417" r:id="rId29"/>
    <p:sldId id="405" r:id="rId30"/>
    <p:sldId id="424" r:id="rId31"/>
    <p:sldId id="406" r:id="rId32"/>
    <p:sldId id="407" r:id="rId33"/>
    <p:sldId id="409" r:id="rId34"/>
    <p:sldId id="419" r:id="rId35"/>
    <p:sldId id="420" r:id="rId36"/>
    <p:sldId id="425" r:id="rId37"/>
    <p:sldId id="306" r:id="rId38"/>
    <p:sldId id="356" r:id="rId39"/>
    <p:sldId id="311" r:id="rId40"/>
    <p:sldId id="271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9B2"/>
    <a:srgbClr val="5AA5DE"/>
    <a:srgbClr val="FFFFFF"/>
    <a:srgbClr val="B4C7E7"/>
    <a:srgbClr val="117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64" y="2052083"/>
            <a:ext cx="428827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中断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9459B5-2D0F-4DDA-88B8-87375DFD04D0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53D7C1F4-F50A-4EBA-8F00-405DAF0E9E5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4A57B040-C012-453E-8160-1709F3F2B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2.3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NVIC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工作原理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E0DE99-80FF-4F3F-AFC2-12D0FBADBA4A}"/>
              </a:ext>
            </a:extLst>
          </p:cNvPr>
          <p:cNvSpPr/>
          <p:nvPr/>
        </p:nvSpPr>
        <p:spPr>
          <a:xfrm>
            <a:off x="3058296" y="1660320"/>
            <a:ext cx="3036094" cy="2455562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002060"/>
                </a:solidFill>
              </a:rPr>
              <a:t>NVIC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A7C8B4-FB4E-44AA-A328-692A6B9702A9}"/>
              </a:ext>
            </a:extLst>
          </p:cNvPr>
          <p:cNvSpPr/>
          <p:nvPr/>
        </p:nvSpPr>
        <p:spPr>
          <a:xfrm>
            <a:off x="3149825" y="2784416"/>
            <a:ext cx="614363" cy="1173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ISER</a:t>
            </a:r>
          </a:p>
          <a:p>
            <a:pPr algn="ctr"/>
            <a:r>
              <a:rPr lang="en-US" altLang="zh-CN" dirty="0"/>
              <a:t>ICER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640F43-4530-4153-89B8-90062B23A928}"/>
              </a:ext>
            </a:extLst>
          </p:cNvPr>
          <p:cNvSpPr/>
          <p:nvPr/>
        </p:nvSpPr>
        <p:spPr>
          <a:xfrm>
            <a:off x="5117212" y="2784416"/>
            <a:ext cx="719999" cy="1173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IPR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7646540-EBF5-49A7-AD15-6BE2FE62AA75}"/>
              </a:ext>
            </a:extLst>
          </p:cNvPr>
          <p:cNvSpPr/>
          <p:nvPr/>
        </p:nvSpPr>
        <p:spPr>
          <a:xfrm>
            <a:off x="7084601" y="2381674"/>
            <a:ext cx="614363" cy="1576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6771ACF-DC06-4DB7-A505-68F0DF4EA3E5}"/>
              </a:ext>
            </a:extLst>
          </p:cNvPr>
          <p:cNvSpPr/>
          <p:nvPr/>
        </p:nvSpPr>
        <p:spPr>
          <a:xfrm>
            <a:off x="4998580" y="1779090"/>
            <a:ext cx="957262" cy="31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AIRCR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89D6A56-C2A1-4883-AFE2-86DEFC671881}"/>
              </a:ext>
            </a:extLst>
          </p:cNvPr>
          <p:cNvCxnSpPr>
            <a:cxnSpLocks/>
          </p:cNvCxnSpPr>
          <p:nvPr/>
        </p:nvCxnSpPr>
        <p:spPr>
          <a:xfrm flipH="1">
            <a:off x="5483921" y="2089738"/>
            <a:ext cx="1" cy="2920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3561452-D335-46BE-866A-64B0F203BE51}"/>
              </a:ext>
            </a:extLst>
          </p:cNvPr>
          <p:cNvSpPr txBox="1"/>
          <p:nvPr/>
        </p:nvSpPr>
        <p:spPr>
          <a:xfrm>
            <a:off x="2626902" y="4212756"/>
            <a:ext cx="1660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1bit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控制一个中断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失能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888714B-0859-4588-BD28-4826CC09D46F}"/>
              </a:ext>
            </a:extLst>
          </p:cNvPr>
          <p:cNvCxnSpPr>
            <a:cxnSpLocks/>
          </p:cNvCxnSpPr>
          <p:nvPr/>
        </p:nvCxnSpPr>
        <p:spPr>
          <a:xfrm>
            <a:off x="1549626" y="2889046"/>
            <a:ext cx="1564481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0DF0D07-8723-4E86-9717-E2BFE2C1C33D}"/>
              </a:ext>
            </a:extLst>
          </p:cNvPr>
          <p:cNvSpPr txBox="1"/>
          <p:nvPr/>
        </p:nvSpPr>
        <p:spPr>
          <a:xfrm>
            <a:off x="705147" y="2774330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7030A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外部中断</a:t>
            </a:r>
            <a:r>
              <a:rPr lang="en-US" altLang="zh-CN" sz="1200">
                <a:solidFill>
                  <a:srgbClr val="7030A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sz="1200" dirty="0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C0C6F30-5E1D-40BB-88FE-30D8F3C03F62}"/>
              </a:ext>
            </a:extLst>
          </p:cNvPr>
          <p:cNvCxnSpPr/>
          <p:nvPr/>
        </p:nvCxnSpPr>
        <p:spPr>
          <a:xfrm>
            <a:off x="1549626" y="3201556"/>
            <a:ext cx="15644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0419E4A-957C-4437-B571-2A77962183AC}"/>
              </a:ext>
            </a:extLst>
          </p:cNvPr>
          <p:cNvSpPr txBox="1"/>
          <p:nvPr/>
        </p:nvSpPr>
        <p:spPr>
          <a:xfrm>
            <a:off x="705145" y="3091574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外部中断</a:t>
            </a:r>
            <a:r>
              <a:rPr lang="en-US" altLang="zh-CN" sz="12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endParaRPr lang="zh-CN" altLang="en-US" sz="12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1C3AC10-0E6B-41EB-8848-22BEEEC8C196}"/>
              </a:ext>
            </a:extLst>
          </p:cNvPr>
          <p:cNvCxnSpPr/>
          <p:nvPr/>
        </p:nvCxnSpPr>
        <p:spPr>
          <a:xfrm>
            <a:off x="1549626" y="3514066"/>
            <a:ext cx="156448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108CC98-8FB3-4D16-B978-952DBA5A92C6}"/>
              </a:ext>
            </a:extLst>
          </p:cNvPr>
          <p:cNvSpPr txBox="1"/>
          <p:nvPr/>
        </p:nvSpPr>
        <p:spPr>
          <a:xfrm>
            <a:off x="705144" y="3390459"/>
            <a:ext cx="10001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外部中断</a:t>
            </a:r>
            <a:r>
              <a:rPr lang="en-US" altLang="zh-CN" sz="120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endParaRPr lang="zh-CN" altLang="en-US" sz="1200" dirty="0">
              <a:solidFill>
                <a:srgbClr val="00B0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519B251-F5DF-4B25-833F-D5F1FDD84D77}"/>
              </a:ext>
            </a:extLst>
          </p:cNvPr>
          <p:cNvCxnSpPr/>
          <p:nvPr/>
        </p:nvCxnSpPr>
        <p:spPr>
          <a:xfrm>
            <a:off x="1549626" y="3822420"/>
            <a:ext cx="1564481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85CCBF4-E171-47D4-957A-0ACB8B7881B2}"/>
              </a:ext>
            </a:extLst>
          </p:cNvPr>
          <p:cNvSpPr txBox="1"/>
          <p:nvPr/>
        </p:nvSpPr>
        <p:spPr>
          <a:xfrm>
            <a:off x="705144" y="3687011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外部中断</a:t>
            </a:r>
            <a:r>
              <a:rPr lang="en-US" altLang="zh-CN" sz="120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endParaRPr lang="zh-CN" altLang="en-US" sz="1200" dirty="0">
              <a:solidFill>
                <a:srgbClr val="0000FF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B5E1EBC-55E2-48B9-ABC5-561B4DA1ABA4}"/>
              </a:ext>
            </a:extLst>
          </p:cNvPr>
          <p:cNvCxnSpPr>
            <a:cxnSpLocks/>
          </p:cNvCxnSpPr>
          <p:nvPr/>
        </p:nvCxnSpPr>
        <p:spPr>
          <a:xfrm>
            <a:off x="3764188" y="3180050"/>
            <a:ext cx="13530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938D477-3B65-4027-8FB1-76A8DE6D2444}"/>
              </a:ext>
            </a:extLst>
          </p:cNvPr>
          <p:cNvCxnSpPr>
            <a:cxnSpLocks/>
          </p:cNvCxnSpPr>
          <p:nvPr/>
        </p:nvCxnSpPr>
        <p:spPr>
          <a:xfrm>
            <a:off x="3764188" y="3492560"/>
            <a:ext cx="135302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E6C3164-0C38-4046-A8D2-068D5879767C}"/>
              </a:ext>
            </a:extLst>
          </p:cNvPr>
          <p:cNvCxnSpPr>
            <a:cxnSpLocks/>
          </p:cNvCxnSpPr>
          <p:nvPr/>
        </p:nvCxnSpPr>
        <p:spPr>
          <a:xfrm>
            <a:off x="3764188" y="3800914"/>
            <a:ext cx="1353025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E264473-83B8-49B4-B81C-A5E6F7410BB9}"/>
              </a:ext>
            </a:extLst>
          </p:cNvPr>
          <p:cNvCxnSpPr>
            <a:cxnSpLocks/>
          </p:cNvCxnSpPr>
          <p:nvPr/>
        </p:nvCxnSpPr>
        <p:spPr>
          <a:xfrm>
            <a:off x="5837211" y="3489954"/>
            <a:ext cx="124739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1845EE7-B61F-4DEB-8227-40417A0774BE}"/>
              </a:ext>
            </a:extLst>
          </p:cNvPr>
          <p:cNvSpPr txBox="1"/>
          <p:nvPr/>
        </p:nvSpPr>
        <p:spPr>
          <a:xfrm>
            <a:off x="4653817" y="4212756"/>
            <a:ext cx="1660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8bit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控制一个中断优先级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1A9A869-A3E7-4AC1-8C85-BBE4D4CBE585}"/>
              </a:ext>
            </a:extLst>
          </p:cNvPr>
          <p:cNvCxnSpPr>
            <a:cxnSpLocks/>
          </p:cNvCxnSpPr>
          <p:nvPr/>
        </p:nvCxnSpPr>
        <p:spPr>
          <a:xfrm flipV="1">
            <a:off x="5837269" y="3180051"/>
            <a:ext cx="1247332" cy="2150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F13369F-414A-4701-ABC6-B2494E4CE91C}"/>
              </a:ext>
            </a:extLst>
          </p:cNvPr>
          <p:cNvCxnSpPr>
            <a:cxnSpLocks/>
          </p:cNvCxnSpPr>
          <p:nvPr/>
        </p:nvCxnSpPr>
        <p:spPr>
          <a:xfrm>
            <a:off x="5837211" y="3800914"/>
            <a:ext cx="124738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A436377-520F-4629-B169-4958E718529D}"/>
              </a:ext>
            </a:extLst>
          </p:cNvPr>
          <p:cNvSpPr txBox="1"/>
          <p:nvPr/>
        </p:nvSpPr>
        <p:spPr>
          <a:xfrm>
            <a:off x="4076724" y="1207204"/>
            <a:ext cx="2800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（位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[10:8]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）控制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种分组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7937297-ACA6-4C74-83F4-F6C6CB1706FA}"/>
              </a:ext>
            </a:extLst>
          </p:cNvPr>
          <p:cNvCxnSpPr>
            <a:cxnSpLocks/>
            <a:stCxn id="38" idx="2"/>
            <a:endCxn id="20" idx="0"/>
          </p:cNvCxnSpPr>
          <p:nvPr/>
        </p:nvCxnSpPr>
        <p:spPr>
          <a:xfrm>
            <a:off x="5477211" y="1514981"/>
            <a:ext cx="0" cy="2641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ACEC643-B16F-4768-B3BC-75E3B3AD146B}"/>
              </a:ext>
            </a:extLst>
          </p:cNvPr>
          <p:cNvCxnSpPr>
            <a:cxnSpLocks/>
          </p:cNvCxnSpPr>
          <p:nvPr/>
        </p:nvCxnSpPr>
        <p:spPr>
          <a:xfrm flipV="1">
            <a:off x="5483921" y="3971714"/>
            <a:ext cx="1" cy="240218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9D72B68-2C63-41D0-9978-FAA43A53142E}"/>
              </a:ext>
            </a:extLst>
          </p:cNvPr>
          <p:cNvCxnSpPr>
            <a:cxnSpLocks/>
          </p:cNvCxnSpPr>
          <p:nvPr/>
        </p:nvCxnSpPr>
        <p:spPr>
          <a:xfrm flipV="1">
            <a:off x="3457006" y="3971714"/>
            <a:ext cx="1" cy="240218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9253D06E-526F-43EF-99DB-1CB2BC4BAD2A}"/>
              </a:ext>
            </a:extLst>
          </p:cNvPr>
          <p:cNvSpPr/>
          <p:nvPr/>
        </p:nvSpPr>
        <p:spPr>
          <a:xfrm>
            <a:off x="5117213" y="2381674"/>
            <a:ext cx="720000" cy="3952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SHPR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549835D-F66A-431D-9A15-02C16EE9EB3C}"/>
              </a:ext>
            </a:extLst>
          </p:cNvPr>
          <p:cNvCxnSpPr>
            <a:cxnSpLocks/>
          </p:cNvCxnSpPr>
          <p:nvPr/>
        </p:nvCxnSpPr>
        <p:spPr>
          <a:xfrm flipV="1">
            <a:off x="1549626" y="2589002"/>
            <a:ext cx="3567586" cy="6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5046F6F-7036-409B-8A49-4C239756FBD2}"/>
              </a:ext>
            </a:extLst>
          </p:cNvPr>
          <p:cNvSpPr txBox="1"/>
          <p:nvPr/>
        </p:nvSpPr>
        <p:spPr>
          <a:xfrm>
            <a:off x="705146" y="2455344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内核中断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A2E7277-E096-46F8-9227-B4B952C869D7}"/>
              </a:ext>
            </a:extLst>
          </p:cNvPr>
          <p:cNvCxnSpPr/>
          <p:nvPr/>
        </p:nvCxnSpPr>
        <p:spPr>
          <a:xfrm>
            <a:off x="5837211" y="2589002"/>
            <a:ext cx="12473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17B1B6E-EB02-4F12-90AB-9863CF7DB3BA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17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  <p:bldP spid="20" grpId="0" animBg="1"/>
      <p:bldP spid="22" grpId="0"/>
      <p:bldP spid="24" grpId="0"/>
      <p:bldP spid="26" grpId="0"/>
      <p:bldP spid="28" grpId="0"/>
      <p:bldP spid="30" grpId="0"/>
      <p:bldP spid="35" grpId="0"/>
      <p:bldP spid="38" grpId="0"/>
      <p:bldP spid="42" grpId="0" animBg="1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DDEA21DE-EFE8-4FFE-B3B8-1E7F40EC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0547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NVIC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DFCA18A4-3639-44D4-8080-A6AFE37B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61" y="1323693"/>
            <a:ext cx="4510655" cy="249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NVIC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基本概念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NVIC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相关寄存器介绍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NVIC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工作原理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2.4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中断优先级基本概念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2.5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中断优先级分组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 NVIC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的使用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41718F-2097-4BFE-AB21-72937D1B02D4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403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69BBA885-3A0D-4E1A-966C-EFE8E1E37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11" y="689427"/>
            <a:ext cx="433537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2.4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中断优先级基本概念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D7C1F4-F50A-4EBA-8F00-405DAF0E9E5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977FDA-7CA5-4792-BC51-80E972506339}"/>
              </a:ext>
            </a:extLst>
          </p:cNvPr>
          <p:cNvSpPr txBox="1"/>
          <p:nvPr/>
        </p:nvSpPr>
        <p:spPr>
          <a:xfrm>
            <a:off x="586705" y="1346199"/>
            <a:ext cx="8248357" cy="190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抢占优先级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(pre)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：高抢占优先级可以打断正在执行的低抢占优先级中断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响应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优先级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(sub)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当抢占优先级相同时，响应优先级高的先执行，但是不能互相打断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，抢占和响应都相同的情况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下，自然优先级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越高的，先执行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自然优先级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：中断向量表的优先级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，数值越小，表示优先级越高</a:t>
            </a:r>
            <a:endParaRPr lang="en-US" altLang="zh-CN" sz="160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D063C8-5AA7-442F-A390-34DD46C47A20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66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69BBA885-3A0D-4E1A-966C-EFE8E1E37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11" y="689427"/>
            <a:ext cx="433537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2.5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 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中断优先级分组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D7C1F4-F50A-4EBA-8F00-405DAF0E9E5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CB3B59-6DA1-47FF-9EDB-4AA8A1B0CEF2}"/>
              </a:ext>
            </a:extLst>
          </p:cNvPr>
          <p:cNvSpPr txBox="1"/>
          <p:nvPr/>
        </p:nvSpPr>
        <p:spPr>
          <a:xfrm>
            <a:off x="1236964" y="4269407"/>
            <a:ext cx="667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STM32F10xxx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编程手册（英文版）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4.4.5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A5E70D2-BCA1-4E93-BDFB-DD17BAB43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122174"/>
              </p:ext>
            </p:extLst>
          </p:nvPr>
        </p:nvGraphicFramePr>
        <p:xfrm>
          <a:off x="375045" y="1588197"/>
          <a:ext cx="8393905" cy="196710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593056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1891615">
                  <a:extLst>
                    <a:ext uri="{9D8B030D-6E8A-4147-A177-3AD203B41FA5}">
                      <a16:colId xmlns:a16="http://schemas.microsoft.com/office/drawing/2014/main" val="3987804906"/>
                    </a:ext>
                  </a:extLst>
                </a:gridCol>
                <a:gridCol w="3594784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优先级分组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AIRCR[10:8]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IPR</a:t>
                      </a:r>
                      <a:r>
                        <a:rPr lang="en-US" altLang="zh-CN" sz="16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</a:t>
                      </a: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bit[7:4]</a:t>
                      </a: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分配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分配结果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111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None  </a:t>
                      </a:r>
                      <a:r>
                        <a:rPr 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[7:4]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位抢占优先级，</a:t>
                      </a: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r>
                        <a:rPr 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位响应优先级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110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    [7]</a:t>
                      </a: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</a:t>
                      </a:r>
                      <a:r>
                        <a:rPr 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[6:4]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位抢占优先级，</a:t>
                      </a: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r>
                        <a:rPr 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位响应优先级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[7:6]</a:t>
                      </a: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</a:t>
                      </a:r>
                      <a:r>
                        <a:rPr 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[5:4]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r>
                        <a:rPr 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位抢占优先级，</a:t>
                      </a: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r>
                        <a:rPr 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位响应优先级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50850" algn="l"/>
                          <a:tab pos="534988" algn="l"/>
                        </a:tabLs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[7:5]  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[4]   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r>
                        <a:rPr 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位抢占优先级，</a:t>
                      </a: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位响应优先级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011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  [7:4]  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None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位抢占优先级，</a:t>
                      </a: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位响应优先级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71365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6ECEBC8B-A81A-468B-9C99-192E050A124C}"/>
              </a:ext>
            </a:extLst>
          </p:cNvPr>
          <p:cNvSpPr txBox="1"/>
          <p:nvPr/>
        </p:nvSpPr>
        <p:spPr>
          <a:xfrm>
            <a:off x="1690457" y="3773529"/>
            <a:ext cx="667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特别提示：一个工程中，一般只设置一次中断优先级分组。</a:t>
            </a:r>
            <a:endParaRPr lang="zh-CN" altLang="en-US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35AA186-3BD2-47D9-8D24-1023D224B27D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25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69BBA885-3A0D-4E1A-966C-EFE8E1E37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11" y="689427"/>
            <a:ext cx="485822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中断优先级举例（假设分组是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D7C1F4-F50A-4EBA-8F00-405DAF0E9E5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7DB2F3D-ABEC-4D76-ABBE-91D842393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723232"/>
              </p:ext>
            </p:extLst>
          </p:nvPr>
        </p:nvGraphicFramePr>
        <p:xfrm>
          <a:off x="876889" y="1357516"/>
          <a:ext cx="7390210" cy="163925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28178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1304221">
                  <a:extLst>
                    <a:ext uri="{9D8B030D-6E8A-4147-A177-3AD203B41FA5}">
                      <a16:colId xmlns:a16="http://schemas.microsoft.com/office/drawing/2014/main" val="3564843897"/>
                    </a:ext>
                  </a:extLst>
                </a:gridCol>
                <a:gridCol w="1207294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1014412">
                  <a:extLst>
                    <a:ext uri="{9D8B030D-6E8A-4147-A177-3AD203B41FA5}">
                      <a16:colId xmlns:a16="http://schemas.microsoft.com/office/drawing/2014/main" val="398780490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831604644"/>
                    </a:ext>
                  </a:extLst>
                </a:gridCol>
                <a:gridCol w="2164555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</a:tblGrid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编号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自然优先级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对应外设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抢占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响应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执行顺序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EXTI0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EXTI1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-1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ystick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5D64E490-2E46-4B78-B81B-A8E646F0C945}"/>
              </a:ext>
            </a:extLst>
          </p:cNvPr>
          <p:cNvSpPr txBox="1"/>
          <p:nvPr/>
        </p:nvSpPr>
        <p:spPr>
          <a:xfrm>
            <a:off x="1238562" y="3958195"/>
            <a:ext cx="667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STM32F10xxx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参考手册（中文版）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9.1.2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节，表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55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A75C7E2-0A6A-4B11-B5B8-242529E55A4F}"/>
              </a:ext>
            </a:extLst>
          </p:cNvPr>
          <p:cNvSpPr txBox="1"/>
          <p:nvPr/>
        </p:nvSpPr>
        <p:spPr>
          <a:xfrm>
            <a:off x="1238562" y="3362251"/>
            <a:ext cx="667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RTC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可以打断：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Systick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的中断，获得优先执行！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42B1EC-2464-48CB-96F3-F2CFDA96A071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07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DDEA21DE-EFE8-4FFE-B3B8-1E7F40EC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0547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NVIC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DFCA18A4-3639-44D4-8080-A6AFE37B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61" y="1323693"/>
            <a:ext cx="4510655" cy="249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NVIC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基本概念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NVIC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相关寄存器介绍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NVIC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工作原理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2.4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中断优先级基本概念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2.5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中断优先级分组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2.6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 NVIC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的使用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2AD443-C532-43FC-B10F-7277D471542A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73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69BBA885-3A0D-4E1A-966C-EFE8E1E37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11" y="689427"/>
            <a:ext cx="443775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2.6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 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NVIC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的使用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D7C1F4-F50A-4EBA-8F00-405DAF0E9E5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9FB5015-3F3E-4AE7-B405-1E3F5EB7C4F1}"/>
              </a:ext>
            </a:extLst>
          </p:cNvPr>
          <p:cNvSpPr/>
          <p:nvPr/>
        </p:nvSpPr>
        <p:spPr>
          <a:xfrm>
            <a:off x="735806" y="1402539"/>
            <a:ext cx="2235993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，设置中断分组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6C63A08-5D72-49D3-92FF-88ED82E6C7D6}"/>
              </a:ext>
            </a:extLst>
          </p:cNvPr>
          <p:cNvSpPr/>
          <p:nvPr/>
        </p:nvSpPr>
        <p:spPr>
          <a:xfrm>
            <a:off x="735806" y="2059859"/>
            <a:ext cx="2235993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，设置中断优先级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2F30139-7A9E-4E94-BCFA-A3C05AE5FF82}"/>
              </a:ext>
            </a:extLst>
          </p:cNvPr>
          <p:cNvSpPr/>
          <p:nvPr/>
        </p:nvSpPr>
        <p:spPr>
          <a:xfrm>
            <a:off x="735805" y="2717179"/>
            <a:ext cx="2235993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，使能中断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359E7A1-1316-46C2-B7E1-135E3A70807D}"/>
              </a:ext>
            </a:extLst>
          </p:cNvPr>
          <p:cNvSpPr/>
          <p:nvPr/>
        </p:nvSpPr>
        <p:spPr>
          <a:xfrm>
            <a:off x="2971798" y="1436353"/>
            <a:ext cx="44377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AIRCR[10:8]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kern="1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HAL_NVIC_SetPriorityGrouping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A806779-6BD3-446F-BE21-0BCBC5C39DF4}"/>
              </a:ext>
            </a:extLst>
          </p:cNvPr>
          <p:cNvSpPr/>
          <p:nvPr/>
        </p:nvSpPr>
        <p:spPr>
          <a:xfrm>
            <a:off x="2971798" y="2089310"/>
            <a:ext cx="3590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IPRx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bit[7:4]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kern="1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HAL_NVIC_SetPriority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D053C3-D5E0-4C82-87DD-EEABD1CC68FE}"/>
              </a:ext>
            </a:extLst>
          </p:cNvPr>
          <p:cNvSpPr/>
          <p:nvPr/>
        </p:nvSpPr>
        <p:spPr>
          <a:xfrm>
            <a:off x="2971798" y="2742267"/>
            <a:ext cx="2974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ISERx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HAL_NVIC_EnableIRQ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51F394-A4C6-461E-B029-3CD6651E58DD}"/>
              </a:ext>
            </a:extLst>
          </p:cNvPr>
          <p:cNvSpPr txBox="1"/>
          <p:nvPr/>
        </p:nvSpPr>
        <p:spPr>
          <a:xfrm>
            <a:off x="6850856" y="2911162"/>
            <a:ext cx="2007870" cy="171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了解寄存器：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SCB_AIRCR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NVIC_IPRx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NVIC_ISER</a:t>
            </a:r>
            <a:endParaRPr lang="zh-CN" altLang="en-US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0887189-64C2-43C2-A67A-C0A974F99D38}"/>
              </a:ext>
            </a:extLst>
          </p:cNvPr>
          <p:cNvSpPr/>
          <p:nvPr/>
        </p:nvSpPr>
        <p:spPr>
          <a:xfrm>
            <a:off x="463789" y="3473260"/>
            <a:ext cx="6163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特别提醒：例程中，中断分组已经在</a:t>
            </a:r>
            <a:r>
              <a:rPr lang="en-US" altLang="zh-CN" sz="160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HAL_Init()</a:t>
            </a:r>
            <a:r>
              <a:rPr lang="zh-CN" altLang="en-US" sz="160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函数中设置了分组</a:t>
            </a:r>
            <a:r>
              <a:rPr lang="en-US" altLang="zh-CN" sz="160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475F51E-9F29-4DDC-97F5-C9B3E1A75FFF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70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/>
      <p:bldP spid="19" grpId="0"/>
      <p:bldP spid="20" grpId="0"/>
      <p:bldP spid="21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DDEA21DE-EFE8-4FFE-B3B8-1E7F40EC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0547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EXTI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DFCA18A4-3639-44D4-8080-A6AFE37B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61" y="1298366"/>
            <a:ext cx="4510655" cy="166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3.1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基本概念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3.2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主要特性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工作原理（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F1/F4/F7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3.4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工作原理（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3641D1-90F0-4FC1-AF30-743F2442FF3F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85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69BBA885-3A0D-4E1A-966C-EFE8E1E37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11" y="689427"/>
            <a:ext cx="433537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3.1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EXTI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基本概念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D7C1F4-F50A-4EBA-8F00-405DAF0E9E5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180008-9797-47D0-9A0A-9BE2C3C310F4}"/>
              </a:ext>
            </a:extLst>
          </p:cNvPr>
          <p:cNvSpPr txBox="1"/>
          <p:nvPr/>
        </p:nvSpPr>
        <p:spPr>
          <a:xfrm>
            <a:off x="773723" y="1493766"/>
            <a:ext cx="786847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External(Extended) 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interrupt/event Controller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，外部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扩展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事件控制器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FAD341C-AA82-4BAE-8680-574FFC62EF24}"/>
              </a:ext>
            </a:extLst>
          </p:cNvPr>
          <p:cNvSpPr/>
          <p:nvPr/>
        </p:nvSpPr>
        <p:spPr>
          <a:xfrm>
            <a:off x="773723" y="2739872"/>
            <a:ext cx="8113799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中断和事件的理解：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中断：要进入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NVIC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，有相应的中断服务函数，需要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处理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事件：不进入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NVIC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，仅用于内部硬件自动控制的，如：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TIM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DMA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ADC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B068E2-180E-4635-B0EE-F1EA56F262A7}"/>
              </a:ext>
            </a:extLst>
          </p:cNvPr>
          <p:cNvSpPr txBox="1"/>
          <p:nvPr/>
        </p:nvSpPr>
        <p:spPr>
          <a:xfrm>
            <a:off x="773723" y="2002981"/>
            <a:ext cx="8002287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包含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产生事件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中断请求的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边沿检测器，即总共：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条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D6260A-8744-4B7B-AB5D-6ED95149EC51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34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69BBA885-3A0D-4E1A-966C-EFE8E1E37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11" y="689427"/>
            <a:ext cx="433537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EXTI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支持的外部中断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/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事件请求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D7C1F4-F50A-4EBA-8F00-405DAF0E9E5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4CDC786-81A0-4A35-948E-A9FCD7342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428771"/>
              </p:ext>
            </p:extLst>
          </p:nvPr>
        </p:nvGraphicFramePr>
        <p:xfrm>
          <a:off x="1114760" y="1382293"/>
          <a:ext cx="6914480" cy="315582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997904">
                  <a:extLst>
                    <a:ext uri="{9D8B030D-6E8A-4147-A177-3AD203B41FA5}">
                      <a16:colId xmlns:a16="http://schemas.microsoft.com/office/drawing/2014/main" val="3054296969"/>
                    </a:ext>
                  </a:extLst>
                </a:gridCol>
                <a:gridCol w="938446">
                  <a:extLst>
                    <a:ext uri="{9D8B030D-6E8A-4147-A177-3AD203B41FA5}">
                      <a16:colId xmlns:a16="http://schemas.microsoft.com/office/drawing/2014/main" val="1296920376"/>
                    </a:ext>
                  </a:extLst>
                </a:gridCol>
                <a:gridCol w="1024630">
                  <a:extLst>
                    <a:ext uri="{9D8B030D-6E8A-4147-A177-3AD203B41FA5}">
                      <a16:colId xmlns:a16="http://schemas.microsoft.com/office/drawing/2014/main" val="3987804906"/>
                    </a:ext>
                  </a:extLst>
                </a:gridCol>
                <a:gridCol w="976750">
                  <a:extLst>
                    <a:ext uri="{9D8B030D-6E8A-4147-A177-3AD203B41FA5}">
                      <a16:colId xmlns:a16="http://schemas.microsoft.com/office/drawing/2014/main" val="3071798475"/>
                    </a:ext>
                  </a:extLst>
                </a:gridCol>
                <a:gridCol w="976750">
                  <a:extLst>
                    <a:ext uri="{9D8B030D-6E8A-4147-A177-3AD203B41FA5}">
                      <a16:colId xmlns:a16="http://schemas.microsoft.com/office/drawing/2014/main" val="4194585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中断线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F1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F4</a:t>
                      </a:r>
                      <a:endParaRPr lang="zh-CN" sz="14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F7</a:t>
                      </a:r>
                      <a:endParaRPr lang="zh-CN" sz="14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H7</a:t>
                      </a:r>
                      <a:endParaRPr lang="zh-CN" sz="14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1829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EXTI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线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0~15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：对应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GPIO PIN 0~15</a:t>
                      </a:r>
                      <a:endParaRPr 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✔</a:t>
                      </a:r>
                      <a:endParaRPr 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✔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✔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✔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6051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EXTI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线</a:t>
                      </a:r>
                      <a:r>
                        <a:rPr 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PVD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输出</a:t>
                      </a:r>
                      <a:endParaRPr 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✔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✔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✔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参考</a:t>
                      </a:r>
                      <a:r>
                        <a:rPr lang="en-US" altLang="zh-CN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H7</a:t>
                      </a:r>
                      <a:r>
                        <a:rPr lang="zh-CN" altLang="en-US" sz="1400">
                          <a:solidFill>
                            <a:srgbClr val="00206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参考手册（中文版）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657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页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0185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EXTI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线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17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闹钟事件</a:t>
                      </a:r>
                      <a:endParaRPr 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✔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✔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✔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34598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EXTI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线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18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USB OTG FS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唤醒事件</a:t>
                      </a:r>
                      <a:endParaRPr 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✔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850" algn="l"/>
                          <a:tab pos="534988" algn="l"/>
                        </a:tabLst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✔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✔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16246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EXTI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线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19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：以太网唤醒事件</a:t>
                      </a:r>
                      <a:endParaRPr 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✔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✔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71365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marR="0" lvl="0" indent="12700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EXTI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线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USB OTG HS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唤醒事件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✔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✔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129506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marR="0" lvl="0" indent="12700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EXTI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线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21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 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入侵和时间戳事件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✔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✔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877408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marR="0" lvl="0" indent="12700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EXTI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线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22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 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唤醒事件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✔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✔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757905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marR="0" lvl="0" indent="12700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EXTI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线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23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：</a:t>
                      </a: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LPTIM1 </a:t>
                      </a: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异步事件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✔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573826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0" marR="0" lvl="0" indent="12700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…</a:t>
                      </a: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4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12700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363933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56D0E9A2-0350-4752-A422-404BDC4C35B6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8D0918D5-A9DF-4922-B8B5-FD8AA9EA4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517" y="700798"/>
            <a:ext cx="5563342" cy="374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，什么是中断？（了解）</a:t>
            </a:r>
            <a:endParaRPr lang="en-US" altLang="zh-CN" b="1" dirty="0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NVIC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EXTI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EXTI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和</a:t>
            </a: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IO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映射关系（熟悉）</a:t>
            </a:r>
            <a:endParaRPr lang="en-US" altLang="zh-CN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，如何使用中断（掌握）</a:t>
            </a:r>
            <a:endParaRPr lang="en-US" altLang="zh-CN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，通用外设驱动模型（四步法）（掌握）</a:t>
            </a:r>
            <a:endParaRPr lang="en-US" altLang="zh-CN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库中断回调处理机制介绍（掌握）</a:t>
            </a:r>
            <a:endParaRPr lang="en-US" altLang="zh-CN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，编程实战：通过外部中断控制一个灯亮灭（掌握）</a:t>
            </a:r>
            <a:endParaRPr lang="en-US" altLang="zh-CN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41F66E-E304-430F-ABFE-AAA80618D106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69BBA885-3A0D-4E1A-966C-EFE8E1E37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12" y="689427"/>
            <a:ext cx="307021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3.2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 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EXTI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主要特性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D7C1F4-F50A-4EBA-8F00-405DAF0E9E5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60568E-680C-407E-A0FB-E3C81A408C22}"/>
              </a:ext>
            </a:extLst>
          </p:cNvPr>
          <p:cNvSpPr txBox="1"/>
          <p:nvPr/>
        </p:nvSpPr>
        <p:spPr>
          <a:xfrm>
            <a:off x="709740" y="1201408"/>
            <a:ext cx="8002287" cy="12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F1/F4/F7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系列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每条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线都可以单独配置：选择类型（中断或者事件）、触发方式（上升沿，下降沿或者双边沿触发）、支持软件触发、开启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屏蔽、有挂起状态位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5DBC22-895E-4ADD-B1BC-C8ACB330FAB8}"/>
              </a:ext>
            </a:extLst>
          </p:cNvPr>
          <p:cNvSpPr txBox="1"/>
          <p:nvPr/>
        </p:nvSpPr>
        <p:spPr>
          <a:xfrm>
            <a:off x="709740" y="2594947"/>
            <a:ext cx="8312340" cy="171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系列</a:t>
            </a:r>
            <a:endParaRPr lang="en-US" altLang="zh-CN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由其它外设对 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 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产生的事件分为可配置事件和直接事件。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可配置事件：简单概括，基本和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F1/F4/F7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系列类似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直接事件：固定上升沿触发、不支持软件触发、无挂起状态位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（由其它外设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提供）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CBBD0E-8872-415C-93E3-B176A2CE719E}"/>
              </a:ext>
            </a:extLst>
          </p:cNvPr>
          <p:cNvSpPr txBox="1"/>
          <p:nvPr/>
        </p:nvSpPr>
        <p:spPr>
          <a:xfrm>
            <a:off x="1375850" y="4450276"/>
            <a:ext cx="667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STM32H7xx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（中文版）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20.1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91BB47-368E-4565-A6EC-5612E1724E4D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27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DDEA21DE-EFE8-4FFE-B3B8-1E7F40EC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0547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EXTI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DFCA18A4-3639-44D4-8080-A6AFE37B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61" y="1298366"/>
            <a:ext cx="4510655" cy="166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基本概念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主要特性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工作原理（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F1/F4/F7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3.4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工作原理（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FF0FC6-A406-4F70-A363-C47F3F49FF91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770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8B5E6A9-2D9B-4582-A185-483B9F07F1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" r="1"/>
          <a:stretch/>
        </p:blipFill>
        <p:spPr>
          <a:xfrm>
            <a:off x="2436499" y="0"/>
            <a:ext cx="6637106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E9505EF6-F968-4B50-89EF-9FCA94F90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1" y="131816"/>
            <a:ext cx="3040937" cy="87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3.3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EXTI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工作原理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       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</a:t>
            </a: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F1/F4/F7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系列）</a:t>
            </a:r>
            <a:endParaRPr lang="en-US" altLang="zh-CN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B46B37-2BDA-4FE1-8736-5FCE44B09849}"/>
              </a:ext>
            </a:extLst>
          </p:cNvPr>
          <p:cNvSpPr/>
          <p:nvPr/>
        </p:nvSpPr>
        <p:spPr>
          <a:xfrm>
            <a:off x="6425619" y="1585913"/>
            <a:ext cx="1693068" cy="2736056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16C7B46-E604-46B1-B8BC-4082C099C268}"/>
              </a:ext>
            </a:extLst>
          </p:cNvPr>
          <p:cNvSpPr/>
          <p:nvPr/>
        </p:nvSpPr>
        <p:spPr>
          <a:xfrm>
            <a:off x="5592999" y="1585913"/>
            <a:ext cx="807244" cy="2736056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21338EE-9D9D-4C91-BD79-DC183E75E5B7}"/>
              </a:ext>
            </a:extLst>
          </p:cNvPr>
          <p:cNvSpPr/>
          <p:nvPr/>
        </p:nvSpPr>
        <p:spPr>
          <a:xfrm>
            <a:off x="5184064" y="3536156"/>
            <a:ext cx="407194" cy="785813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9D1F26-1218-471D-A010-71AF151ACEBE}"/>
              </a:ext>
            </a:extLst>
          </p:cNvPr>
          <p:cNvSpPr/>
          <p:nvPr/>
        </p:nvSpPr>
        <p:spPr>
          <a:xfrm>
            <a:off x="3750321" y="1585913"/>
            <a:ext cx="1821656" cy="18145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AC1CF71-27A6-4B04-B15B-4C1E63FBEA03}"/>
              </a:ext>
            </a:extLst>
          </p:cNvPr>
          <p:cNvSpPr/>
          <p:nvPr/>
        </p:nvSpPr>
        <p:spPr>
          <a:xfrm>
            <a:off x="4164659" y="3750469"/>
            <a:ext cx="992981" cy="1343025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076CD7-DF4D-4267-9F54-845792590052}"/>
              </a:ext>
            </a:extLst>
          </p:cNvPr>
          <p:cNvSpPr txBox="1"/>
          <p:nvPr/>
        </p:nvSpPr>
        <p:spPr>
          <a:xfrm>
            <a:off x="7294166" y="3488650"/>
            <a:ext cx="37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EAD9CC-08A1-48B2-B867-140FA272ECB2}"/>
              </a:ext>
            </a:extLst>
          </p:cNvPr>
          <p:cNvSpPr txBox="1"/>
          <p:nvPr/>
        </p:nvSpPr>
        <p:spPr>
          <a:xfrm>
            <a:off x="5909662" y="3565803"/>
            <a:ext cx="40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6EEA4BF-A6A5-4FFC-96C8-E076F290D11B}"/>
              </a:ext>
            </a:extLst>
          </p:cNvPr>
          <p:cNvSpPr txBox="1"/>
          <p:nvPr/>
        </p:nvSpPr>
        <p:spPr>
          <a:xfrm>
            <a:off x="4457552" y="2839230"/>
            <a:ext cx="40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FDFE0B-B5AA-4A91-8D8E-9264AC1ACEFF}"/>
              </a:ext>
            </a:extLst>
          </p:cNvPr>
          <p:cNvSpPr txBox="1"/>
          <p:nvPr/>
        </p:nvSpPr>
        <p:spPr>
          <a:xfrm>
            <a:off x="4693704" y="3929062"/>
            <a:ext cx="40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F81C5C1-94CD-471F-9439-34A41F53EF1B}"/>
              </a:ext>
            </a:extLst>
          </p:cNvPr>
          <p:cNvSpPr txBox="1"/>
          <p:nvPr/>
        </p:nvSpPr>
        <p:spPr>
          <a:xfrm>
            <a:off x="224745" y="1091853"/>
            <a:ext cx="2272265" cy="1711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①，边沿检测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②，软件触发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③，中断屏蔽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清除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④，事件屏蔽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DAACC93-8F5B-441B-835E-A41AC33A7415}"/>
              </a:ext>
            </a:extLst>
          </p:cNvPr>
          <p:cNvSpPr txBox="1"/>
          <p:nvPr/>
        </p:nvSpPr>
        <p:spPr>
          <a:xfrm>
            <a:off x="330675" y="2839230"/>
            <a:ext cx="1714500" cy="212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了解寄存器：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EXTI_FTSR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EXTI_RTSR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EXTI_IMR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EXTI_PR</a:t>
            </a:r>
            <a:endParaRPr lang="zh-CN" altLang="en-US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091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DDEA21DE-EFE8-4FFE-B3B8-1E7F40EC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0547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EXTI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DFCA18A4-3639-44D4-8080-A6AFE37B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61" y="1298366"/>
            <a:ext cx="4510655" cy="166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基本概念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主要特性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工作原理（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F1/F4/F7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3.4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工作原理（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9D2CC-0D45-4EDD-A33E-211DFC59153F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806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DDEA21DE-EFE8-4FFE-B3B8-1E7F40EC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0547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3.4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EXTI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工作原理（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系列）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4DFD08-C903-430C-ACA6-BBBD46E21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18" y="1246192"/>
            <a:ext cx="6146046" cy="30750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C1D9A4B-FC78-4E08-B6A6-09878AF84E33}"/>
              </a:ext>
            </a:extLst>
          </p:cNvPr>
          <p:cNvSpPr txBox="1"/>
          <p:nvPr/>
        </p:nvSpPr>
        <p:spPr>
          <a:xfrm>
            <a:off x="831248" y="4443950"/>
            <a:ext cx="748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参考：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STM32H7xx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（中文版）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20.2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81D05A-C54A-4CED-8E97-4A473520F9D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20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DAACC93-8F5B-441B-835E-A41AC33A7415}"/>
              </a:ext>
            </a:extLst>
          </p:cNvPr>
          <p:cNvSpPr txBox="1"/>
          <p:nvPr/>
        </p:nvSpPr>
        <p:spPr>
          <a:xfrm>
            <a:off x="0" y="2365340"/>
            <a:ext cx="2376258" cy="1674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了解寄存器：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en-US" altLang="zh-CN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_FTSR1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en-US" altLang="zh-CN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_RTSR1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EXTI_ CPUIMR1</a:t>
            </a:r>
            <a:endParaRPr lang="en-US" altLang="zh-CN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EXTI_ CPUPR1</a:t>
            </a:r>
            <a:endParaRPr lang="zh-CN" altLang="en-US" sz="1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41B306-5E26-467A-9162-398A22F70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34" y="0"/>
            <a:ext cx="7307885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39">
            <a:extLst>
              <a:ext uri="{FF2B5EF4-FFF2-40B4-BE49-F238E27FC236}">
                <a16:creationId xmlns:a16="http://schemas.microsoft.com/office/drawing/2014/main" id="{D11A5E8F-7168-4AAA-8B40-FECCD16CD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2" y="220199"/>
            <a:ext cx="1466176" cy="138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EXTI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可配置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事件输入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CPU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唤醒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35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DDEA21DE-EFE8-4FFE-B3B8-1E7F40EC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0547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EXTI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IO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映射关系（熟悉）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DFCA18A4-3639-44D4-8080-A6AFE37B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61" y="1402539"/>
            <a:ext cx="4510655" cy="124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4.1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AFIO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简介（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4.2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SYSCFG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简介（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F4/F7/H7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4.3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对应关系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24D5CC-EBD7-4EAC-B7F9-1A56CEC0046E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908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1A77EE7-9297-4226-B2AC-B23EF3343C0A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C7748B-DAC2-4843-8E0D-84BC986A25EC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矩形 39">
            <a:extLst>
              <a:ext uri="{FF2B5EF4-FFF2-40B4-BE49-F238E27FC236}">
                <a16:creationId xmlns:a16="http://schemas.microsoft.com/office/drawing/2014/main" id="{FDF24A85-2BEE-421D-AA82-96F388848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7" y="699550"/>
            <a:ext cx="374752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4.1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AFIO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E0193F0-6E28-4048-A80B-FE884419E98F}"/>
              </a:ext>
            </a:extLst>
          </p:cNvPr>
          <p:cNvSpPr/>
          <p:nvPr/>
        </p:nvSpPr>
        <p:spPr>
          <a:xfrm>
            <a:off x="791563" y="1846004"/>
            <a:ext cx="2235993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，调试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19C3269-025C-4E08-8413-859457AFFFA4}"/>
              </a:ext>
            </a:extLst>
          </p:cNvPr>
          <p:cNvSpPr/>
          <p:nvPr/>
        </p:nvSpPr>
        <p:spPr>
          <a:xfrm>
            <a:off x="791563" y="2503324"/>
            <a:ext cx="2235993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，重映射配置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0ECBE1A-B2ED-413B-9AE3-C239D544DCA3}"/>
              </a:ext>
            </a:extLst>
          </p:cNvPr>
          <p:cNvSpPr/>
          <p:nvPr/>
        </p:nvSpPr>
        <p:spPr>
          <a:xfrm>
            <a:off x="791562" y="3160644"/>
            <a:ext cx="2235993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，外部中断配置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06433B5-69D6-4D32-B9EE-6E5603DF52D6}"/>
              </a:ext>
            </a:extLst>
          </p:cNvPr>
          <p:cNvSpPr/>
          <p:nvPr/>
        </p:nvSpPr>
        <p:spPr>
          <a:xfrm>
            <a:off x="3027555" y="1879818"/>
            <a:ext cx="457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AFIO_MAPR[26:24]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，配置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JTAG/SWD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的开关状态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BD48D3-C890-43B0-A97D-B57843B3BEE5}"/>
              </a:ext>
            </a:extLst>
          </p:cNvPr>
          <p:cNvSpPr/>
          <p:nvPr/>
        </p:nvSpPr>
        <p:spPr>
          <a:xfrm>
            <a:off x="3027555" y="2532775"/>
            <a:ext cx="3550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AFIO_MAPR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，部分外设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重映射配置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BBD3BD6-5E9F-47D3-915D-05B5AB4E644F}"/>
              </a:ext>
            </a:extLst>
          </p:cNvPr>
          <p:cNvSpPr/>
          <p:nvPr/>
        </p:nvSpPr>
        <p:spPr>
          <a:xfrm>
            <a:off x="3027555" y="3185732"/>
            <a:ext cx="5489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AFIO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_EXTICR1~4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断线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0~15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对应具体哪个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6EFD7F1-DCB0-41BF-9C11-BB39C9843EB6}"/>
              </a:ext>
            </a:extLst>
          </p:cNvPr>
          <p:cNvSpPr txBox="1"/>
          <p:nvPr/>
        </p:nvSpPr>
        <p:spPr>
          <a:xfrm>
            <a:off x="824323" y="4466395"/>
            <a:ext cx="748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STM32F10xxx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参考手册（中文版）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8.4.3 ~ 8.4.6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53EFEC-3806-4252-AE68-10356F240B37}"/>
              </a:ext>
            </a:extLst>
          </p:cNvPr>
          <p:cNvSpPr txBox="1"/>
          <p:nvPr/>
        </p:nvSpPr>
        <p:spPr>
          <a:xfrm>
            <a:off x="627250" y="1191883"/>
            <a:ext cx="826237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Alternate Function IO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，即复用功能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，主要用于重映射和外部中断映射配置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A44878-5185-4D35-A4A4-288B89CB568A}"/>
              </a:ext>
            </a:extLst>
          </p:cNvPr>
          <p:cNvSpPr/>
          <p:nvPr/>
        </p:nvSpPr>
        <p:spPr>
          <a:xfrm>
            <a:off x="791562" y="3678455"/>
            <a:ext cx="7576771" cy="7655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特别注意：配置</a:t>
            </a:r>
            <a:r>
              <a:rPr lang="en-US" altLang="zh-CN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AFIO</a:t>
            </a:r>
            <a:r>
              <a:rPr lang="zh-CN" altLang="en-US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寄存器之前要使能</a:t>
            </a:r>
            <a:r>
              <a:rPr lang="en-US" altLang="zh-CN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AFIO</a:t>
            </a:r>
            <a:r>
              <a:rPr lang="zh-CN" altLang="en-US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时钟，方法如下：</a:t>
            </a:r>
            <a:endParaRPr lang="en-US" altLang="zh-CN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__HAL_RCC_AFIO_CLK_ENABLE();      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RCC_APB2ENR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 位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B8B1C2-BD7C-41DE-B2CB-12C7A386623A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95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1A77EE7-9297-4226-B2AC-B23EF3343C0A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C7748B-DAC2-4843-8E0D-84BC986A25EC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矩形 39">
            <a:extLst>
              <a:ext uri="{FF2B5EF4-FFF2-40B4-BE49-F238E27FC236}">
                <a16:creationId xmlns:a16="http://schemas.microsoft.com/office/drawing/2014/main" id="{FDF24A85-2BEE-421D-AA82-96F388848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7" y="699550"/>
            <a:ext cx="374752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4.2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SYSCFG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简介（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F4/F7/H7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0ECBE1A-B2ED-413B-9AE3-C239D544DCA3}"/>
              </a:ext>
            </a:extLst>
          </p:cNvPr>
          <p:cNvSpPr/>
          <p:nvPr/>
        </p:nvSpPr>
        <p:spPr>
          <a:xfrm>
            <a:off x="833981" y="2158721"/>
            <a:ext cx="1778137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外部中断配置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BBD3BD6-5E9F-47D3-915D-05B5AB4E644F}"/>
              </a:ext>
            </a:extLst>
          </p:cNvPr>
          <p:cNvSpPr/>
          <p:nvPr/>
        </p:nvSpPr>
        <p:spPr>
          <a:xfrm>
            <a:off x="2612118" y="2188172"/>
            <a:ext cx="5769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SYSCFG_EXTICR1~4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，配置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断线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0~15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对应具体哪个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口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6EFD7F1-DCB0-41BF-9C11-BB39C9843EB6}"/>
              </a:ext>
            </a:extLst>
          </p:cNvPr>
          <p:cNvSpPr txBox="1"/>
          <p:nvPr/>
        </p:nvSpPr>
        <p:spPr>
          <a:xfrm>
            <a:off x="831248" y="4097841"/>
            <a:ext cx="748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STM32xxxxx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参考手册（中文版）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53EFEC-3806-4252-AE68-10356F240B37}"/>
              </a:ext>
            </a:extLst>
          </p:cNvPr>
          <p:cNvSpPr txBox="1"/>
          <p:nvPr/>
        </p:nvSpPr>
        <p:spPr>
          <a:xfrm>
            <a:off x="616098" y="1388375"/>
            <a:ext cx="8405982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System configuration controller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，即系统配置控制器，用于外部中断映射配置等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F00AA5-E811-4793-8CC1-EE2E9316DF17}"/>
              </a:ext>
            </a:extLst>
          </p:cNvPr>
          <p:cNvSpPr/>
          <p:nvPr/>
        </p:nvSpPr>
        <p:spPr>
          <a:xfrm>
            <a:off x="831248" y="3011579"/>
            <a:ext cx="6996908" cy="697567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特别注意：配置</a:t>
            </a:r>
            <a:r>
              <a:rPr lang="en-US" altLang="zh-CN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SYSCFG</a:t>
            </a:r>
            <a:r>
              <a:rPr lang="zh-CN" altLang="en-US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寄存器之前要使能</a:t>
            </a:r>
            <a:r>
              <a:rPr lang="en-US" altLang="zh-CN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SYSCFG</a:t>
            </a:r>
            <a:r>
              <a:rPr lang="zh-CN" altLang="en-US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时钟，方法如下：</a:t>
            </a:r>
            <a:endParaRPr lang="en-US" altLang="zh-CN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__HAL_RCC_SYSCFG_CLK_ENABLE(); </a:t>
            </a:r>
            <a:endParaRPr lang="zh-CN" altLang="en-US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11AE0D-B965-496B-A633-012AFA12F55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48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1A77EE7-9297-4226-B2AC-B23EF3343C0A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C7748B-DAC2-4843-8E0D-84BC986A25EC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矩形 39">
            <a:extLst>
              <a:ext uri="{FF2B5EF4-FFF2-40B4-BE49-F238E27FC236}">
                <a16:creationId xmlns:a16="http://schemas.microsoft.com/office/drawing/2014/main" id="{CC9580CD-4AA9-49D2-9190-150AF0F14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7" y="699550"/>
            <a:ext cx="374752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4.3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EXTI 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与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IO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对应关系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28EA7CC-D5B3-46E2-8286-EE71BFFC1706}"/>
              </a:ext>
            </a:extLst>
          </p:cNvPr>
          <p:cNvSpPr/>
          <p:nvPr/>
        </p:nvSpPr>
        <p:spPr>
          <a:xfrm>
            <a:off x="2166321" y="1162971"/>
            <a:ext cx="3968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AFIO_EXTICR1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EXTI0[3:0]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位控制（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BE2176-47FA-4C02-A097-6AACCC578DBC}"/>
              </a:ext>
            </a:extLst>
          </p:cNvPr>
          <p:cNvSpPr txBox="1"/>
          <p:nvPr/>
        </p:nvSpPr>
        <p:spPr>
          <a:xfrm>
            <a:off x="827344" y="4388442"/>
            <a:ext cx="748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STM32F10xxx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参考手册（中文版）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9.2.5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BD1129-4C06-4489-BD86-0DED908A91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4"/>
          <a:stretch/>
        </p:blipFill>
        <p:spPr>
          <a:xfrm>
            <a:off x="3444714" y="1801102"/>
            <a:ext cx="2246761" cy="25581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EF268D2-2A74-4327-8C99-7127532183B9}"/>
              </a:ext>
            </a:extLst>
          </p:cNvPr>
          <p:cNvSpPr/>
          <p:nvPr/>
        </p:nvSpPr>
        <p:spPr>
          <a:xfrm>
            <a:off x="2166321" y="1462548"/>
            <a:ext cx="4892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SYSCFG_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EXTICR1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EXTI0[3:0]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位控制（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F4/F7/H7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zh-CN" altLang="en-US" sz="1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647473-A1C6-4091-B6BC-5EC79CA7DCD4}"/>
              </a:ext>
            </a:extLst>
          </p:cNvPr>
          <p:cNvSpPr/>
          <p:nvPr/>
        </p:nvSpPr>
        <p:spPr>
          <a:xfrm>
            <a:off x="6474621" y="2274199"/>
            <a:ext cx="188590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Px0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映射到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EXTI0</a:t>
            </a:r>
          </a:p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Px1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映射到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EXTI1</a:t>
            </a:r>
          </a:p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...</a:t>
            </a:r>
          </a:p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Px14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映射到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EXTI14</a:t>
            </a:r>
          </a:p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Px15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映射到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EXTI15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A35D3F-148B-41B0-A47B-9410867AE59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2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4F24F1D-76AD-4A54-AA88-A2000A80227D}"/>
              </a:ext>
            </a:extLst>
          </p:cNvPr>
          <p:cNvSpPr/>
          <p:nvPr/>
        </p:nvSpPr>
        <p:spPr>
          <a:xfrm>
            <a:off x="628692" y="1098885"/>
            <a:ext cx="8393388" cy="423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打断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执行正常的程序，转而处理紧急程序，然后返回原暂停的程序继续运行，就叫中断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39">
            <a:extLst>
              <a:ext uri="{FF2B5EF4-FFF2-40B4-BE49-F238E27FC236}">
                <a16:creationId xmlns:a16="http://schemas.microsoft.com/office/drawing/2014/main" id="{C83701C4-2A03-4CF8-A908-0255D6A3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3248989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什么是中断？（了解）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9D1EE7-685A-4C55-B187-CF80ABFF230B}"/>
              </a:ext>
            </a:extLst>
          </p:cNvPr>
          <p:cNvSpPr/>
          <p:nvPr/>
        </p:nvSpPr>
        <p:spPr>
          <a:xfrm>
            <a:off x="4062412" y="3258367"/>
            <a:ext cx="943708" cy="4175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去吃饭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7EDE7A9-6AC2-45BD-8BAD-772F0BDF1565}"/>
              </a:ext>
            </a:extLst>
          </p:cNvPr>
          <p:cNvSpPr/>
          <p:nvPr/>
        </p:nvSpPr>
        <p:spPr>
          <a:xfrm>
            <a:off x="2622090" y="2417496"/>
            <a:ext cx="3830454" cy="46480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FC8B9705-4F8B-466D-ADCA-5B4268F228D4}"/>
              </a:ext>
            </a:extLst>
          </p:cNvPr>
          <p:cNvSpPr/>
          <p:nvPr/>
        </p:nvSpPr>
        <p:spPr>
          <a:xfrm rot="16200000">
            <a:off x="4446974" y="411922"/>
            <a:ext cx="180690" cy="3830453"/>
          </a:xfrm>
          <a:prstGeom prst="rightBrace">
            <a:avLst>
              <a:gd name="adj1" fmla="val 51608"/>
              <a:gd name="adj2" fmla="val 5091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6756905-3AA7-4C95-8215-ABF84E271011}"/>
              </a:ext>
            </a:extLst>
          </p:cNvPr>
          <p:cNvSpPr txBox="1"/>
          <p:nvPr/>
        </p:nvSpPr>
        <p:spPr>
          <a:xfrm>
            <a:off x="4106242" y="1829642"/>
            <a:ext cx="9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做作业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A33BEA1-A1C5-404A-8AE2-51A778161B22}"/>
              </a:ext>
            </a:extLst>
          </p:cNvPr>
          <p:cNvCxnSpPr/>
          <p:nvPr/>
        </p:nvCxnSpPr>
        <p:spPr>
          <a:xfrm>
            <a:off x="4062412" y="2882303"/>
            <a:ext cx="0" cy="376064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FF2717-B51B-4CA1-B605-AC3E6592F6A8}"/>
              </a:ext>
            </a:extLst>
          </p:cNvPr>
          <p:cNvCxnSpPr>
            <a:cxnSpLocks/>
          </p:cNvCxnSpPr>
          <p:nvPr/>
        </p:nvCxnSpPr>
        <p:spPr>
          <a:xfrm rot="10800000">
            <a:off x="5006120" y="2882303"/>
            <a:ext cx="0" cy="376064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197C4CA-8EFC-49EA-BE44-4F43B8FB977C}"/>
              </a:ext>
            </a:extLst>
          </p:cNvPr>
          <p:cNvSpPr txBox="1"/>
          <p:nvPr/>
        </p:nvSpPr>
        <p:spPr>
          <a:xfrm>
            <a:off x="2799330" y="3284403"/>
            <a:ext cx="70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FCE44B9-911B-4EB4-8E71-4D568403A856}"/>
              </a:ext>
            </a:extLst>
          </p:cNvPr>
          <p:cNvCxnSpPr>
            <a:stCxn id="26" idx="3"/>
          </p:cNvCxnSpPr>
          <p:nvPr/>
        </p:nvCxnSpPr>
        <p:spPr>
          <a:xfrm flipV="1">
            <a:off x="3499409" y="3467153"/>
            <a:ext cx="508235" cy="19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665F296-E5BD-4B48-8F24-EC1BE5EB5D35}"/>
              </a:ext>
            </a:extLst>
          </p:cNvPr>
          <p:cNvSpPr/>
          <p:nvPr/>
        </p:nvSpPr>
        <p:spPr>
          <a:xfrm>
            <a:off x="4059363" y="2417493"/>
            <a:ext cx="943708" cy="464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A2DC7AB-4010-49F1-AA1D-982DF33FF367}"/>
              </a:ext>
            </a:extLst>
          </p:cNvPr>
          <p:cNvSpPr/>
          <p:nvPr/>
        </p:nvSpPr>
        <p:spPr>
          <a:xfrm>
            <a:off x="6446445" y="2417494"/>
            <a:ext cx="943708" cy="46480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4C0CCCE-FE7A-4176-9B28-6441351C3BCA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5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/>
      <p:bldP spid="26" grpId="0"/>
      <p:bldP spid="28" grpId="0" animBg="1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8D0918D5-A9DF-4922-B8B5-FD8AA9EA4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329" y="700798"/>
            <a:ext cx="5563342" cy="374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，什么是中断？（了解）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NVIC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EXTI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EXTI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和</a:t>
            </a: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IO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映射关系（熟悉）</a:t>
            </a:r>
            <a:endParaRPr lang="en-US" altLang="zh-CN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，如何使用中断（掌握）</a:t>
            </a:r>
            <a:endParaRPr lang="en-US" altLang="zh-CN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，通用外设驱动模型（四步法）（掌握）</a:t>
            </a:r>
            <a:endParaRPr lang="en-US" altLang="zh-CN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库中断回调处理机制介绍（掌握）</a:t>
            </a:r>
            <a:endParaRPr lang="en-US" altLang="zh-CN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，编程实战：通过外部中断控制一个灯亮灭（掌握）</a:t>
            </a:r>
            <a:endParaRPr lang="en-US" altLang="zh-CN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0CD885-16FB-43F2-9A92-E996A578C13C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7127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1A77EE7-9297-4226-B2AC-B23EF3343C0A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C7748B-DAC2-4843-8E0D-84BC986A25EC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567103-F4CB-42A4-B8AA-344941051F50}"/>
              </a:ext>
            </a:extLst>
          </p:cNvPr>
          <p:cNvSpPr txBox="1"/>
          <p:nvPr/>
        </p:nvSpPr>
        <p:spPr>
          <a:xfrm>
            <a:off x="5203752" y="1733506"/>
            <a:ext cx="1567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外设中断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2467C2-EC2C-459D-9DF8-9B17A12A7AF3}"/>
              </a:ext>
            </a:extLst>
          </p:cNvPr>
          <p:cNvSpPr/>
          <p:nvPr/>
        </p:nvSpPr>
        <p:spPr>
          <a:xfrm>
            <a:off x="3724274" y="3502513"/>
            <a:ext cx="1871663" cy="42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NVIC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B3D253-78D8-4EA7-8E9C-67D29E2DF426}"/>
              </a:ext>
            </a:extLst>
          </p:cNvPr>
          <p:cNvSpPr/>
          <p:nvPr/>
        </p:nvSpPr>
        <p:spPr>
          <a:xfrm>
            <a:off x="3724274" y="4234890"/>
            <a:ext cx="1871663" cy="42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B80148-CFB8-4F93-9AC9-1E56D7F92C7D}"/>
              </a:ext>
            </a:extLst>
          </p:cNvPr>
          <p:cNvSpPr/>
          <p:nvPr/>
        </p:nvSpPr>
        <p:spPr>
          <a:xfrm>
            <a:off x="2396260" y="2790772"/>
            <a:ext cx="1871663" cy="42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EXTI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73DB29-0B5A-4AC6-9B35-FC376C923862}"/>
              </a:ext>
            </a:extLst>
          </p:cNvPr>
          <p:cNvSpPr/>
          <p:nvPr/>
        </p:nvSpPr>
        <p:spPr>
          <a:xfrm>
            <a:off x="2396261" y="2095296"/>
            <a:ext cx="1871663" cy="42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AFIO</a:t>
            </a:r>
            <a:r>
              <a:rPr lang="zh-CN" altLang="en-US"/>
              <a:t>或</a:t>
            </a:r>
            <a:r>
              <a:rPr lang="en-US" altLang="zh-CN"/>
              <a:t>SYSCFG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B78A104-5660-41E8-8775-D439EB424726}"/>
              </a:ext>
            </a:extLst>
          </p:cNvPr>
          <p:cNvSpPr/>
          <p:nvPr/>
        </p:nvSpPr>
        <p:spPr>
          <a:xfrm>
            <a:off x="2396260" y="1399048"/>
            <a:ext cx="1871663" cy="42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GPIO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7BC15EB-923B-4B44-AC0A-9E97588ED4EB}"/>
              </a:ext>
            </a:extLst>
          </p:cNvPr>
          <p:cNvSpPr/>
          <p:nvPr/>
        </p:nvSpPr>
        <p:spPr>
          <a:xfrm>
            <a:off x="5051712" y="2095296"/>
            <a:ext cx="1871663" cy="1124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USART/TIM/SPI…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77341F0-9C59-40C7-AD20-C21A4CEBBF91}"/>
              </a:ext>
            </a:extLst>
          </p:cNvPr>
          <p:cNvSpPr txBox="1"/>
          <p:nvPr/>
        </p:nvSpPr>
        <p:spPr>
          <a:xfrm>
            <a:off x="2484380" y="1068007"/>
            <a:ext cx="1760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外部中断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293637A-0549-440F-B6AA-7ED208F3C57F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>
            <a:off x="3332092" y="1827714"/>
            <a:ext cx="1" cy="26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4B5914C-66BD-43B3-9D6D-B18B54388F9F}"/>
              </a:ext>
            </a:extLst>
          </p:cNvPr>
          <p:cNvCxnSpPr/>
          <p:nvPr/>
        </p:nvCxnSpPr>
        <p:spPr>
          <a:xfrm>
            <a:off x="3332090" y="2530703"/>
            <a:ext cx="1" cy="26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DF3099-A49B-4F0E-8185-15EBF5E7672E}"/>
              </a:ext>
            </a:extLst>
          </p:cNvPr>
          <p:cNvCxnSpPr/>
          <p:nvPr/>
        </p:nvCxnSpPr>
        <p:spPr>
          <a:xfrm>
            <a:off x="4048846" y="3227787"/>
            <a:ext cx="1" cy="26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7FDD4C2-5E1A-4279-9087-4A93233A5E2A}"/>
              </a:ext>
            </a:extLst>
          </p:cNvPr>
          <p:cNvCxnSpPr/>
          <p:nvPr/>
        </p:nvCxnSpPr>
        <p:spPr>
          <a:xfrm>
            <a:off x="5265665" y="3230292"/>
            <a:ext cx="1" cy="26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E830669-21E7-422B-9719-B4BA9E593EF6}"/>
              </a:ext>
            </a:extLst>
          </p:cNvPr>
          <p:cNvCxnSpPr/>
          <p:nvPr/>
        </p:nvCxnSpPr>
        <p:spPr>
          <a:xfrm>
            <a:off x="4660105" y="3949243"/>
            <a:ext cx="1" cy="26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5D0C1B2-FD73-4C37-A0C1-1BF9DCAC56BB}"/>
              </a:ext>
            </a:extLst>
          </p:cNvPr>
          <p:cNvSpPr txBox="1"/>
          <p:nvPr/>
        </p:nvSpPr>
        <p:spPr>
          <a:xfrm>
            <a:off x="1138962" y="1461824"/>
            <a:ext cx="1257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设置输入模式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F3B333B-03D4-4AA9-A4CC-10D39169F753}"/>
              </a:ext>
            </a:extLst>
          </p:cNvPr>
          <p:cNvSpPr txBox="1"/>
          <p:nvPr/>
        </p:nvSpPr>
        <p:spPr>
          <a:xfrm>
            <a:off x="402999" y="2151359"/>
            <a:ext cx="199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映射关系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BD723B5-2FD8-435A-98A7-66035AB9F5ED}"/>
              </a:ext>
            </a:extLst>
          </p:cNvPr>
          <p:cNvSpPr txBox="1"/>
          <p:nvPr/>
        </p:nvSpPr>
        <p:spPr>
          <a:xfrm>
            <a:off x="1138963" y="3565917"/>
            <a:ext cx="2585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设置中断分组、优先级、使能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BB3702-8EEA-4B2D-8523-92210ED497C5}"/>
              </a:ext>
            </a:extLst>
          </p:cNvPr>
          <p:cNvSpPr txBox="1"/>
          <p:nvPr/>
        </p:nvSpPr>
        <p:spPr>
          <a:xfrm>
            <a:off x="1138962" y="4301411"/>
            <a:ext cx="2585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按优先级顺序，依次处理中断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741251F-A372-439E-AF59-5CA921ABCCFE}"/>
              </a:ext>
            </a:extLst>
          </p:cNvPr>
          <p:cNvSpPr txBox="1"/>
          <p:nvPr/>
        </p:nvSpPr>
        <p:spPr>
          <a:xfrm>
            <a:off x="6917015" y="2510605"/>
            <a:ext cx="1725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开启外设相关中断</a:t>
            </a:r>
          </a:p>
        </p:txBody>
      </p:sp>
      <p:sp>
        <p:nvSpPr>
          <p:cNvPr id="30" name="矩形 39">
            <a:extLst>
              <a:ext uri="{FF2B5EF4-FFF2-40B4-BE49-F238E27FC236}">
                <a16:creationId xmlns:a16="http://schemas.microsoft.com/office/drawing/2014/main" id="{A777F48D-0313-4C0E-BD93-6389203EC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4" y="544359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如何使用中断（掌握）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F5A030-135E-49DF-BEEA-29F32556B60A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39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6" grpId="0"/>
      <p:bldP spid="27" grpId="0"/>
      <p:bldP spid="28" grpId="0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1A77EE7-9297-4226-B2AC-B23EF3343C0A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C7748B-DAC2-4843-8E0D-84BC986A25EC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矩形 39">
            <a:extLst>
              <a:ext uri="{FF2B5EF4-FFF2-40B4-BE49-F238E27FC236}">
                <a16:creationId xmlns:a16="http://schemas.microsoft.com/office/drawing/2014/main" id="{CD26C24E-D30F-455C-8A58-2D465C6E0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7" y="699550"/>
            <a:ext cx="436188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EXTI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的配置步骤（外部中断）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2DEB3E3-7837-426A-952E-AF7591924503}"/>
              </a:ext>
            </a:extLst>
          </p:cNvPr>
          <p:cNvSpPr/>
          <p:nvPr/>
        </p:nvSpPr>
        <p:spPr>
          <a:xfrm>
            <a:off x="568112" y="1307827"/>
            <a:ext cx="2675461" cy="28390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43EF2C1-4FA9-4FF7-AAD0-DC2E529FBDFB}"/>
              </a:ext>
            </a:extLst>
          </p:cNvPr>
          <p:cNvSpPr/>
          <p:nvPr/>
        </p:nvSpPr>
        <p:spPr>
          <a:xfrm>
            <a:off x="571153" y="1808198"/>
            <a:ext cx="2675460" cy="28390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输入模式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DF91651-9647-4439-972D-94A10390EBFF}"/>
              </a:ext>
            </a:extLst>
          </p:cNvPr>
          <p:cNvSpPr/>
          <p:nvPr/>
        </p:nvSpPr>
        <p:spPr>
          <a:xfrm>
            <a:off x="571153" y="2308569"/>
            <a:ext cx="2675460" cy="28390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能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AFIO/SYSCFG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8FA5A9B-A66A-433A-91A8-6DABB3D5AE2B}"/>
              </a:ext>
            </a:extLst>
          </p:cNvPr>
          <p:cNvSpPr/>
          <p:nvPr/>
        </p:nvSpPr>
        <p:spPr>
          <a:xfrm>
            <a:off x="571152" y="2808940"/>
            <a:ext cx="2675461" cy="28390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对应关系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D299E64-F330-4AA0-B2FC-B18D45EB6905}"/>
              </a:ext>
            </a:extLst>
          </p:cNvPr>
          <p:cNvSpPr/>
          <p:nvPr/>
        </p:nvSpPr>
        <p:spPr>
          <a:xfrm>
            <a:off x="571152" y="3309310"/>
            <a:ext cx="2672421" cy="335825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屏蔽，上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下沿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405C0A6-6621-4308-8C8C-34E84CD287E2}"/>
              </a:ext>
            </a:extLst>
          </p:cNvPr>
          <p:cNvSpPr/>
          <p:nvPr/>
        </p:nvSpPr>
        <p:spPr>
          <a:xfrm>
            <a:off x="568111" y="3809681"/>
            <a:ext cx="2675461" cy="335825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NVIC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7D3DB23-5903-4FC0-8F59-257334800B4C}"/>
              </a:ext>
            </a:extLst>
          </p:cNvPr>
          <p:cNvSpPr/>
          <p:nvPr/>
        </p:nvSpPr>
        <p:spPr>
          <a:xfrm>
            <a:off x="3246612" y="1296691"/>
            <a:ext cx="1322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</a:t>
            </a:r>
            <a:endParaRPr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0EE9D44-3C55-4F85-A552-0E74B8A726C4}"/>
              </a:ext>
            </a:extLst>
          </p:cNvPr>
          <p:cNvSpPr/>
          <p:nvPr/>
        </p:nvSpPr>
        <p:spPr>
          <a:xfrm>
            <a:off x="3246612" y="1796262"/>
            <a:ext cx="1582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下拉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浮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空输入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64DD2B2-9CB1-4F5E-9BBB-EEF523F6DD6C}"/>
              </a:ext>
            </a:extLst>
          </p:cNvPr>
          <p:cNvSpPr/>
          <p:nvPr/>
        </p:nvSpPr>
        <p:spPr>
          <a:xfrm>
            <a:off x="3246612" y="2294104"/>
            <a:ext cx="30649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AFIO/SYSCFG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时钟开启寄存器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917874E-0EDE-4D78-8B4D-D4304E2E06FD}"/>
              </a:ext>
            </a:extLst>
          </p:cNvPr>
          <p:cNvSpPr/>
          <p:nvPr/>
        </p:nvSpPr>
        <p:spPr>
          <a:xfrm>
            <a:off x="3246611" y="2797004"/>
            <a:ext cx="58973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~PK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到底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哪组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输入线，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AFIO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_EXTICR/ SYSCFG_EXTICR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CC2730-9070-4ADA-8020-233B5185D01B}"/>
              </a:ext>
            </a:extLst>
          </p:cNvPr>
          <p:cNvSpPr/>
          <p:nvPr/>
        </p:nvSpPr>
        <p:spPr>
          <a:xfrm>
            <a:off x="3237848" y="3326409"/>
            <a:ext cx="5576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对应通道的屏蔽和上升沿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下降沿触发，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RTSR/FTSR</a:t>
            </a:r>
            <a:endParaRPr lang="zh-CN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BED77D-6951-483A-B29C-917B6223A721}"/>
              </a:ext>
            </a:extLst>
          </p:cNvPr>
          <p:cNvSpPr/>
          <p:nvPr/>
        </p:nvSpPr>
        <p:spPr>
          <a:xfrm>
            <a:off x="3246612" y="3827440"/>
            <a:ext cx="55041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步，见前面内容，即：设置优先级分组、设置优先级、使能中断</a:t>
            </a:r>
            <a:endParaRPr lang="zh-CN" altLang="en-US" sz="14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068DA3B-11AF-4AF0-9E2A-7793DB757E1C}"/>
              </a:ext>
            </a:extLst>
          </p:cNvPr>
          <p:cNvSpPr/>
          <p:nvPr/>
        </p:nvSpPr>
        <p:spPr>
          <a:xfrm>
            <a:off x="571152" y="4361970"/>
            <a:ext cx="2666696" cy="335825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，设计中断服务函数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8C8A2FF-AE35-413F-A42C-32B1D1CDCAC8}"/>
              </a:ext>
            </a:extLst>
          </p:cNvPr>
          <p:cNvSpPr/>
          <p:nvPr/>
        </p:nvSpPr>
        <p:spPr>
          <a:xfrm>
            <a:off x="3237848" y="4380251"/>
            <a:ext cx="52164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编写对应中断的中断服务函数！清中断标志！</a:t>
            </a:r>
            <a:endParaRPr lang="zh-CN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0B6FDE8-58E1-4172-89F5-69038A93C57C}"/>
              </a:ext>
            </a:extLst>
          </p:cNvPr>
          <p:cNvSpPr/>
          <p:nvPr/>
        </p:nvSpPr>
        <p:spPr>
          <a:xfrm>
            <a:off x="5794970" y="1375214"/>
            <a:ext cx="2842877" cy="8080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注意：步骤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2 - 5</a:t>
            </a: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HAL_GPIO_Init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一步到位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AA079B-51E0-407A-95A4-93597156EAF7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98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1A77EE7-9297-4226-B2AC-B23EF3343C0A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C7748B-DAC2-4843-8E0D-84BC986A25EC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矩形 39">
            <a:extLst>
              <a:ext uri="{FF2B5EF4-FFF2-40B4-BE49-F238E27FC236}">
                <a16:creationId xmlns:a16="http://schemas.microsoft.com/office/drawing/2014/main" id="{BB67F7F1-B7C7-4DA9-9F03-9C0A52A2B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6" y="699550"/>
            <a:ext cx="545261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EXTI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的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库设置步骤（外部中断）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415C7CC-AEBB-44F4-85D6-8A913A4FACB2}"/>
              </a:ext>
            </a:extLst>
          </p:cNvPr>
          <p:cNvSpPr/>
          <p:nvPr/>
        </p:nvSpPr>
        <p:spPr>
          <a:xfrm>
            <a:off x="625479" y="1364280"/>
            <a:ext cx="2941480" cy="28390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，使能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D34E4EF-D1BD-438A-8619-CCBE9E2D0588}"/>
              </a:ext>
            </a:extLst>
          </p:cNvPr>
          <p:cNvSpPr/>
          <p:nvPr/>
        </p:nvSpPr>
        <p:spPr>
          <a:xfrm>
            <a:off x="628516" y="1864651"/>
            <a:ext cx="2941481" cy="28390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GPIO/AFIO(SYSCFG)/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CAD1356-A370-430F-BA2C-6C0887D831BA}"/>
              </a:ext>
            </a:extLst>
          </p:cNvPr>
          <p:cNvSpPr/>
          <p:nvPr/>
        </p:nvSpPr>
        <p:spPr>
          <a:xfrm>
            <a:off x="625479" y="2365022"/>
            <a:ext cx="2944519" cy="28390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，设置中断分组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9DB664C-5CA8-459B-9CCD-2F6872284BEC}"/>
              </a:ext>
            </a:extLst>
          </p:cNvPr>
          <p:cNvSpPr/>
          <p:nvPr/>
        </p:nvSpPr>
        <p:spPr>
          <a:xfrm>
            <a:off x="625479" y="2865393"/>
            <a:ext cx="2944519" cy="28390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，设置中断优先级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69A7F40-D729-43D5-9B23-143D529518AB}"/>
              </a:ext>
            </a:extLst>
          </p:cNvPr>
          <p:cNvSpPr/>
          <p:nvPr/>
        </p:nvSpPr>
        <p:spPr>
          <a:xfrm>
            <a:off x="622441" y="3365763"/>
            <a:ext cx="2944518" cy="335825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，使能中断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332716E-60F1-4D59-8C54-7B7E748284D7}"/>
              </a:ext>
            </a:extLst>
          </p:cNvPr>
          <p:cNvSpPr/>
          <p:nvPr/>
        </p:nvSpPr>
        <p:spPr>
          <a:xfrm>
            <a:off x="622440" y="3866134"/>
            <a:ext cx="2944517" cy="335825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，设计中断服务函数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611A7A9-8B18-4736-B02B-377E7B694B64}"/>
              </a:ext>
            </a:extLst>
          </p:cNvPr>
          <p:cNvSpPr/>
          <p:nvPr/>
        </p:nvSpPr>
        <p:spPr>
          <a:xfrm>
            <a:off x="3569997" y="1353144"/>
            <a:ext cx="347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__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HAL_RCC</a:t>
            </a:r>
            <a:r>
              <a:rPr lang="en-US" altLang="zh-CN" sz="140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</a:t>
            </a: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CLK_ENABLE</a:t>
            </a:r>
            <a:endParaRPr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FC898B7-11AA-463D-B072-28BF486AAC9B}"/>
              </a:ext>
            </a:extLst>
          </p:cNvPr>
          <p:cNvSpPr/>
          <p:nvPr/>
        </p:nvSpPr>
        <p:spPr>
          <a:xfrm>
            <a:off x="3569997" y="1862921"/>
            <a:ext cx="28472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使用：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HAL_GPIO_Init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，一步到位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886FC6-F4FD-4933-85C0-E4D29960B425}"/>
              </a:ext>
            </a:extLst>
          </p:cNvPr>
          <p:cNvSpPr/>
          <p:nvPr/>
        </p:nvSpPr>
        <p:spPr>
          <a:xfrm>
            <a:off x="3569997" y="2350557"/>
            <a:ext cx="5332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使用：</a:t>
            </a:r>
            <a:r>
              <a:rPr lang="en-US" altLang="zh-CN" sz="1400" kern="1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HAL_NVIC_SetPriorityGrouping</a:t>
            </a:r>
            <a:r>
              <a:rPr lang="zh-CN" altLang="en-US" sz="14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sz="1400" kern="1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此函数仅需设置一次！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FDDD9C3-51D1-4348-B329-B8E9FBFCF2AE}"/>
              </a:ext>
            </a:extLst>
          </p:cNvPr>
          <p:cNvSpPr/>
          <p:nvPr/>
        </p:nvSpPr>
        <p:spPr>
          <a:xfrm>
            <a:off x="3569997" y="2853457"/>
            <a:ext cx="25663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HAL_NVIC_SetPriority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75203CE-A9F1-4AFB-80C8-B47BA0A72006}"/>
              </a:ext>
            </a:extLst>
          </p:cNvPr>
          <p:cNvSpPr/>
          <p:nvPr/>
        </p:nvSpPr>
        <p:spPr>
          <a:xfrm>
            <a:off x="3561233" y="3382862"/>
            <a:ext cx="25603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使用：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HAL_NVIC_EnableIRQ</a:t>
            </a:r>
            <a:endParaRPr lang="zh-CN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EFA6FC2-1A5D-4F57-84A1-5816C7BD9A0E}"/>
              </a:ext>
            </a:extLst>
          </p:cNvPr>
          <p:cNvSpPr/>
          <p:nvPr/>
        </p:nvSpPr>
        <p:spPr>
          <a:xfrm>
            <a:off x="3569997" y="3883893"/>
            <a:ext cx="50183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编写：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</a:t>
            </a:r>
            <a:r>
              <a:rPr lang="en-US" altLang="zh-CN" sz="1400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_IRQHandler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，中断服务函数，</a:t>
            </a:r>
            <a:r>
              <a:rPr lang="zh-CN" altLang="en-US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清中断标志！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1DE9284-499D-43A1-81AB-7C2D6EC807BB}"/>
              </a:ext>
            </a:extLst>
          </p:cNvPr>
          <p:cNvSpPr txBox="1"/>
          <p:nvPr/>
        </p:nvSpPr>
        <p:spPr>
          <a:xfrm>
            <a:off x="895020" y="4396343"/>
            <a:ext cx="7353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仅有：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EXTI0~4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EXTI9_5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EXTI15_10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个外部中断服务函数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EA7D9A8-BF58-4B39-9260-F7E612D5D21A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42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049632C5-BB5D-4FB6-81C3-A7452F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28" y="537868"/>
            <a:ext cx="519523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，通用外设驱动模型（四步法）（掌握）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1A5629-84E4-4B20-8945-E5FA8D107C79}"/>
              </a:ext>
            </a:extLst>
          </p:cNvPr>
          <p:cNvSpPr/>
          <p:nvPr/>
        </p:nvSpPr>
        <p:spPr>
          <a:xfrm>
            <a:off x="654333" y="1260819"/>
            <a:ext cx="2808984" cy="4186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，初始化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8BD001A-3A56-4E16-B3CE-322B77492CB7}"/>
              </a:ext>
            </a:extLst>
          </p:cNvPr>
          <p:cNvSpPr/>
          <p:nvPr/>
        </p:nvSpPr>
        <p:spPr>
          <a:xfrm>
            <a:off x="654333" y="2070433"/>
            <a:ext cx="2808984" cy="41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，读函数（可选）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09D7922-42A7-4FB4-9B5A-D89B83BFAFDD}"/>
              </a:ext>
            </a:extLst>
          </p:cNvPr>
          <p:cNvSpPr/>
          <p:nvPr/>
        </p:nvSpPr>
        <p:spPr>
          <a:xfrm>
            <a:off x="654334" y="2880047"/>
            <a:ext cx="2808983" cy="41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，写函数（可选）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832AD17-4961-4992-8804-DC8452381FFA}"/>
              </a:ext>
            </a:extLst>
          </p:cNvPr>
          <p:cNvSpPr/>
          <p:nvPr/>
        </p:nvSpPr>
        <p:spPr>
          <a:xfrm>
            <a:off x="654333" y="3689660"/>
            <a:ext cx="2808983" cy="41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，中断服务函数（可选）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E81E22F-D982-4716-AD60-78A7C977C254}"/>
              </a:ext>
            </a:extLst>
          </p:cNvPr>
          <p:cNvSpPr/>
          <p:nvPr/>
        </p:nvSpPr>
        <p:spPr>
          <a:xfrm>
            <a:off x="3463315" y="1316241"/>
            <a:ext cx="55587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时钟设置、参数设置、</a:t>
            </a:r>
            <a:r>
              <a:rPr lang="en-US" altLang="zh-CN" sz="1400" b="1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400" b="1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设置、中断设置</a:t>
            </a:r>
            <a:r>
              <a:rPr lang="en-US" altLang="zh-CN" sz="1400" b="1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开中断、设</a:t>
            </a:r>
            <a:r>
              <a:rPr lang="en-US" altLang="zh-CN" sz="1400" b="1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NVIC)(</a:t>
            </a:r>
            <a:r>
              <a:rPr lang="zh-CN" altLang="en-US" sz="1400" b="1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可选</a:t>
            </a:r>
            <a:r>
              <a:rPr lang="en-US" altLang="zh-CN" sz="1400" b="1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lang="zh-CN" altLang="en-US" sz="14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7C25723-6ABD-4375-A221-59E09180600A}"/>
              </a:ext>
            </a:extLst>
          </p:cNvPr>
          <p:cNvSpPr/>
          <p:nvPr/>
        </p:nvSpPr>
        <p:spPr>
          <a:xfrm>
            <a:off x="3463316" y="2125855"/>
            <a:ext cx="30392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从外设读取数据（可选）</a:t>
            </a:r>
            <a:endParaRPr lang="zh-CN" altLang="en-US" sz="14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7FD4BA2-62B4-4CAB-A295-652B5A9D3FD4}"/>
              </a:ext>
            </a:extLst>
          </p:cNvPr>
          <p:cNvSpPr/>
          <p:nvPr/>
        </p:nvSpPr>
        <p:spPr>
          <a:xfrm>
            <a:off x="3463315" y="2935469"/>
            <a:ext cx="2986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往外设写入数据（可选）</a:t>
            </a:r>
            <a:endParaRPr lang="zh-CN" altLang="en-US" sz="14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EEBA658-0CB3-48AF-B4DB-35FE5752FB00}"/>
              </a:ext>
            </a:extLst>
          </p:cNvPr>
          <p:cNvSpPr/>
          <p:nvPr/>
        </p:nvSpPr>
        <p:spPr>
          <a:xfrm>
            <a:off x="3463315" y="3745083"/>
            <a:ext cx="4074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根据中断标志，处理外设各种中断事务（可选）</a:t>
            </a:r>
            <a:endParaRPr lang="zh-CN" altLang="en-US" sz="1400" b="1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73FD32-E856-4E67-8898-D194DD303606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88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1A77EE7-9297-4226-B2AC-B23EF3343C0A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C7748B-DAC2-4843-8E0D-84BC986A25EC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CF6D26-ADBF-4DEB-8A7F-5B4E37B129BF}"/>
              </a:ext>
            </a:extLst>
          </p:cNvPr>
          <p:cNvSpPr txBox="1"/>
          <p:nvPr/>
        </p:nvSpPr>
        <p:spPr>
          <a:xfrm>
            <a:off x="757237" y="1158760"/>
            <a:ext cx="7608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库的中断回调处理异常复杂，大家知道大概原理即可，看你需要的部分即可！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11635DAA-0973-4F39-B126-E6F74BF50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7" y="699550"/>
            <a:ext cx="5072251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库中断回调处理机制介绍（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1D1B49-6EEE-4FED-BDC1-FB1EC23439C7}"/>
              </a:ext>
            </a:extLst>
          </p:cNvPr>
          <p:cNvSpPr/>
          <p:nvPr/>
        </p:nvSpPr>
        <p:spPr>
          <a:xfrm>
            <a:off x="3193992" y="3668364"/>
            <a:ext cx="2701339" cy="42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HAL</a:t>
            </a:r>
            <a:r>
              <a:rPr lang="zh-CN" altLang="en-US" dirty="0"/>
              <a:t>库数据处理回调函数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618ACD-351A-4083-B184-DAE5873E9E29}"/>
              </a:ext>
            </a:extLst>
          </p:cNvPr>
          <p:cNvSpPr/>
          <p:nvPr/>
        </p:nvSpPr>
        <p:spPr>
          <a:xfrm>
            <a:off x="3193991" y="2907453"/>
            <a:ext cx="2701340" cy="42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HAL</a:t>
            </a:r>
            <a:r>
              <a:rPr lang="zh-CN" altLang="en-US" dirty="0"/>
              <a:t>库中断处理公用函数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679B0FA-A114-4CCC-AB41-594EAD3541D7}"/>
              </a:ext>
            </a:extLst>
          </p:cNvPr>
          <p:cNvSpPr/>
          <p:nvPr/>
        </p:nvSpPr>
        <p:spPr>
          <a:xfrm>
            <a:off x="3193991" y="2147088"/>
            <a:ext cx="2701340" cy="42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中断服务函数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034E71-7BEB-42CD-86F1-6CF8BA6F2514}"/>
              </a:ext>
            </a:extLst>
          </p:cNvPr>
          <p:cNvSpPr txBox="1"/>
          <p:nvPr/>
        </p:nvSpPr>
        <p:spPr>
          <a:xfrm>
            <a:off x="3067438" y="1733767"/>
            <a:ext cx="295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HAL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库中断回调处理机制</a:t>
            </a:r>
            <a:endParaRPr lang="zh-CN" altLang="en-US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0AC1F80-39D5-4D51-96F2-242F293AA258}"/>
              </a:ext>
            </a:extLst>
          </p:cNvPr>
          <p:cNvCxnSpPr>
            <a:cxnSpLocks/>
          </p:cNvCxnSpPr>
          <p:nvPr/>
        </p:nvCxnSpPr>
        <p:spPr>
          <a:xfrm>
            <a:off x="4101748" y="2575754"/>
            <a:ext cx="0" cy="3316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129D140-C805-4BEA-9271-DFDFE3A3D064}"/>
              </a:ext>
            </a:extLst>
          </p:cNvPr>
          <p:cNvSpPr txBox="1"/>
          <p:nvPr/>
        </p:nvSpPr>
        <p:spPr>
          <a:xfrm>
            <a:off x="1571630" y="2212061"/>
            <a:ext cx="1622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硬件中断服务函数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E4D4810-F3D3-4BB5-834B-5BDC0D1F556C}"/>
              </a:ext>
            </a:extLst>
          </p:cNvPr>
          <p:cNvSpPr txBox="1"/>
          <p:nvPr/>
        </p:nvSpPr>
        <p:spPr>
          <a:xfrm>
            <a:off x="554127" y="2806088"/>
            <a:ext cx="2639852" cy="62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异常处理，清中断标志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调各种回调函数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2D0C5DF-52E1-4733-90F0-7B32C45304DB}"/>
              </a:ext>
            </a:extLst>
          </p:cNvPr>
          <p:cNvCxnSpPr>
            <a:cxnSpLocks/>
          </p:cNvCxnSpPr>
          <p:nvPr/>
        </p:nvCxnSpPr>
        <p:spPr>
          <a:xfrm>
            <a:off x="4101748" y="3336665"/>
            <a:ext cx="0" cy="3316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B4048F8-3F75-4481-8FEB-D8CEB3FAA47F}"/>
              </a:ext>
            </a:extLst>
          </p:cNvPr>
          <p:cNvCxnSpPr>
            <a:cxnSpLocks/>
          </p:cNvCxnSpPr>
          <p:nvPr/>
        </p:nvCxnSpPr>
        <p:spPr>
          <a:xfrm rot="10800000">
            <a:off x="4974094" y="3334511"/>
            <a:ext cx="0" cy="3316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74D4E17-4F21-464B-B243-7F7C2B50FF71}"/>
              </a:ext>
            </a:extLst>
          </p:cNvPr>
          <p:cNvCxnSpPr>
            <a:cxnSpLocks/>
          </p:cNvCxnSpPr>
          <p:nvPr/>
        </p:nvCxnSpPr>
        <p:spPr>
          <a:xfrm rot="10800000">
            <a:off x="4974093" y="2577908"/>
            <a:ext cx="0" cy="3316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50C4785-824C-4C77-A6F7-B8AF3364C37C}"/>
              </a:ext>
            </a:extLst>
          </p:cNvPr>
          <p:cNvSpPr txBox="1"/>
          <p:nvPr/>
        </p:nvSpPr>
        <p:spPr>
          <a:xfrm>
            <a:off x="1014413" y="3728808"/>
            <a:ext cx="2179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各种回调函数（可有多个）</a:t>
            </a:r>
          </a:p>
        </p:txBody>
      </p:sp>
      <p:sp>
        <p:nvSpPr>
          <p:cNvPr id="25" name="爆炸形: 8 pt  24">
            <a:extLst>
              <a:ext uri="{FF2B5EF4-FFF2-40B4-BE49-F238E27FC236}">
                <a16:creationId xmlns:a16="http://schemas.microsoft.com/office/drawing/2014/main" id="{5AB0A45B-9D95-4290-9CF6-94A0D2D387F5}"/>
              </a:ext>
            </a:extLst>
          </p:cNvPr>
          <p:cNvSpPr/>
          <p:nvPr/>
        </p:nvSpPr>
        <p:spPr>
          <a:xfrm>
            <a:off x="6796298" y="2103099"/>
            <a:ext cx="1793575" cy="123141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鸡血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439463E-1C04-4890-BD67-84FD52ED7E79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50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 animBg="1"/>
      <p:bldP spid="16" grpId="0" animBg="1"/>
      <p:bldP spid="17" grpId="0"/>
      <p:bldP spid="19" grpId="0"/>
      <p:bldP spid="20" grpId="0"/>
      <p:bldP spid="24" grpId="0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8D0918D5-A9DF-4922-B8B5-FD8AA9EA4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329" y="700798"/>
            <a:ext cx="5563342" cy="374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，什么是中断？（了解）</a:t>
            </a:r>
            <a:endParaRPr lang="en-US" altLang="zh-CN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NVIC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EXTI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EXTI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和</a:t>
            </a: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IO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映射关系（熟悉）</a:t>
            </a:r>
            <a:endParaRPr lang="en-US" altLang="zh-CN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，如何使用中断（掌握）</a:t>
            </a:r>
            <a:endParaRPr lang="en-US" altLang="zh-CN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6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，通用外设驱动模型（四步法）（掌握）</a:t>
            </a:r>
            <a:endParaRPr lang="en-US" altLang="zh-CN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7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HAL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库中断回调处理机制介绍（掌握）</a:t>
            </a:r>
            <a:endParaRPr lang="en-US" altLang="zh-CN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，编程实战：通过外部中断控制一个灯亮灭（掌握）</a:t>
            </a:r>
            <a:endParaRPr lang="en-US" altLang="zh-CN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，课堂总结（掌握）</a:t>
            </a:r>
            <a:endParaRPr lang="en-US" altLang="zh-CN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AECD68-715F-4D3D-9D23-1794A0D32305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3829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1BCAAE3-DFF8-4675-9538-DAC86969A7F5}"/>
              </a:ext>
            </a:extLst>
          </p:cNvPr>
          <p:cNvSpPr/>
          <p:nvPr/>
        </p:nvSpPr>
        <p:spPr>
          <a:xfrm>
            <a:off x="1412587" y="4336601"/>
            <a:ext cx="3393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连接原理图（战舰）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8CB79D-A9ED-42CC-833C-320010698101}"/>
              </a:ext>
            </a:extLst>
          </p:cNvPr>
          <p:cNvSpPr/>
          <p:nvPr/>
        </p:nvSpPr>
        <p:spPr>
          <a:xfrm>
            <a:off x="4806296" y="1524848"/>
            <a:ext cx="3393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分析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应该设置为什么模式？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69863B-9C54-4FC9-9DF0-8BE5A1272D1E}"/>
              </a:ext>
            </a:extLst>
          </p:cNvPr>
          <p:cNvSpPr txBox="1"/>
          <p:nvPr/>
        </p:nvSpPr>
        <p:spPr>
          <a:xfrm>
            <a:off x="4951142" y="2079717"/>
            <a:ext cx="4192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PA0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：输入下拉、上升沿触发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PE4/PE3/PE2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：输入上拉、下降沿触发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60FE401-A554-4316-903B-8A93DA03B07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AEAF2C-ABE2-4F78-B0E8-EE330791B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15" y="1375875"/>
            <a:ext cx="3596185" cy="2830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E135D34D-2C68-4FBC-BC46-5840E7040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7" y="699550"/>
            <a:ext cx="6298886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8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，编程实战：通过外部中断控制一个灯亮灭（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CC954DF-C37D-499B-865E-71887BB51E9C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02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2185355" y="2339346"/>
            <a:ext cx="503569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、解读例程源码：外部中断实验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2E5734-6591-4BB3-8BA2-8401AFCF800A}"/>
              </a:ext>
            </a:extLst>
          </p:cNvPr>
          <p:cNvSpPr txBox="1"/>
          <p:nvPr/>
        </p:nvSpPr>
        <p:spPr>
          <a:xfrm>
            <a:off x="2185355" y="1752026"/>
            <a:ext cx="5483300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、编程实战：通过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KEY0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LED0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亮灭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C34C97-E212-4CCB-93C4-9F1C9A10B348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76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9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课堂总结（掌握）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2054151" y="2112842"/>
            <a:ext cx="503569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中断（课堂总结）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65C20F-B1A6-4F03-B924-7FD101B97953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87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8" name="矩形 39">
            <a:extLst>
              <a:ext uri="{FF2B5EF4-FFF2-40B4-BE49-F238E27FC236}">
                <a16:creationId xmlns:a16="http://schemas.microsoft.com/office/drawing/2014/main" id="{F3241A44-E77D-48AE-9D60-F8F8AE9AF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中断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的作用和意义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96A05CA-7B34-43F7-9605-0759F5B4472B}"/>
              </a:ext>
            </a:extLst>
          </p:cNvPr>
          <p:cNvSpPr/>
          <p:nvPr/>
        </p:nvSpPr>
        <p:spPr>
          <a:xfrm>
            <a:off x="976717" y="1462465"/>
            <a:ext cx="1680758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，实时控制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3A1A97C-12A1-49FE-9FC6-2011B1827397}"/>
              </a:ext>
            </a:extLst>
          </p:cNvPr>
          <p:cNvSpPr/>
          <p:nvPr/>
        </p:nvSpPr>
        <p:spPr>
          <a:xfrm>
            <a:off x="976717" y="2119785"/>
            <a:ext cx="1680758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，故障处理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7EE9BAF-0C31-4E22-9404-F48CDC35744B}"/>
              </a:ext>
            </a:extLst>
          </p:cNvPr>
          <p:cNvSpPr/>
          <p:nvPr/>
        </p:nvSpPr>
        <p:spPr>
          <a:xfrm>
            <a:off x="976718" y="2781602"/>
            <a:ext cx="1680758" cy="39745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，数据传输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755FFC0-17D0-45BD-BEEB-FCD2BFBD957B}"/>
              </a:ext>
            </a:extLst>
          </p:cNvPr>
          <p:cNvSpPr/>
          <p:nvPr/>
        </p:nvSpPr>
        <p:spPr>
          <a:xfrm>
            <a:off x="2657475" y="1489668"/>
            <a:ext cx="4698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在确定时间内对相应事件作出响应，如：温度监控</a:t>
            </a:r>
            <a:endParaRPr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60CD5B7-A748-4167-8BCA-85C9FBF8C0E1}"/>
              </a:ext>
            </a:extLst>
          </p:cNvPr>
          <p:cNvSpPr/>
          <p:nvPr/>
        </p:nvSpPr>
        <p:spPr>
          <a:xfrm>
            <a:off x="2657475" y="2151485"/>
            <a:ext cx="4903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检测到故障，需要第一时间处理，如：电梯门夹人了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4829F6F-82F3-464C-9538-A332E7A3B101}"/>
              </a:ext>
            </a:extLst>
          </p:cNvPr>
          <p:cNvSpPr/>
          <p:nvPr/>
        </p:nvSpPr>
        <p:spPr>
          <a:xfrm>
            <a:off x="2657475" y="2816155"/>
            <a:ext cx="3877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不确定数据何时会来，如：串口数据接收</a:t>
            </a:r>
            <a:endParaRPr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09F33BC-363B-47CF-A049-BCA2CB708CA8}"/>
              </a:ext>
            </a:extLst>
          </p:cNvPr>
          <p:cNvSpPr/>
          <p:nvPr/>
        </p:nvSpPr>
        <p:spPr>
          <a:xfrm>
            <a:off x="976717" y="3537171"/>
            <a:ext cx="6862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中断的意义：高效处理紧急程序，不会一直占用</a:t>
            </a:r>
            <a:r>
              <a:rPr lang="en-US" altLang="zh-CN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资源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9188D29-0699-456C-BD10-1D798D04261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70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9858FE-8D59-4454-B128-F5362F768B31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559E9C04-AD52-4A7A-A60E-390C7DF9916F}"/>
              </a:ext>
            </a:extLst>
          </p:cNvPr>
          <p:cNvSpPr/>
          <p:nvPr/>
        </p:nvSpPr>
        <p:spPr>
          <a:xfrm>
            <a:off x="5826416" y="2083056"/>
            <a:ext cx="1185863" cy="778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NVIC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CB966B4-F617-471F-8550-017D89D3E23A}"/>
              </a:ext>
            </a:extLst>
          </p:cNvPr>
          <p:cNvSpPr/>
          <p:nvPr/>
        </p:nvSpPr>
        <p:spPr>
          <a:xfrm>
            <a:off x="4153467" y="2083056"/>
            <a:ext cx="1185863" cy="778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EXTI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967C71F-13DA-4012-A3F0-2F69740D02B0}"/>
              </a:ext>
            </a:extLst>
          </p:cNvPr>
          <p:cNvSpPr/>
          <p:nvPr/>
        </p:nvSpPr>
        <p:spPr>
          <a:xfrm>
            <a:off x="2204083" y="2429773"/>
            <a:ext cx="1519267" cy="49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SYSCFG</a:t>
            </a: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(F4/F7/H7)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8A5785B-D641-4E54-A870-80314B6B7F2D}"/>
              </a:ext>
            </a:extLst>
          </p:cNvPr>
          <p:cNvSpPr/>
          <p:nvPr/>
        </p:nvSpPr>
        <p:spPr>
          <a:xfrm>
            <a:off x="7499364" y="2083056"/>
            <a:ext cx="1185863" cy="778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63C2105-704C-4100-9A8B-6163EEE36A01}"/>
              </a:ext>
            </a:extLst>
          </p:cNvPr>
          <p:cNvSpPr/>
          <p:nvPr/>
        </p:nvSpPr>
        <p:spPr>
          <a:xfrm>
            <a:off x="742383" y="2083056"/>
            <a:ext cx="1032692" cy="778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GPIO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1E428B4-3272-4215-A73D-47AF867B9E3E}"/>
              </a:ext>
            </a:extLst>
          </p:cNvPr>
          <p:cNvCxnSpPr>
            <a:cxnSpLocks/>
          </p:cNvCxnSpPr>
          <p:nvPr/>
        </p:nvCxnSpPr>
        <p:spPr>
          <a:xfrm>
            <a:off x="337811" y="2469023"/>
            <a:ext cx="40457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883B9A2-A7AE-4DF0-A1E7-1C49C94B2880}"/>
              </a:ext>
            </a:extLst>
          </p:cNvPr>
          <p:cNvCxnSpPr>
            <a:cxnSpLocks/>
          </p:cNvCxnSpPr>
          <p:nvPr/>
        </p:nvCxnSpPr>
        <p:spPr>
          <a:xfrm>
            <a:off x="1799875" y="2484406"/>
            <a:ext cx="33184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6D9637F-E66A-4B06-A573-D47DBA9A5479}"/>
              </a:ext>
            </a:extLst>
          </p:cNvPr>
          <p:cNvCxnSpPr>
            <a:cxnSpLocks/>
          </p:cNvCxnSpPr>
          <p:nvPr/>
        </p:nvCxnSpPr>
        <p:spPr>
          <a:xfrm>
            <a:off x="3795713" y="2484407"/>
            <a:ext cx="3451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92ADACD-5E17-43FA-8FB5-17234838973E}"/>
              </a:ext>
            </a:extLst>
          </p:cNvPr>
          <p:cNvCxnSpPr/>
          <p:nvPr/>
        </p:nvCxnSpPr>
        <p:spPr>
          <a:xfrm>
            <a:off x="5380587" y="2469024"/>
            <a:ext cx="40457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0967346-E8D3-4874-8126-806E0371A49C}"/>
              </a:ext>
            </a:extLst>
          </p:cNvPr>
          <p:cNvCxnSpPr/>
          <p:nvPr/>
        </p:nvCxnSpPr>
        <p:spPr>
          <a:xfrm>
            <a:off x="7053536" y="2469023"/>
            <a:ext cx="40457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8890343-65F6-4F4C-8BC9-3875A90009D8}"/>
              </a:ext>
            </a:extLst>
          </p:cNvPr>
          <p:cNvSpPr txBox="1"/>
          <p:nvPr/>
        </p:nvSpPr>
        <p:spPr>
          <a:xfrm>
            <a:off x="726932" y="2868941"/>
            <a:ext cx="995603" cy="1028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上拉输入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下拉输入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浮空输入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310F1F6-9854-4207-8038-17D3005C45E0}"/>
              </a:ext>
            </a:extLst>
          </p:cNvPr>
          <p:cNvSpPr txBox="1"/>
          <p:nvPr/>
        </p:nvSpPr>
        <p:spPr>
          <a:xfrm>
            <a:off x="2262160" y="2861725"/>
            <a:ext cx="1441139" cy="38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GPIOXy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4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EXTIy</a:t>
            </a:r>
            <a:endParaRPr lang="zh-CN" altLang="en-US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A109A5B-EACA-41CC-AAEE-02C9C13BE5FB}"/>
              </a:ext>
            </a:extLst>
          </p:cNvPr>
          <p:cNvSpPr txBox="1"/>
          <p:nvPr/>
        </p:nvSpPr>
        <p:spPr>
          <a:xfrm>
            <a:off x="3907188" y="2861725"/>
            <a:ext cx="1675685" cy="38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屏蔽，上升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下降沿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2BB885B-A066-445D-942F-9D3EEC28383C}"/>
              </a:ext>
            </a:extLst>
          </p:cNvPr>
          <p:cNvSpPr txBox="1"/>
          <p:nvPr/>
        </p:nvSpPr>
        <p:spPr>
          <a:xfrm>
            <a:off x="5594606" y="2861725"/>
            <a:ext cx="1640801" cy="38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使能、优先级控制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6E4C416-AFFC-4657-A738-582E32ED18ED}"/>
              </a:ext>
            </a:extLst>
          </p:cNvPr>
          <p:cNvSpPr txBox="1"/>
          <p:nvPr/>
        </p:nvSpPr>
        <p:spPr>
          <a:xfrm>
            <a:off x="7271894" y="2860379"/>
            <a:ext cx="1640801" cy="382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处理中断</a:t>
            </a:r>
          </a:p>
        </p:txBody>
      </p:sp>
      <p:sp>
        <p:nvSpPr>
          <p:cNvPr id="43" name="矩形 39">
            <a:extLst>
              <a:ext uri="{FF2B5EF4-FFF2-40B4-BE49-F238E27FC236}">
                <a16:creationId xmlns:a16="http://schemas.microsoft.com/office/drawing/2014/main" id="{E6DA2755-5DBC-41EF-A5FE-2DFD39042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1690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 GPIO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外部中断简图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8B68310-FB2D-4321-A487-632EA3B260D8}"/>
              </a:ext>
            </a:extLst>
          </p:cNvPr>
          <p:cNvSpPr/>
          <p:nvPr/>
        </p:nvSpPr>
        <p:spPr>
          <a:xfrm>
            <a:off x="2204082" y="2005013"/>
            <a:ext cx="1519267" cy="401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AFIO(F1)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19B117-91DB-4695-B46F-F4DFD7DB8476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94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8" grpId="0"/>
      <p:bldP spid="39" grpId="0"/>
      <p:bldP spid="40" grpId="0"/>
      <p:bldP spid="41" grpId="0"/>
      <p:bldP spid="42" grpId="0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24" name="矩形 39">
            <a:extLst>
              <a:ext uri="{FF2B5EF4-FFF2-40B4-BE49-F238E27FC236}">
                <a16:creationId xmlns:a16="http://schemas.microsoft.com/office/drawing/2014/main" id="{DDEA21DE-EFE8-4FFE-B3B8-1E7F40EC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98" y="699550"/>
            <a:ext cx="405470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 NVIC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（熟悉）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DFCA18A4-3639-44D4-8080-A6AFE37B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061" y="1323693"/>
            <a:ext cx="4510655" cy="249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2.1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NVIC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基本概念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NVIC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相关寄存器介绍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2.3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NVIC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工作原理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中断优先级基本概念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中断优先级分组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 NVIC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的使用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722902-8EA4-403E-B961-42D50F3E56A5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73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69BBA885-3A0D-4E1A-966C-EFE8E1E37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11" y="689427"/>
            <a:ext cx="433537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2.1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NVIC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基本概念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D7C1F4-F50A-4EBA-8F00-405DAF0E9E5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AF0AC3-4BB0-4443-B65B-481C33C8B12F}"/>
              </a:ext>
            </a:extLst>
          </p:cNvPr>
          <p:cNvSpPr txBox="1"/>
          <p:nvPr/>
        </p:nvSpPr>
        <p:spPr>
          <a:xfrm>
            <a:off x="569456" y="1614696"/>
            <a:ext cx="8248357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NVIC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支持：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个中断（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 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+ 240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外部），支持：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256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个优先级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允许裁剪！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669503-F786-4FFF-A277-FD94CB4D50DA}"/>
              </a:ext>
            </a:extLst>
          </p:cNvPr>
          <p:cNvSpPr txBox="1"/>
          <p:nvPr/>
        </p:nvSpPr>
        <p:spPr>
          <a:xfrm>
            <a:off x="569456" y="1149889"/>
            <a:ext cx="8452624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Nested vectored interrupt controller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，嵌套向量中断控制器，属于内核（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M3/4/7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ECD63E32-A35D-4977-AFB0-83215F460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139876"/>
              </p:ext>
            </p:extLst>
          </p:nvPr>
        </p:nvGraphicFramePr>
        <p:xfrm>
          <a:off x="997418" y="2182272"/>
          <a:ext cx="7149163" cy="2550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3750">
                  <a:extLst>
                    <a:ext uri="{9D8B030D-6E8A-4147-A177-3AD203B41FA5}">
                      <a16:colId xmlns:a16="http://schemas.microsoft.com/office/drawing/2014/main" val="2513593988"/>
                    </a:ext>
                  </a:extLst>
                </a:gridCol>
                <a:gridCol w="1806149">
                  <a:extLst>
                    <a:ext uri="{9D8B030D-6E8A-4147-A177-3AD203B41FA5}">
                      <a16:colId xmlns:a16="http://schemas.microsoft.com/office/drawing/2014/main" val="3591591130"/>
                    </a:ext>
                  </a:extLst>
                </a:gridCol>
                <a:gridCol w="1875515">
                  <a:extLst>
                    <a:ext uri="{9D8B030D-6E8A-4147-A177-3AD203B41FA5}">
                      <a16:colId xmlns:a16="http://schemas.microsoft.com/office/drawing/2014/main" val="2864321960"/>
                    </a:ext>
                  </a:extLst>
                </a:gridCol>
                <a:gridCol w="1733749">
                  <a:extLst>
                    <a:ext uri="{9D8B030D-6E8A-4147-A177-3AD203B41FA5}">
                      <a16:colId xmlns:a16="http://schemas.microsoft.com/office/drawing/2014/main" val="3420318875"/>
                    </a:ext>
                  </a:extLst>
                </a:gridCol>
              </a:tblGrid>
              <a:tr h="28737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</a:t>
                      </a:r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型号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内核中断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外部中断</a:t>
                      </a:r>
                      <a:endParaRPr lang="zh-CN" alt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中断优先级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720556"/>
                  </a:ext>
                </a:extLst>
              </a:tr>
              <a:tr h="389466">
                <a:tc>
                  <a:txBody>
                    <a:bodyPr/>
                    <a:lstStyle/>
                    <a:p>
                      <a:pPr algn="l"/>
                      <a:r>
                        <a:rPr 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STM32F103xx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60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9310675"/>
                  </a:ext>
                </a:extLst>
              </a:tr>
              <a:tr h="31230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STM32F407xx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82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5149804"/>
                  </a:ext>
                </a:extLst>
              </a:tr>
              <a:tr h="31230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STM32F429xx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91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7159778"/>
                  </a:ext>
                </a:extLst>
              </a:tr>
              <a:tr h="31230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STM32F750xx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98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1704242"/>
                  </a:ext>
                </a:extLst>
              </a:tr>
              <a:tr h="31230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STM32F767xx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110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7587289"/>
                  </a:ext>
                </a:extLst>
              </a:tr>
              <a:tr h="31230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STM32H743xx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808990" algn="l"/>
                        </a:tabLst>
                      </a:pPr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150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900310"/>
                  </a:ext>
                </a:extLst>
              </a:tr>
              <a:tr h="31230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STM32H750xx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808990" algn="l"/>
                        </a:tabLst>
                      </a:pPr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150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499517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94B285AC-B3B5-42CF-83E6-96B22450A973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05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69BBA885-3A0D-4E1A-966C-EFE8E1E37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11" y="689427"/>
            <a:ext cx="433537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什么是中断向量表？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D7C1F4-F50A-4EBA-8F00-405DAF0E9E5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669503-F786-4FFF-A277-FD94CB4D50DA}"/>
              </a:ext>
            </a:extLst>
          </p:cNvPr>
          <p:cNvSpPr txBox="1"/>
          <p:nvPr/>
        </p:nvSpPr>
        <p:spPr>
          <a:xfrm>
            <a:off x="608113" y="1336394"/>
            <a:ext cx="7741803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定义一块固定的内存，以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字节对齐，存放各个</a:t>
            </a:r>
            <a:r>
              <a:rPr lang="zh-CN" altLang="en-US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中断服务函数程序的首地址</a:t>
            </a:r>
            <a:endParaRPr lang="en-US" altLang="zh-CN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51BDCB-F581-4F43-BACB-8E5F885DA13C}"/>
              </a:ext>
            </a:extLst>
          </p:cNvPr>
          <p:cNvSpPr txBox="1"/>
          <p:nvPr/>
        </p:nvSpPr>
        <p:spPr>
          <a:xfrm>
            <a:off x="608113" y="1988958"/>
            <a:ext cx="8259161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中断向量表定义在</a:t>
            </a:r>
            <a:r>
              <a:rPr lang="zh-CN" altLang="en-US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启动文件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，当发生中断，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会自动执行对应的中断服务函数</a:t>
            </a:r>
            <a:endParaRPr lang="en-US" altLang="zh-CN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D9D245-C915-4211-80EB-42AF71927D9A}"/>
              </a:ext>
            </a:extLst>
          </p:cNvPr>
          <p:cNvSpPr/>
          <p:nvPr/>
        </p:nvSpPr>
        <p:spPr>
          <a:xfrm>
            <a:off x="1060816" y="2577980"/>
            <a:ext cx="1032692" cy="4648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CPU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804139A-332E-4DBB-8A1B-8ED8E0279F37}"/>
              </a:ext>
            </a:extLst>
          </p:cNvPr>
          <p:cNvSpPr/>
          <p:nvPr/>
        </p:nvSpPr>
        <p:spPr>
          <a:xfrm>
            <a:off x="1060816" y="3718355"/>
            <a:ext cx="1032692" cy="4648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70CC94-8F56-4578-9977-D9DE79CC3D90}"/>
              </a:ext>
            </a:extLst>
          </p:cNvPr>
          <p:cNvSpPr/>
          <p:nvPr/>
        </p:nvSpPr>
        <p:spPr>
          <a:xfrm>
            <a:off x="2518015" y="3718355"/>
            <a:ext cx="1600259" cy="4648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Reset_Handler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A29AD86-8FF1-4739-8DF8-0F63C9C86919}"/>
              </a:ext>
            </a:extLst>
          </p:cNvPr>
          <p:cNvSpPr/>
          <p:nvPr/>
        </p:nvSpPr>
        <p:spPr>
          <a:xfrm>
            <a:off x="4411419" y="3718355"/>
            <a:ext cx="1473912" cy="4648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NMI_Handler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945FB9-04C1-4A4F-A708-B8652269153B}"/>
              </a:ext>
            </a:extLst>
          </p:cNvPr>
          <p:cNvSpPr/>
          <p:nvPr/>
        </p:nvSpPr>
        <p:spPr>
          <a:xfrm>
            <a:off x="6178475" y="3718355"/>
            <a:ext cx="1981705" cy="4648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HardFault_Handler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07F0B9-7B77-4610-BCC2-D5F036EEE60B}"/>
              </a:ext>
            </a:extLst>
          </p:cNvPr>
          <p:cNvSpPr txBox="1"/>
          <p:nvPr/>
        </p:nvSpPr>
        <p:spPr>
          <a:xfrm>
            <a:off x="8256578" y="3718356"/>
            <a:ext cx="747933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……</a:t>
            </a:r>
            <a:endParaRPr lang="en-US" altLang="zh-CN" dirty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29381F7-A386-4B63-ACEE-377E7893147C}"/>
              </a:ext>
            </a:extLst>
          </p:cNvPr>
          <p:cNvCxnSpPr>
            <a:cxnSpLocks/>
          </p:cNvCxnSpPr>
          <p:nvPr/>
        </p:nvCxnSpPr>
        <p:spPr>
          <a:xfrm flipV="1">
            <a:off x="1542741" y="3169864"/>
            <a:ext cx="0" cy="49663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7ECBF4E-8888-4216-A56F-5C40B5F2DDB5}"/>
              </a:ext>
            </a:extLst>
          </p:cNvPr>
          <p:cNvCxnSpPr>
            <a:cxnSpLocks/>
          </p:cNvCxnSpPr>
          <p:nvPr/>
        </p:nvCxnSpPr>
        <p:spPr>
          <a:xfrm flipH="1" flipV="1">
            <a:off x="2093508" y="3253780"/>
            <a:ext cx="1224637" cy="41271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F3131DE-85CF-4ED7-839B-A0CD04604E1D}"/>
              </a:ext>
            </a:extLst>
          </p:cNvPr>
          <p:cNvCxnSpPr>
            <a:cxnSpLocks/>
          </p:cNvCxnSpPr>
          <p:nvPr/>
        </p:nvCxnSpPr>
        <p:spPr>
          <a:xfrm flipH="1" flipV="1">
            <a:off x="2196790" y="3114353"/>
            <a:ext cx="2951586" cy="5519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623A643-0EEB-48A3-AA08-28BCAA18C782}"/>
              </a:ext>
            </a:extLst>
          </p:cNvPr>
          <p:cNvCxnSpPr>
            <a:cxnSpLocks/>
          </p:cNvCxnSpPr>
          <p:nvPr/>
        </p:nvCxnSpPr>
        <p:spPr>
          <a:xfrm flipH="1" flipV="1">
            <a:off x="2274849" y="2970202"/>
            <a:ext cx="4894481" cy="6765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61E5AA8-CE57-4EEB-9593-62F6025C3961}"/>
              </a:ext>
            </a:extLst>
          </p:cNvPr>
          <p:cNvSpPr txBox="1"/>
          <p:nvPr/>
        </p:nvSpPr>
        <p:spPr>
          <a:xfrm>
            <a:off x="4427917" y="4183162"/>
            <a:ext cx="2201520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抢夺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使用权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B7CB9FE-FBE3-421B-BB62-554475E1D9CE}"/>
              </a:ext>
            </a:extLst>
          </p:cNvPr>
          <p:cNvSpPr txBox="1"/>
          <p:nvPr/>
        </p:nvSpPr>
        <p:spPr>
          <a:xfrm>
            <a:off x="821358" y="4182931"/>
            <a:ext cx="1600259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正常使用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6FCC20C-EE0C-48F0-9B47-B7C5914E60EC}"/>
              </a:ext>
            </a:extLst>
          </p:cNvPr>
          <p:cNvCxnSpPr>
            <a:cxnSpLocks/>
          </p:cNvCxnSpPr>
          <p:nvPr/>
        </p:nvCxnSpPr>
        <p:spPr>
          <a:xfrm flipH="1" flipV="1">
            <a:off x="2274849" y="2797200"/>
            <a:ext cx="6211229" cy="75532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B01205D-0916-4849-9D18-61265AD2B0FC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95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2" grpId="0" animBg="1"/>
      <p:bldP spid="24" grpId="0" animBg="1"/>
      <p:bldP spid="26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53D7C1F4-F50A-4EBA-8F00-405DAF0E9E5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3" name="矩形 39">
            <a:extLst>
              <a:ext uri="{FF2B5EF4-FFF2-40B4-BE49-F238E27FC236}">
                <a16:creationId xmlns:a16="http://schemas.microsoft.com/office/drawing/2014/main" id="{8BF77CA7-E86C-419B-B90B-5FDAA0EF7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11" y="689427"/>
            <a:ext cx="4335373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2.2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NVIC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相关寄存器介绍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E163FD3-049C-409C-BCD3-58C4DE81E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74596"/>
              </p:ext>
            </p:extLst>
          </p:nvPr>
        </p:nvGraphicFramePr>
        <p:xfrm>
          <a:off x="439222" y="1677181"/>
          <a:ext cx="8265555" cy="1789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3696">
                  <a:extLst>
                    <a:ext uri="{9D8B030D-6E8A-4147-A177-3AD203B41FA5}">
                      <a16:colId xmlns:a16="http://schemas.microsoft.com/office/drawing/2014/main" val="2089146924"/>
                    </a:ext>
                  </a:extLst>
                </a:gridCol>
                <a:gridCol w="770508">
                  <a:extLst>
                    <a:ext uri="{9D8B030D-6E8A-4147-A177-3AD203B41FA5}">
                      <a16:colId xmlns:a16="http://schemas.microsoft.com/office/drawing/2014/main" val="952320100"/>
                    </a:ext>
                  </a:extLst>
                </a:gridCol>
                <a:gridCol w="1198570">
                  <a:extLst>
                    <a:ext uri="{9D8B030D-6E8A-4147-A177-3AD203B41FA5}">
                      <a16:colId xmlns:a16="http://schemas.microsoft.com/office/drawing/2014/main" val="1283439868"/>
                    </a:ext>
                  </a:extLst>
                </a:gridCol>
                <a:gridCol w="2382781">
                  <a:extLst>
                    <a:ext uri="{9D8B030D-6E8A-4147-A177-3AD203B41FA5}">
                      <a16:colId xmlns:a16="http://schemas.microsoft.com/office/drawing/2014/main" val="4044638057"/>
                    </a:ext>
                  </a:extLst>
                </a:gridCol>
              </a:tblGrid>
              <a:tr h="28737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NVIC</a:t>
                      </a:r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相关寄存器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位数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寄存器个数</a:t>
                      </a:r>
                      <a:endParaRPr lang="zh-CN" alt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备注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758602"/>
                  </a:ext>
                </a:extLst>
              </a:tr>
              <a:tr h="38946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中断使能寄存器（</a:t>
                      </a:r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ISER</a:t>
                      </a:r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en-US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32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每个位控制一个中断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5102041"/>
                  </a:ext>
                </a:extLst>
              </a:tr>
              <a:tr h="31230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中断除能寄存器（</a:t>
                      </a:r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ICER</a:t>
                      </a:r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en-US" alt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32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每个位控制一个中断</a:t>
                      </a:r>
                      <a:endParaRPr lang="zh-CN" alt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8078300"/>
                  </a:ext>
                </a:extLst>
              </a:tr>
              <a:tr h="31230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应用程序中断及复位控制寄存器（</a:t>
                      </a:r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AIRCR</a:t>
                      </a:r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en-US" alt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32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[10:8]</a:t>
                      </a:r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控制优先级分组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966141"/>
                  </a:ext>
                </a:extLst>
              </a:tr>
              <a:tr h="31230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中断优先级寄存器（</a:t>
                      </a:r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IPR</a:t>
                      </a:r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en-US" alt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240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个位对应一个中断，而</a:t>
                      </a:r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</a:t>
                      </a:r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只使用高</a:t>
                      </a:r>
                      <a:r>
                        <a:rPr lang="en-US" altLang="zh-CN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r>
                        <a:rPr lang="zh-CN" altLang="en-US" sz="1600" b="0" kern="100" baseline="0">
                          <a:ln>
                            <a:noFill/>
                          </a:ln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endParaRPr lang="zh-CN" sz="1600" b="0" kern="100" baseline="0">
                        <a:ln>
                          <a:noFill/>
                        </a:ln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2352626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95F7C4BB-8D13-4CD5-9291-3A74898F4E54}"/>
              </a:ext>
            </a:extLst>
          </p:cNvPr>
          <p:cNvSpPr txBox="1"/>
          <p:nvPr/>
        </p:nvSpPr>
        <p:spPr>
          <a:xfrm>
            <a:off x="1236966" y="3880242"/>
            <a:ext cx="667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NVIC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还有：中断挂起，解挂，激活标志等非常用功能，不做介绍！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BB0B98D-3712-4AB6-9214-5E084449837B}"/>
              </a:ext>
            </a:extLst>
          </p:cNvPr>
          <p:cNvSpPr txBox="1"/>
          <p:nvPr/>
        </p:nvSpPr>
        <p:spPr>
          <a:xfrm>
            <a:off x="3321935" y="4835723"/>
            <a:ext cx="5822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</a:t>
            </a:r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92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69849</TotalTime>
  <Words>3806</Words>
  <Application>Microsoft Office PowerPoint</Application>
  <PresentationFormat>全屏显示(16:9)</PresentationFormat>
  <Paragraphs>555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LINGZHUNING</cp:lastModifiedBy>
  <cp:revision>1257</cp:revision>
  <dcterms:created xsi:type="dcterms:W3CDTF">2021-03-21T09:45:45Z</dcterms:created>
  <dcterms:modified xsi:type="dcterms:W3CDTF">2022-04-08T08:32:47Z</dcterms:modified>
</cp:coreProperties>
</file>