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2" r:id="rId3"/>
    <p:sldId id="433" r:id="rId4"/>
    <p:sldId id="491" r:id="rId5"/>
    <p:sldId id="437" r:id="rId6"/>
    <p:sldId id="496" r:id="rId7"/>
    <p:sldId id="504" r:id="rId8"/>
    <p:sldId id="497" r:id="rId9"/>
    <p:sldId id="499" r:id="rId10"/>
    <p:sldId id="500" r:id="rId11"/>
    <p:sldId id="501" r:id="rId12"/>
    <p:sldId id="508" r:id="rId13"/>
    <p:sldId id="492" r:id="rId14"/>
    <p:sldId id="502" r:id="rId15"/>
    <p:sldId id="503" r:id="rId16"/>
    <p:sldId id="505" r:id="rId17"/>
    <p:sldId id="494" r:id="rId18"/>
    <p:sldId id="495" r:id="rId19"/>
    <p:sldId id="506" r:id="rId20"/>
    <p:sldId id="306" r:id="rId21"/>
    <p:sldId id="507" r:id="rId22"/>
    <p:sldId id="271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ZHUNING" initials="L" lastIdx="1" clrIdx="0">
    <p:extLst>
      <p:ext uri="{19B8F6BF-5375-455C-9EA6-DF929625EA0E}">
        <p15:presenceInfo xmlns:p15="http://schemas.microsoft.com/office/powerpoint/2012/main" userId="LINGZHUN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969B2"/>
    <a:srgbClr val="5AA5DE"/>
    <a:srgbClr val="B4C7E7"/>
    <a:srgbClr val="1174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9" autoAdjust="0"/>
    <p:restoredTop sz="94660"/>
  </p:normalViewPr>
  <p:slideViewPr>
    <p:cSldViewPr snapToGrid="0">
      <p:cViewPr>
        <p:scale>
          <a:sx n="75" d="100"/>
          <a:sy n="75" d="100"/>
        </p:scale>
        <p:origin x="306" y="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864" y="2223969"/>
            <a:ext cx="4288271" cy="69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281"/>
              </a:spcBef>
              <a:defRPr/>
            </a:pPr>
            <a:r>
              <a:rPr lang="en-US" altLang="zh-CN" sz="32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IWDG</a:t>
            </a:r>
            <a:endParaRPr lang="en-US" altLang="zh-CN" sz="32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FF6DED-91EB-4C55-AD87-4CDBC0F027A9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53D7C1F4-F50A-4EBA-8F00-405DAF0E9E5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7AD827BF-3A25-4995-A10E-1CC0A7821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997" y="623119"/>
            <a:ext cx="589533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重装载寄存器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(IWDG_RLR) 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F97813-86AE-41E6-AAD2-5DAAC36C7845}"/>
              </a:ext>
            </a:extLst>
          </p:cNvPr>
          <p:cNvSpPr/>
          <p:nvPr/>
        </p:nvSpPr>
        <p:spPr>
          <a:xfrm>
            <a:off x="1618260" y="4497173"/>
            <a:ext cx="5712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摘自：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STM32F10xxx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参考手册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_V10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（中文版）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17.4.3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节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8DDF13-8E6D-4666-926C-4AC0B9FFC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81" y="1172237"/>
            <a:ext cx="8645237" cy="28441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66C71F6D-8378-4AE3-ABE1-FA258BC5CEF6}"/>
              </a:ext>
            </a:extLst>
          </p:cNvPr>
          <p:cNvSpPr/>
          <p:nvPr/>
        </p:nvSpPr>
        <p:spPr>
          <a:xfrm>
            <a:off x="2102670" y="4174851"/>
            <a:ext cx="49386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用于存放重装载值，低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位有效，即最大值为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4096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810205E-D130-4724-A33A-4EE0A215860F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02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53D7C1F4-F50A-4EBA-8F00-405DAF0E9E5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7AD827BF-3A25-4995-A10E-1CC0A7821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997" y="623119"/>
            <a:ext cx="589533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状态寄存器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(IWDG_SR) 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F97813-86AE-41E6-AAD2-5DAAC36C7845}"/>
              </a:ext>
            </a:extLst>
          </p:cNvPr>
          <p:cNvSpPr/>
          <p:nvPr/>
        </p:nvSpPr>
        <p:spPr>
          <a:xfrm>
            <a:off x="1715929" y="4398833"/>
            <a:ext cx="5712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摘自：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STM32F10xxx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参考手册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_V10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（中文版）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17.4.4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节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A1350D-F2CA-40C8-8CDB-36568FF8FC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722"/>
          <a:stretch/>
        </p:blipFill>
        <p:spPr>
          <a:xfrm>
            <a:off x="467591" y="1227735"/>
            <a:ext cx="8208818" cy="24933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22BDE09-AC8E-4494-9FFD-6EC73A994D8B}"/>
              </a:ext>
            </a:extLst>
          </p:cNvPr>
          <p:cNvSpPr/>
          <p:nvPr/>
        </p:nvSpPr>
        <p:spPr>
          <a:xfrm>
            <a:off x="2357802" y="4011109"/>
            <a:ext cx="44283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用于判断预分频值和重装载值是否已经被更新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87D539A-F5A8-42A7-BDE8-08B933B930C5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868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53D7C1F4-F50A-4EBA-8F00-405DAF0E9E5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7AD827BF-3A25-4995-A10E-1CC0A7821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997" y="623119"/>
            <a:ext cx="589533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寄存器配置操作步骤（了解）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22BDE09-AC8E-4494-9FFD-6EC73A994D8B}"/>
              </a:ext>
            </a:extLst>
          </p:cNvPr>
          <p:cNvSpPr/>
          <p:nvPr/>
        </p:nvSpPr>
        <p:spPr>
          <a:xfrm>
            <a:off x="727112" y="1300568"/>
            <a:ext cx="7689773" cy="254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 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通过在键寄存器 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(IWDG_KR) 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中写入 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0xCCCC 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来使能 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IWDG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 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通过在键寄存器 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(IWDG_KR) 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中写入 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0x5555 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来使能寄存器访问。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 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通过将预分频器寄存器 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(IWDG_PR) 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编程为 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0~7 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中的数值来配置预分频器。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4. 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对重载寄存器 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(IWDG_RLR) 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进行写操作。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5. 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等待寄存器更新 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(IWDG_SR = 0x0000 0000)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6. 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刷新计数器值为 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IWDG_RLR 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的值 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(IWDG_KR = 0xAAAA)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BFFB84B-3069-4AE2-84B8-85FA742403ED}"/>
              </a:ext>
            </a:extLst>
          </p:cNvPr>
          <p:cNvSpPr/>
          <p:nvPr/>
        </p:nvSpPr>
        <p:spPr>
          <a:xfrm>
            <a:off x="1877832" y="4196981"/>
            <a:ext cx="5388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摘自：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STM32F7xx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参考手册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_V2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（中文版）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pdf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27.3.2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节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B3408B9-CD84-4991-9B57-A4CE9473927A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248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矩形 39">
            <a:extLst>
              <a:ext uri="{FF2B5EF4-FFF2-40B4-BE49-F238E27FC236}">
                <a16:creationId xmlns:a16="http://schemas.microsoft.com/office/drawing/2014/main" id="{E26FBF81-3E97-4993-AB34-AB98B55F5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135578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溢出时间计算（掌握）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BC5D1E1-B4BB-451C-B4FD-459084602549}"/>
              </a:ext>
            </a:extLst>
          </p:cNvPr>
          <p:cNvSpPr/>
          <p:nvPr/>
        </p:nvSpPr>
        <p:spPr>
          <a:xfrm>
            <a:off x="522565" y="1490420"/>
            <a:ext cx="3498482" cy="51093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IWDG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溢出时间计算公式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(HAL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zh-CN" altLang="en-US">
              <a:solidFill>
                <a:srgbClr val="002060"/>
              </a:solidFill>
              <a:ea typeface="思源黑体 CN Normal" panose="020B040000000000000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8B4EAE9-A635-4147-827A-D6F52C44CD67}"/>
                  </a:ext>
                </a:extLst>
              </p:cNvPr>
              <p:cNvSpPr txBox="1"/>
              <p:nvPr/>
            </p:nvSpPr>
            <p:spPr>
              <a:xfrm>
                <a:off x="3918282" y="1463967"/>
                <a:ext cx="1977049" cy="6160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mtClean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zh-CN" baseline="-25000" smtClean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m:t>out</m:t>
                      </m:r>
                      <m:r>
                        <a:rPr lang="en-US" altLang="zh-CN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思源黑体 CN Normal" panose="020B0400000000000000" pitchFamily="34" charset="-122"/>
                        </a:rPr>
                        <m:t> </m:t>
                      </m:r>
                      <m:r>
                        <a:rPr lang="zh-CN" altLang="en-US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psc</m:t>
                          </m:r>
                          <m:r>
                            <a:rPr lang="en-US" altLang="zh-CN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𝑟𝑙𝑟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>
                              <a:solidFill>
                                <a:srgbClr val="002060"/>
                              </a:solidFill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m:t>f</m:t>
                          </m:r>
                          <m:r>
                            <a:rPr lang="en-US" altLang="zh-CN" i="1" baseline="-25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思源黑体 CN Normal" panose="020B0400000000000000" pitchFamily="34" charset="-122"/>
                            </a:rPr>
                            <m:t>𝐼𝑊𝐷𝐺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8B4EAE9-A635-4147-827A-D6F52C44C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282" y="1463967"/>
                <a:ext cx="1977049" cy="6160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3D755E5-C2C6-48AF-A43B-E673CC2CD3EF}"/>
                  </a:ext>
                </a:extLst>
              </p:cNvPr>
              <p:cNvSpPr/>
              <p:nvPr/>
            </p:nvSpPr>
            <p:spPr>
              <a:xfrm>
                <a:off x="5897814" y="1027579"/>
                <a:ext cx="3037900" cy="1503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rPr>
                      <m:t>T</m:t>
                    </m:r>
                    <m:r>
                      <m:rPr>
                        <m:nor/>
                      </m:rPr>
                      <a:rPr lang="en-US" altLang="zh-CN" baseline="-2500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rPr>
                      <m:t>out</m:t>
                    </m:r>
                  </m:oMath>
                </a14:m>
                <a:r>
                  <a:rPr lang="zh-CN" altLang="en-US">
                    <a:solidFill>
                      <a:srgbClr val="002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是看门狗溢出时间</a:t>
                </a:r>
                <a:endParaRPr lang="en-US" altLang="zh-CN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rPr>
                      <m:t>f</m:t>
                    </m:r>
                    <m:r>
                      <a:rPr lang="en-US" altLang="zh-CN" i="1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思源黑体 CN Normal" panose="020B0400000000000000" pitchFamily="34" charset="-122"/>
                      </a:rPr>
                      <m:t>𝐼𝑊𝐷𝐺</m:t>
                    </m:r>
                  </m:oMath>
                </a14:m>
                <a:r>
                  <a:rPr lang="zh-CN" altLang="en-US">
                    <a:solidFill>
                      <a:srgbClr val="002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是看门狗的时钟源频率</a:t>
                </a:r>
                <a:endParaRPr lang="en-US" altLang="zh-CN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sc</m:t>
                    </m:r>
                  </m:oMath>
                </a14:m>
                <a:r>
                  <a:rPr lang="zh-CN" altLang="en-US">
                    <a:solidFill>
                      <a:srgbClr val="002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是看门狗预分频系数</a:t>
                </a:r>
                <a:endParaRPr lang="en-US" altLang="zh-CN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>
                    <a:solidFill>
                      <a:srgbClr val="002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rlr</a:t>
                </a:r>
                <a:r>
                  <a:rPr lang="zh-CN" altLang="en-US">
                    <a:solidFill>
                      <a:srgbClr val="002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是看门狗重装载值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3D755E5-C2C6-48AF-A43B-E673CC2CD3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814" y="1027579"/>
                <a:ext cx="3037900" cy="1503617"/>
              </a:xfrm>
              <a:prstGeom prst="rect">
                <a:avLst/>
              </a:prstGeom>
              <a:blipFill>
                <a:blip r:embed="rId4"/>
                <a:stretch>
                  <a:fillRect l="-1603" b="-56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8DA96B7-1385-4040-8627-5DB1D5D62DDA}"/>
                  </a:ext>
                </a:extLst>
              </p:cNvPr>
              <p:cNvSpPr txBox="1"/>
              <p:nvPr/>
            </p:nvSpPr>
            <p:spPr>
              <a:xfrm>
                <a:off x="4021047" y="2795944"/>
                <a:ext cx="197704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m:t>psc</m:t>
                      </m:r>
                      <m:r>
                        <a:rPr lang="en-US" altLang="zh-CN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思源黑体 CN Normal" panose="020B0400000000000000" pitchFamily="34" charset="-122"/>
                        </a:rPr>
                        <m:t> </m:t>
                      </m:r>
                      <m:r>
                        <a:rPr lang="zh-CN" altLang="en-US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zh-CN" alt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2^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prer</m:t>
                      </m:r>
                    </m:oMath>
                  </m:oMathPara>
                </a14:m>
                <a:endParaRPr lang="zh-CN" altLang="en-US" dirty="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8DA96B7-1385-4040-8627-5DB1D5D62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047" y="2795944"/>
                <a:ext cx="1977049" cy="369332"/>
              </a:xfrm>
              <a:prstGeom prst="rect">
                <a:avLst/>
              </a:prstGeom>
              <a:blipFill>
                <a:blip r:embed="rId5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8FDD55F-3AED-441C-9075-2D71ADAA78FC}"/>
              </a:ext>
            </a:extLst>
          </p:cNvPr>
          <p:cNvSpPr/>
          <p:nvPr/>
        </p:nvSpPr>
        <p:spPr>
          <a:xfrm>
            <a:off x="522565" y="2716399"/>
            <a:ext cx="3498482" cy="51093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寄存器设置分频系数的方法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FB3B143-13A0-48C2-A737-9BE5E561E15E}"/>
                  </a:ext>
                </a:extLst>
              </p:cNvPr>
              <p:cNvSpPr/>
              <p:nvPr/>
            </p:nvSpPr>
            <p:spPr>
              <a:xfrm>
                <a:off x="5998096" y="2742083"/>
                <a:ext cx="2444650" cy="4231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prer</m:t>
                    </m:r>
                    <m:r>
                      <a:rPr lang="zh-CN" alt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en-US" altLang="zh-CN" dirty="0">
                    <a:solidFill>
                      <a:srgbClr val="002060"/>
                    </a:solidFill>
                  </a:rPr>
                  <a:t>IWDG_</a:t>
                </a:r>
                <a:r>
                  <a:rPr lang="en-US" altLang="zh-CN">
                    <a:solidFill>
                      <a:srgbClr val="002060"/>
                    </a:solidFill>
                  </a:rPr>
                  <a:t>PR </a:t>
                </a:r>
                <a:r>
                  <a:rPr lang="zh-CN" altLang="en-US">
                    <a:solidFill>
                      <a:srgbClr val="002060"/>
                    </a:solidFill>
                  </a:rPr>
                  <a:t>的值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FB3B143-13A0-48C2-A737-9BE5E561E1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096" y="2742083"/>
                <a:ext cx="2444650" cy="423193"/>
              </a:xfrm>
              <a:prstGeom prst="rect">
                <a:avLst/>
              </a:prstGeom>
              <a:blipFill>
                <a:blip r:embed="rId6"/>
                <a:stretch>
                  <a:fillRect b="-23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0C84ED5-0D4E-4628-8B76-0FF3EE350205}"/>
              </a:ext>
            </a:extLst>
          </p:cNvPr>
          <p:cNvSpPr/>
          <p:nvPr/>
        </p:nvSpPr>
        <p:spPr>
          <a:xfrm>
            <a:off x="522565" y="3784804"/>
            <a:ext cx="3498482" cy="51093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IWDG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溢出时间计算公式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zh-CN" altLang="en-US">
              <a:solidFill>
                <a:srgbClr val="002060"/>
              </a:solidFill>
              <a:ea typeface="思源黑体 CN Normal" panose="020B040000000000000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9D98A54-5B14-453F-A0C2-8088132870EB}"/>
                  </a:ext>
                </a:extLst>
              </p:cNvPr>
              <p:cNvSpPr txBox="1"/>
              <p:nvPr/>
            </p:nvSpPr>
            <p:spPr>
              <a:xfrm>
                <a:off x="4021047" y="3784804"/>
                <a:ext cx="2748393" cy="6226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mtClean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zh-CN" baseline="-25000" smtClean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m:t>out</m:t>
                      </m:r>
                      <m:r>
                        <a:rPr lang="en-US" altLang="zh-CN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思源黑体 CN Normal" panose="020B0400000000000000" pitchFamily="34" charset="-122"/>
                        </a:rPr>
                        <m:t> </m:t>
                      </m:r>
                      <m:r>
                        <a:rPr lang="zh-CN" altLang="en-US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2^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prer</m:t>
                          </m:r>
                          <m:r>
                            <a:rPr lang="en-US" altLang="zh-CN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𝑟𝑙𝑟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>
                              <a:solidFill>
                                <a:srgbClr val="002060"/>
                              </a:solidFill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m:t>f</m:t>
                          </m:r>
                          <m:r>
                            <a:rPr lang="en-US" altLang="zh-CN" i="1" baseline="-25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思源黑体 CN Normal" panose="020B0400000000000000" pitchFamily="34" charset="-122"/>
                            </a:rPr>
                            <m:t>𝐼𝑊𝐷𝐺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9D98A54-5B14-453F-A0C2-808813287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047" y="3784804"/>
                <a:ext cx="2748393" cy="6226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FBE828E0-9534-4A17-86D4-D61CA747CE30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841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  <p:bldP spid="20" grpId="0"/>
      <p:bldP spid="22" grpId="0" animBg="1"/>
      <p:bldP spid="23" grpId="0"/>
      <p:bldP spid="24" grpId="0" animBg="1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矩形 39">
            <a:extLst>
              <a:ext uri="{FF2B5EF4-FFF2-40B4-BE49-F238E27FC236}">
                <a16:creationId xmlns:a16="http://schemas.microsoft.com/office/drawing/2014/main" id="{E26FBF81-3E97-4993-AB34-AB98B55F5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31222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最短最长超时时间（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EBF626-193C-4934-A173-D4CB71229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49" y="1140177"/>
            <a:ext cx="7574973" cy="29700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DF71CD8C-1CC7-4F5C-B3A9-DD63A5571948}"/>
              </a:ext>
            </a:extLst>
          </p:cNvPr>
          <p:cNvSpPr/>
          <p:nvPr/>
        </p:nvSpPr>
        <p:spPr>
          <a:xfrm>
            <a:off x="1746718" y="4276963"/>
            <a:ext cx="5712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摘自：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STM32F10xxx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参考手册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_V10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（中文版）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17.3.3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节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4627BC6-6A9C-4D57-9453-4518DB528B1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9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1397A1BB-6A02-4F28-9453-8AEE53B13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457189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最短最长超时时间（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F4/F7/H7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D387DD-C641-4219-9B8E-342C1F6BA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71" y="1105531"/>
            <a:ext cx="7582145" cy="31223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80F79DEB-FDE3-4279-ACCA-E153BF7F1EC2}"/>
              </a:ext>
            </a:extLst>
          </p:cNvPr>
          <p:cNvSpPr/>
          <p:nvPr/>
        </p:nvSpPr>
        <p:spPr>
          <a:xfrm>
            <a:off x="1877832" y="4305818"/>
            <a:ext cx="5388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摘自：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STM32F4xx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参考手册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_V4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（中文版）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pdf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18.3.3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节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482B027-DE09-47FA-B7DE-E4098453058C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900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164" y="800317"/>
            <a:ext cx="6734358" cy="36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工作原理（熟悉）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框图（熟悉）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寄存器（熟悉）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溢出时间计算（掌握）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IWDG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配置步骤（掌握）</a:t>
            </a:r>
            <a:endParaRPr lang="en-US" altLang="zh-CN" sz="2000" b="1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，编程实战：验证不及时喂狗，系统将复位重启（掌握）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，课堂总结（掌握）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74CD41-BEBD-4202-8F89-C1593194C7A1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3643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配置步骤（掌握）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138B7519-8CC0-4681-92AB-49409596E5EC}"/>
              </a:ext>
            </a:extLst>
          </p:cNvPr>
          <p:cNvSpPr/>
          <p:nvPr/>
        </p:nvSpPr>
        <p:spPr>
          <a:xfrm>
            <a:off x="581568" y="1567453"/>
            <a:ext cx="4083950" cy="718864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，取消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PR/RLR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寄存器写保护，设置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IWDG</a:t>
            </a:r>
          </a:p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预分频系数和重装载值，启动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IWDG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01AB0ECD-8072-4EF3-96D5-95FC7B486498}"/>
              </a:ext>
            </a:extLst>
          </p:cNvPr>
          <p:cNvSpPr/>
          <p:nvPr/>
        </p:nvSpPr>
        <p:spPr>
          <a:xfrm>
            <a:off x="581568" y="2875079"/>
            <a:ext cx="4083950" cy="39745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，及时喂狗，即写入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0xAAAA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到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IWDG_KR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45F2053-4D89-473A-96DF-83168606528F}"/>
              </a:ext>
            </a:extLst>
          </p:cNvPr>
          <p:cNvSpPr/>
          <p:nvPr/>
        </p:nvSpPr>
        <p:spPr>
          <a:xfrm>
            <a:off x="4665517" y="1808487"/>
            <a:ext cx="17604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HAL_IWDG_Init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B745E64-AB29-4828-AA34-8ED2C1238C75}"/>
              </a:ext>
            </a:extLst>
          </p:cNvPr>
          <p:cNvSpPr/>
          <p:nvPr/>
        </p:nvSpPr>
        <p:spPr>
          <a:xfrm>
            <a:off x="4665518" y="2953781"/>
            <a:ext cx="21582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HAL_IWDG_Refresh()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50D21DB-7BF6-4764-8CFD-B4E42C1BAA68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6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2" grpId="0"/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7" name="矩形 39">
            <a:extLst>
              <a:ext uri="{FF2B5EF4-FFF2-40B4-BE49-F238E27FC236}">
                <a16:creationId xmlns:a16="http://schemas.microsoft.com/office/drawing/2014/main" id="{7EE98A60-71FD-4E54-B8D7-E6995BF65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511" y="689427"/>
            <a:ext cx="521004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库相关函数介绍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D22797F6-3405-4C55-A034-09DF48DE2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30281"/>
              </p:ext>
            </p:extLst>
          </p:nvPr>
        </p:nvGraphicFramePr>
        <p:xfrm>
          <a:off x="508838" y="1533761"/>
          <a:ext cx="8126324" cy="1169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6153">
                  <a:extLst>
                    <a:ext uri="{9D8B030D-6E8A-4147-A177-3AD203B41FA5}">
                      <a16:colId xmlns:a16="http://schemas.microsoft.com/office/drawing/2014/main" val="107443588"/>
                    </a:ext>
                  </a:extLst>
                </a:gridCol>
                <a:gridCol w="2047009">
                  <a:extLst>
                    <a:ext uri="{9D8B030D-6E8A-4147-A177-3AD203B41FA5}">
                      <a16:colId xmlns:a16="http://schemas.microsoft.com/office/drawing/2014/main" val="2964890757"/>
                    </a:ext>
                  </a:extLst>
                </a:gridCol>
                <a:gridCol w="4063162">
                  <a:extLst>
                    <a:ext uri="{9D8B030D-6E8A-4147-A177-3AD203B41FA5}">
                      <a16:colId xmlns:a16="http://schemas.microsoft.com/office/drawing/2014/main" val="3420303324"/>
                    </a:ext>
                  </a:extLst>
                </a:gridCol>
              </a:tblGrid>
              <a:tr h="3898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函数</a:t>
                      </a:r>
                      <a:endParaRPr lang="zh-CN" sz="16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主要寄存器</a:t>
                      </a:r>
                      <a:endParaRPr lang="zh-CN" sz="16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主要功能</a:t>
                      </a:r>
                      <a:endParaRPr lang="zh-CN" sz="16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578308"/>
                  </a:ext>
                </a:extLst>
              </a:tr>
              <a:tr h="38985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HAL_IWDG_Init</a:t>
                      </a:r>
                      <a:endParaRPr lang="en-US" altLang="zh-CN" sz="16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IWDG_PR/RL/KR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使能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IWDG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，设置预分频系数和重装载值等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595464"/>
                  </a:ext>
                </a:extLst>
              </a:tr>
              <a:tr h="38985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HAL_IWDG</a:t>
                      </a:r>
                      <a:r>
                        <a:rPr lang="en-US" altLang="zh-CN" sz="1600" b="0" kern="10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_</a:t>
                      </a:r>
                      <a:r>
                        <a:rPr lang="en-US" altLang="zh-CN" sz="16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Refresh</a:t>
                      </a:r>
                      <a:endParaRPr lang="zh-CN" sz="16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IWDG_KR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把重装载寄存器的值重载到计数器中，喂狗</a:t>
                      </a:r>
                      <a:endParaRPr lang="en-US" alt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756109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C34218B1-5AF7-44DE-A711-1FAE8EE84891}"/>
              </a:ext>
            </a:extLst>
          </p:cNvPr>
          <p:cNvSpPr txBox="1"/>
          <p:nvPr/>
        </p:nvSpPr>
        <p:spPr>
          <a:xfrm>
            <a:off x="508838" y="2960821"/>
            <a:ext cx="4406062" cy="116955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typedef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struct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r>
              <a:rPr lang="en-US" altLang="zh-CN" sz="140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r>
              <a:rPr lang="en-US" altLang="zh-CN" sz="140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IWDG_TypeDef </a:t>
            </a:r>
            <a:r>
              <a:rPr lang="en-US" altLang="zh-CN" sz="140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Instance</a:t>
            </a:r>
            <a:r>
              <a:rPr lang="en-US" altLang="zh-CN" sz="140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IWDG </a:t>
            </a:r>
            <a:r>
              <a:rPr lang="zh-CN" altLang="en-US" sz="140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寄存器基地址 *</a:t>
            </a:r>
            <a:r>
              <a:rPr lang="en-US" altLang="zh-CN" sz="140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r>
              <a:rPr lang="en-US" altLang="zh-CN" sz="14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</a:t>
            </a:r>
            <a:r>
              <a:rPr lang="zh-CN" altLang="en-US" sz="140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IWDG_InitTypeDef Init</a:t>
            </a:r>
            <a:r>
              <a:rPr lang="en-US" altLang="zh-CN" sz="140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</a:t>
            </a:r>
            <a:r>
              <a:rPr lang="en-US" altLang="zh-CN" sz="140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IWDG </a:t>
            </a:r>
            <a:r>
              <a:rPr lang="zh-CN" altLang="en-US" sz="140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初始化参数 *</a:t>
            </a:r>
            <a:r>
              <a:rPr lang="en-US" altLang="zh-CN" sz="140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r>
              <a:rPr lang="en-US" altLang="zh-CN" sz="140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IWDG_HandleTypeDef</a:t>
            </a:r>
            <a:r>
              <a:rPr lang="en-US" altLang="zh-CN" sz="140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endParaRPr lang="en-US" altLang="zh-CN" sz="1400"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24C5CFD-753B-4592-9C48-C72E70B83432}"/>
              </a:ext>
            </a:extLst>
          </p:cNvPr>
          <p:cNvSpPr txBox="1"/>
          <p:nvPr/>
        </p:nvSpPr>
        <p:spPr>
          <a:xfrm>
            <a:off x="5079449" y="2960820"/>
            <a:ext cx="3555713" cy="116955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typedef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struct</a:t>
            </a:r>
          </a:p>
          <a:p>
            <a:r>
              <a:rPr lang="en-US" altLang="zh-CN" sz="140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r>
              <a:rPr lang="en-US" altLang="zh-CN" sz="140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Prescaler</a:t>
            </a:r>
            <a:r>
              <a:rPr lang="en-US" altLang="zh-CN" sz="140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</a:t>
            </a:r>
            <a:r>
              <a:rPr lang="en-US" altLang="zh-CN" sz="140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预分频系数 *</a:t>
            </a:r>
            <a:r>
              <a:rPr lang="en-US" altLang="zh-CN" sz="140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en-US" altLang="zh-CN" sz="1400">
              <a:solidFill>
                <a:srgbClr val="0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40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Reload</a:t>
            </a:r>
            <a:r>
              <a:rPr lang="en-US" altLang="zh-CN" sz="140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</a:t>
            </a:r>
            <a:r>
              <a:rPr lang="en-US" altLang="zh-CN" sz="140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重装载值 *</a:t>
            </a:r>
            <a:r>
              <a:rPr lang="en-US" altLang="zh-CN" sz="140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en-US" altLang="zh-CN" sz="1400">
              <a:solidFill>
                <a:srgbClr val="0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40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  <a:r>
              <a:rPr lang="zh-CN" altLang="en-US" sz="140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IWDG_InitTypeDef</a:t>
            </a:r>
            <a:r>
              <a:rPr lang="en-US" altLang="zh-CN" sz="140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endParaRPr lang="en-US" altLang="zh-CN" sz="1100"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91873E7-38A1-4EBC-A49D-D7BF95B2C459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527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164" y="800317"/>
            <a:ext cx="6734358" cy="36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工作原理（熟悉）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框图（熟悉）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寄存器（熟悉）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溢出时间计算（掌握）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配置步骤（掌握）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，编程实战：验证不及时喂狗，系统将复位重启（掌握）</a:t>
            </a:r>
            <a:endParaRPr lang="en-US" altLang="zh-CN" sz="2000" b="1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，课堂总结（掌握）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5AF0A7-B60B-4470-B503-88B54C4FDA5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436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164" y="800317"/>
            <a:ext cx="6734358" cy="36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IWDG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IWDG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工作原理（熟悉）</a:t>
            </a:r>
            <a:endParaRPr lang="en-US" altLang="zh-CN" sz="2000" b="1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IWDG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框图（熟悉）</a:t>
            </a:r>
            <a:endParaRPr lang="en-US" altLang="zh-CN" sz="2000" b="1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寄存器（熟悉）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溢出时间计算（掌握）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配置步骤（掌握）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，编程实战：验证不及时喂狗，系统将复位重启（掌握）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，课堂总结（掌握）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77A5CC0-C43C-4DE0-8F66-A96C2DD4B910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8138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D60FE401-A554-4316-903B-8A93DA03B07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6" name="矩形 39">
            <a:extLst>
              <a:ext uri="{FF2B5EF4-FFF2-40B4-BE49-F238E27FC236}">
                <a16:creationId xmlns:a16="http://schemas.microsoft.com/office/drawing/2014/main" id="{E135D34D-2C68-4FBC-BC46-5840E7040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6" y="699550"/>
            <a:ext cx="6757968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，编程实战：验证不及时喂狗，系统将复位重启（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93158E7-F995-41FC-AE35-0C1860527705}"/>
              </a:ext>
            </a:extLst>
          </p:cNvPr>
          <p:cNvSpPr/>
          <p:nvPr/>
        </p:nvSpPr>
        <p:spPr>
          <a:xfrm>
            <a:off x="819058" y="1345389"/>
            <a:ext cx="27595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验证思路：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6412A4B-B750-4BFD-A252-897484C5DAB4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8F98CDD-48F9-4E38-BD39-03BC6FE28AB9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37528B-1FBB-49CD-B19A-A90D9DD1B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564" y="1222040"/>
            <a:ext cx="5379716" cy="363331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62C660B-279F-4173-8F7C-04036C4F0BF3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7027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692D5C6B-97F5-4B98-AE34-0706FF111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86" y="595491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课堂总结（掌握）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0628B3-98F1-44D1-BB2D-AEA8FC3D8ED5}"/>
              </a:ext>
            </a:extLst>
          </p:cNvPr>
          <p:cNvSpPr txBox="1"/>
          <p:nvPr/>
        </p:nvSpPr>
        <p:spPr>
          <a:xfrm>
            <a:off x="2054151" y="2112842"/>
            <a:ext cx="5035698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IWDG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（课堂总结）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711DFD-0956-4913-8C1F-2C6B59CA6091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919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63353B-7A2F-442F-958E-49C339BEF678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IWDG</a:t>
            </a:r>
            <a:r>
              <a:rPr lang="zh-CN" altLang="en-US" sz="20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 （了解）</a:t>
            </a:r>
            <a:endParaRPr lang="en-US" altLang="zh-CN" sz="2000" b="1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1D80918-AA06-4D10-BFBD-05EA76E6E8F5}"/>
              </a:ext>
            </a:extLst>
          </p:cNvPr>
          <p:cNvSpPr/>
          <p:nvPr/>
        </p:nvSpPr>
        <p:spPr>
          <a:xfrm>
            <a:off x="842794" y="1347074"/>
            <a:ext cx="1935130" cy="431851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IWDG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的全称</a:t>
            </a:r>
            <a:endParaRPr lang="zh-CN" altLang="en-US" sz="20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DF83FD-36B2-4D9A-B126-ED980DF05CFA}"/>
              </a:ext>
            </a:extLst>
          </p:cNvPr>
          <p:cNvSpPr/>
          <p:nvPr/>
        </p:nvSpPr>
        <p:spPr>
          <a:xfrm>
            <a:off x="2777923" y="1404846"/>
            <a:ext cx="46142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Independent watchdog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，即独立看门狗</a:t>
            </a:r>
            <a:endParaRPr lang="zh-CN" altLang="zh-CN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064DB58-1F23-41B6-AA5D-93B754B008D9}"/>
              </a:ext>
            </a:extLst>
          </p:cNvPr>
          <p:cNvSpPr/>
          <p:nvPr/>
        </p:nvSpPr>
        <p:spPr>
          <a:xfrm>
            <a:off x="842793" y="2067990"/>
            <a:ext cx="1935131" cy="431851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IWDG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的本质</a:t>
            </a:r>
            <a:endParaRPr lang="zh-CN" altLang="en-US" sz="20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F47D3C7-31FD-40E2-9FF2-712E056F21E6}"/>
              </a:ext>
            </a:extLst>
          </p:cNvPr>
          <p:cNvSpPr/>
          <p:nvPr/>
        </p:nvSpPr>
        <p:spPr>
          <a:xfrm>
            <a:off x="2777924" y="2138762"/>
            <a:ext cx="46142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能产生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系统复位信号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的计数器</a:t>
            </a:r>
            <a:endParaRPr lang="zh-CN" altLang="zh-CN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BD90FDA-7FB6-4AE2-8512-91C764821781}"/>
              </a:ext>
            </a:extLst>
          </p:cNvPr>
          <p:cNvSpPr/>
          <p:nvPr/>
        </p:nvSpPr>
        <p:spPr>
          <a:xfrm>
            <a:off x="842792" y="2782709"/>
            <a:ext cx="1935131" cy="431851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IWDG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的特性</a:t>
            </a:r>
            <a:endParaRPr lang="zh-CN" altLang="en-US" sz="20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989A422-02FC-4E3D-8622-C9CBEBACDE2C}"/>
              </a:ext>
            </a:extLst>
          </p:cNvPr>
          <p:cNvSpPr/>
          <p:nvPr/>
        </p:nvSpPr>
        <p:spPr>
          <a:xfrm>
            <a:off x="2777923" y="2782709"/>
            <a:ext cx="6234815" cy="1143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递减的计数器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时钟由独立的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RC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振荡器提供（可在待机和停止模式下运行）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0" kern="100" baseline="0">
                <a:ln>
                  <a:noFill/>
                </a:ln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看门狗被激活后，当递减计数器计数到</a:t>
            </a:r>
            <a:r>
              <a:rPr lang="en-US" altLang="zh-CN" b="0" kern="100" baseline="0">
                <a:ln>
                  <a:noFill/>
                </a:ln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0x000</a:t>
            </a:r>
            <a:r>
              <a:rPr lang="zh-CN" altLang="en-US" b="0" kern="100" baseline="0">
                <a:ln>
                  <a:noFill/>
                </a:ln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时产生复位</a:t>
            </a:r>
            <a:endParaRPr lang="zh-CN" altLang="zh-CN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8DB45C7-30BC-4A4D-BFF0-0AAD22CE4B09}"/>
              </a:ext>
            </a:extLst>
          </p:cNvPr>
          <p:cNvSpPr/>
          <p:nvPr/>
        </p:nvSpPr>
        <p:spPr>
          <a:xfrm>
            <a:off x="2777923" y="4067226"/>
            <a:ext cx="62348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在计数器计数到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之前，重装载计数器的值，防止复位</a:t>
            </a:r>
            <a:endParaRPr lang="zh-CN" altLang="zh-CN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BDE71A9-158C-484A-A683-F405B2447624}"/>
              </a:ext>
            </a:extLst>
          </p:cNvPr>
          <p:cNvSpPr/>
          <p:nvPr/>
        </p:nvSpPr>
        <p:spPr>
          <a:xfrm>
            <a:off x="842792" y="4024540"/>
            <a:ext cx="1935131" cy="431851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，喂狗</a:t>
            </a:r>
            <a:endParaRPr lang="zh-CN" altLang="en-US" sz="20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60AFB55-C837-4314-A566-ADA60C1CA979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469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8" grpId="0" animBg="1"/>
      <p:bldP spid="19" grpId="0"/>
      <p:bldP spid="13" grpId="0" animBg="1"/>
      <p:bldP spid="14" grpId="0"/>
      <p:bldP spid="21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IWDG</a:t>
            </a:r>
            <a:r>
              <a:rPr lang="zh-CN" altLang="en-US" sz="20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有什么作用？</a:t>
            </a:r>
            <a:endParaRPr lang="en-US" altLang="zh-CN" sz="2000" b="1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777F257-1F5E-40C4-96D4-AD51BC621D5E}"/>
              </a:ext>
            </a:extLst>
          </p:cNvPr>
          <p:cNvSpPr/>
          <p:nvPr/>
        </p:nvSpPr>
        <p:spPr>
          <a:xfrm>
            <a:off x="1596165" y="1344477"/>
            <a:ext cx="71719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外界电磁干扰或者自身系统（硬件或软件）异常，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造成程序跑飞，如：陷入某个不正常的死循环，打断正常的程序运行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9F8F215-4909-4B3D-8FC0-CA2725C9B8A3}"/>
              </a:ext>
            </a:extLst>
          </p:cNvPr>
          <p:cNvSpPr/>
          <p:nvPr/>
        </p:nvSpPr>
        <p:spPr>
          <a:xfrm>
            <a:off x="1596163" y="3251494"/>
            <a:ext cx="6764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在一些需要高稳定性的产品中，并且对时间精度要求较低的场合</a:t>
            </a:r>
            <a:endParaRPr lang="zh-CN" altLang="zh-CN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2F97733-498F-46FC-B160-205FA1FF53C3}"/>
              </a:ext>
            </a:extLst>
          </p:cNvPr>
          <p:cNvSpPr/>
          <p:nvPr/>
        </p:nvSpPr>
        <p:spPr>
          <a:xfrm>
            <a:off x="1596163" y="2360811"/>
            <a:ext cx="6764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主要用于检测外界电磁干扰，或硬件异常导致的程序跑飞问题</a:t>
            </a:r>
            <a:endParaRPr lang="zh-CN" altLang="zh-CN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39">
            <a:extLst>
              <a:ext uri="{FF2B5EF4-FFF2-40B4-BE49-F238E27FC236}">
                <a16:creationId xmlns:a16="http://schemas.microsoft.com/office/drawing/2014/main" id="{8CAD4B55-5870-41AD-AB49-32BEC194D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53" y="4007968"/>
            <a:ext cx="8478818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独立看门狗是异常处理的最后手段，不可依赖，应在设计时尽量避免异常的发生！</a:t>
            </a:r>
            <a:endParaRPr lang="en-US" altLang="zh-CN" b="1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CDED03D-7B65-4C6E-B5CC-CCB39E12CCB0}"/>
              </a:ext>
            </a:extLst>
          </p:cNvPr>
          <p:cNvSpPr/>
          <p:nvPr/>
        </p:nvSpPr>
        <p:spPr>
          <a:xfrm>
            <a:off x="466940" y="1320801"/>
            <a:ext cx="1129225" cy="431851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，异常</a:t>
            </a:r>
            <a:endParaRPr lang="zh-CN" altLang="en-US" sz="20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A48341F-B557-41C9-BD0A-B83110919268}"/>
              </a:ext>
            </a:extLst>
          </p:cNvPr>
          <p:cNvSpPr/>
          <p:nvPr/>
        </p:nvSpPr>
        <p:spPr>
          <a:xfrm>
            <a:off x="466940" y="2291573"/>
            <a:ext cx="1129225" cy="431851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，作用</a:t>
            </a:r>
            <a:endParaRPr lang="zh-CN" altLang="en-US" sz="20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D90F51D-B889-42C7-8FB4-EE511EAACC09}"/>
              </a:ext>
            </a:extLst>
          </p:cNvPr>
          <p:cNvSpPr/>
          <p:nvPr/>
        </p:nvSpPr>
        <p:spPr>
          <a:xfrm>
            <a:off x="466939" y="3220235"/>
            <a:ext cx="1129225" cy="431851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，应用</a:t>
            </a:r>
            <a:endParaRPr lang="zh-CN" altLang="en-US" sz="20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39B0A6D-0C19-4FE9-82AE-F59F4EC41C0D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118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  <p:bldP spid="23" grpId="0"/>
      <p:bldP spid="24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工作原理（熟悉）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F45CB7-D895-4426-AD34-A95A91D7BD94}"/>
              </a:ext>
            </a:extLst>
          </p:cNvPr>
          <p:cNvSpPr/>
          <p:nvPr/>
        </p:nvSpPr>
        <p:spPr>
          <a:xfrm>
            <a:off x="4198926" y="1677023"/>
            <a:ext cx="1272542" cy="532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CNT</a:t>
            </a:r>
          </a:p>
          <a:p>
            <a:pPr algn="ctr"/>
            <a:r>
              <a:rPr lang="zh-CN" altLang="en-US" sz="14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递减计数器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1A51A1D-31B8-42BC-AF8F-B9D8A0147358}"/>
              </a:ext>
            </a:extLst>
          </p:cNvPr>
          <p:cNvSpPr/>
          <p:nvPr/>
        </p:nvSpPr>
        <p:spPr>
          <a:xfrm>
            <a:off x="4178807" y="2733867"/>
            <a:ext cx="1351274" cy="532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RELOAD</a:t>
            </a:r>
          </a:p>
          <a:p>
            <a:pPr algn="ctr"/>
            <a:r>
              <a:rPr lang="zh-CN" altLang="en-US" sz="1400" b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重装载寄存器</a:t>
            </a:r>
            <a:endParaRPr lang="zh-CN" altLang="en-US" sz="14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AE8CA16-8CF9-441D-9551-026991A2B92E}"/>
              </a:ext>
            </a:extLst>
          </p:cNvPr>
          <p:cNvCxnSpPr>
            <a:cxnSpLocks/>
          </p:cNvCxnSpPr>
          <p:nvPr/>
        </p:nvCxnSpPr>
        <p:spPr>
          <a:xfrm flipV="1">
            <a:off x="4835197" y="2259192"/>
            <a:ext cx="0" cy="4428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68F1DD8-CA52-4901-A5E6-E9C5C8E73442}"/>
              </a:ext>
            </a:extLst>
          </p:cNvPr>
          <p:cNvSpPr txBox="1"/>
          <p:nvPr/>
        </p:nvSpPr>
        <p:spPr>
          <a:xfrm>
            <a:off x="4835197" y="2353914"/>
            <a:ext cx="143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CNT = RELOAD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C934B17-6D9E-46E6-9EF9-0DCA8272C457}"/>
              </a:ext>
            </a:extLst>
          </p:cNvPr>
          <p:cNvSpPr/>
          <p:nvPr/>
        </p:nvSpPr>
        <p:spPr>
          <a:xfrm>
            <a:off x="6580722" y="1677023"/>
            <a:ext cx="1272542" cy="532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复位</a:t>
            </a:r>
            <a:endParaRPr lang="zh-CN" altLang="en-US" sz="12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619A419-034C-4B15-AF99-C59CFF2C82D6}"/>
              </a:ext>
            </a:extLst>
          </p:cNvPr>
          <p:cNvCxnSpPr>
            <a:cxnSpLocks/>
          </p:cNvCxnSpPr>
          <p:nvPr/>
        </p:nvCxnSpPr>
        <p:spPr>
          <a:xfrm>
            <a:off x="5530081" y="1943246"/>
            <a:ext cx="9719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3B1964F-7505-4B6A-9295-6C85AF6C970A}"/>
              </a:ext>
            </a:extLst>
          </p:cNvPr>
          <p:cNvSpPr txBox="1"/>
          <p:nvPr/>
        </p:nvSpPr>
        <p:spPr>
          <a:xfrm>
            <a:off x="5550199" y="1677022"/>
            <a:ext cx="1091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CNT==0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？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6E00EB-81A9-43A3-93B9-335B85E8CA8C}"/>
              </a:ext>
            </a:extLst>
          </p:cNvPr>
          <p:cNvSpPr/>
          <p:nvPr/>
        </p:nvSpPr>
        <p:spPr>
          <a:xfrm>
            <a:off x="1817130" y="1677023"/>
            <a:ext cx="1272542" cy="532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PSC</a:t>
            </a:r>
          </a:p>
          <a:p>
            <a:pPr algn="ctr"/>
            <a:r>
              <a:rPr lang="zh-CN" altLang="en-US" sz="1400" b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预分频器</a:t>
            </a:r>
            <a:endParaRPr lang="zh-CN" altLang="en-US" sz="14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A41A35F-0090-43D4-853D-8A0B685256D1}"/>
              </a:ext>
            </a:extLst>
          </p:cNvPr>
          <p:cNvCxnSpPr>
            <a:cxnSpLocks/>
          </p:cNvCxnSpPr>
          <p:nvPr/>
        </p:nvCxnSpPr>
        <p:spPr>
          <a:xfrm>
            <a:off x="3167735" y="1943246"/>
            <a:ext cx="9719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E759DAD-0EA9-40A5-95F6-CDF5F3DC831A}"/>
              </a:ext>
            </a:extLst>
          </p:cNvPr>
          <p:cNvSpPr txBox="1"/>
          <p:nvPr/>
        </p:nvSpPr>
        <p:spPr>
          <a:xfrm>
            <a:off x="3148953" y="1677022"/>
            <a:ext cx="1049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IWDG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CLK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AA99F89-2200-4210-B7C0-9DABA70068D2}"/>
              </a:ext>
            </a:extLst>
          </p:cNvPr>
          <p:cNvCxnSpPr>
            <a:cxnSpLocks/>
          </p:cNvCxnSpPr>
          <p:nvPr/>
        </p:nvCxnSpPr>
        <p:spPr>
          <a:xfrm>
            <a:off x="801222" y="1927569"/>
            <a:ext cx="9719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11CF2DEA-90DB-4865-9238-5DBB918520C6}"/>
              </a:ext>
            </a:extLst>
          </p:cNvPr>
          <p:cNvSpPr txBox="1"/>
          <p:nvPr/>
        </p:nvSpPr>
        <p:spPr>
          <a:xfrm>
            <a:off x="883842" y="1635469"/>
            <a:ext cx="1267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Src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CLK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89D89CA-878C-43FD-8BAC-45ECFC992C33}"/>
              </a:ext>
            </a:extLst>
          </p:cNvPr>
          <p:cNvSpPr txBox="1"/>
          <p:nvPr/>
        </p:nvSpPr>
        <p:spPr>
          <a:xfrm>
            <a:off x="4308804" y="2353914"/>
            <a:ext cx="64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喂狗</a:t>
            </a:r>
          </a:p>
        </p:txBody>
      </p:sp>
      <p:sp>
        <p:nvSpPr>
          <p:cNvPr id="26" name="矩形 39">
            <a:extLst>
              <a:ext uri="{FF2B5EF4-FFF2-40B4-BE49-F238E27FC236}">
                <a16:creationId xmlns:a16="http://schemas.microsoft.com/office/drawing/2014/main" id="{00928167-1549-4685-AC03-646E7CF94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1070" y="3626320"/>
            <a:ext cx="4281859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r>
              <a:rPr lang="zh-CN" altLang="en-US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必须及时喂狗</a:t>
            </a:r>
            <a:r>
              <a:rPr lang="zh-CN" altLang="en-US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，否则系统复位重</a:t>
            </a:r>
            <a:r>
              <a:rPr lang="zh-CN" altLang="en-US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启！</a:t>
            </a:r>
            <a:endParaRPr lang="en-US" altLang="zh-CN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D80471B-0928-46C3-9CE3-44D39F9E90A0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496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5" grpId="0"/>
      <p:bldP spid="17" grpId="0" animBg="1"/>
      <p:bldP spid="19" grpId="0"/>
      <p:bldP spid="20" grpId="0" animBg="1"/>
      <p:bldP spid="22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970AE9B-FE8D-41E5-AB78-28B5372AD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87" y="1105532"/>
            <a:ext cx="6938025" cy="2683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4" name="矩形 39">
            <a:extLst>
              <a:ext uri="{FF2B5EF4-FFF2-40B4-BE49-F238E27FC236}">
                <a16:creationId xmlns:a16="http://schemas.microsoft.com/office/drawing/2014/main" id="{23644EA5-775B-45BB-B997-C3D3E9CE2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框图（熟悉）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F9747A79-D0B6-47E8-AD20-A0F4B4336444}"/>
              </a:ext>
            </a:extLst>
          </p:cNvPr>
          <p:cNvSpPr/>
          <p:nvPr/>
        </p:nvSpPr>
        <p:spPr>
          <a:xfrm>
            <a:off x="936851" y="4438468"/>
            <a:ext cx="7270296" cy="335451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LSI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时钟频率并不精确，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F1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40kHz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F4/F7/H7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32kHz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进行计算即可</a:t>
            </a:r>
            <a:endParaRPr lang="zh-CN" altLang="en-US" sz="20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4786A3B-B57D-453B-A6D3-55AF5E922E68}"/>
              </a:ext>
            </a:extLst>
          </p:cNvPr>
          <p:cNvSpPr/>
          <p:nvPr/>
        </p:nvSpPr>
        <p:spPr>
          <a:xfrm>
            <a:off x="936851" y="3945862"/>
            <a:ext cx="4113096" cy="335451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启用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IWDG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后，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LSI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时钟会自动开启</a:t>
            </a:r>
            <a:endParaRPr lang="zh-CN" altLang="en-US" sz="20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74AF0D6-D6BA-4F30-9520-07B977E62E4D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724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164" y="800317"/>
            <a:ext cx="6734358" cy="36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工作原理（熟悉）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框图（熟悉）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IWDG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寄存器（熟悉）</a:t>
            </a:r>
            <a:endParaRPr lang="en-US" altLang="zh-CN" sz="2000" b="1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IWDG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溢出时间计算（掌握）</a:t>
            </a:r>
            <a:endParaRPr lang="en-US" altLang="zh-CN" sz="2000" b="1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配置步骤（掌握）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，编程实战：验证不及时喂狗，系统将复位重启（掌握）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，课堂总结（掌握）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E3902F-CD3D-4B0E-AE79-82FD520B1068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793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4" name="矩形 39">
            <a:extLst>
              <a:ext uri="{FF2B5EF4-FFF2-40B4-BE49-F238E27FC236}">
                <a16:creationId xmlns:a16="http://schemas.microsoft.com/office/drawing/2014/main" id="{23644EA5-775B-45BB-B997-C3D3E9CE2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IWDG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寄存器（熟悉）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9F583E7F-3F62-4A3D-A037-D760C1BDF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97" y="1027579"/>
            <a:ext cx="5895331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键寄存器（</a:t>
            </a:r>
            <a:r>
              <a:rPr lang="en-US" altLang="zh-CN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IWDG_KR</a:t>
            </a:r>
            <a:r>
              <a:rPr lang="zh-CN" altLang="en-US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B827217-CCF5-483C-95EC-0AE69BC6D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02" y="1536815"/>
            <a:ext cx="8656703" cy="22777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42D96D82-0CEB-42BA-80A0-A91495FCCF7F}"/>
              </a:ext>
            </a:extLst>
          </p:cNvPr>
          <p:cNvSpPr/>
          <p:nvPr/>
        </p:nvSpPr>
        <p:spPr>
          <a:xfrm>
            <a:off x="1715929" y="4411170"/>
            <a:ext cx="5712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摘自：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STM32F10xxx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参考手册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_V10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（中文版）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17.4.1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节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B51ECA4-3F6D-4E13-B83D-68923BB2A1C9}"/>
              </a:ext>
            </a:extLst>
          </p:cNvPr>
          <p:cNvSpPr/>
          <p:nvPr/>
        </p:nvSpPr>
        <p:spPr>
          <a:xfrm>
            <a:off x="1518117" y="3946644"/>
            <a:ext cx="62236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用于喂狗，解除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RLR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寄存器写访问保护，以及启动看门狗工作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3C5B201-D4D1-45B4-9523-F364BAF3D360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835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53D7C1F4-F50A-4EBA-8F00-405DAF0E9E5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7AD827BF-3A25-4995-A10E-1CC0A7821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997" y="623119"/>
            <a:ext cx="589533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预分频器寄存器 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(IWDG_PR)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F97813-86AE-41E6-AAD2-5DAAC36C7845}"/>
              </a:ext>
            </a:extLst>
          </p:cNvPr>
          <p:cNvSpPr/>
          <p:nvPr/>
        </p:nvSpPr>
        <p:spPr>
          <a:xfrm>
            <a:off x="1628651" y="4407265"/>
            <a:ext cx="5712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摘自：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STM32F10xxx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参考手册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_V10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（中文版）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17.4.2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节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EE0DA6F-2C9A-4AE3-BEF9-2994451BA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48" y="1179104"/>
            <a:ext cx="7606145" cy="31313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15E1770-D1D1-45EF-8BC3-3A614957E352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696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87279</TotalTime>
  <Words>1855</Words>
  <Application>Microsoft Office PowerPoint</Application>
  <PresentationFormat>全屏显示(16:9)</PresentationFormat>
  <Paragraphs>204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思源黑体 CN Bold</vt:lpstr>
      <vt:lpstr>思源黑体 CN Normal</vt:lpstr>
      <vt:lpstr>思源黑体 CN Regular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LINGZHUNING</cp:lastModifiedBy>
  <cp:revision>1770</cp:revision>
  <dcterms:created xsi:type="dcterms:W3CDTF">2021-03-21T09:45:45Z</dcterms:created>
  <dcterms:modified xsi:type="dcterms:W3CDTF">2022-04-08T08:11:39Z</dcterms:modified>
</cp:coreProperties>
</file>