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433" r:id="rId4"/>
    <p:sldId id="491" r:id="rId5"/>
    <p:sldId id="437" r:id="rId6"/>
    <p:sldId id="496" r:id="rId7"/>
    <p:sldId id="504" r:id="rId8"/>
    <p:sldId id="497" r:id="rId9"/>
    <p:sldId id="500" r:id="rId10"/>
    <p:sldId id="509" r:id="rId11"/>
    <p:sldId id="492" r:id="rId12"/>
    <p:sldId id="502" r:id="rId13"/>
    <p:sldId id="505" r:id="rId14"/>
    <p:sldId id="494" r:id="rId15"/>
    <p:sldId id="495" r:id="rId16"/>
    <p:sldId id="506" r:id="rId17"/>
    <p:sldId id="512" r:id="rId18"/>
    <p:sldId id="510" r:id="rId19"/>
    <p:sldId id="507" r:id="rId20"/>
    <p:sldId id="511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D454B5-B48E-4EBA-B04C-466D01C7693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AD827BF-3A25-4995-A10E-1CC0A782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" y="623119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状态寄存器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(WWDG_SR)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C71F6D-8378-4AE3-ABE1-FA258BC5CEF6}"/>
              </a:ext>
            </a:extLst>
          </p:cNvPr>
          <p:cNvSpPr/>
          <p:nvPr/>
        </p:nvSpPr>
        <p:spPr>
          <a:xfrm>
            <a:off x="2524573" y="3863668"/>
            <a:ext cx="40948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用于判断是否发生了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提前唤醒中断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9B4F1E-DB46-427D-8C43-A2EFCBDFFBB7}"/>
              </a:ext>
            </a:extLst>
          </p:cNvPr>
          <p:cNvSpPr/>
          <p:nvPr/>
        </p:nvSpPr>
        <p:spPr>
          <a:xfrm>
            <a:off x="1881741" y="4351104"/>
            <a:ext cx="5380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28.4.3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en-US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EB6915-D2FC-4085-BDD5-2CA2E5A4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2" y="1430326"/>
            <a:ext cx="8263055" cy="2216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7F6A073-5216-4854-B9C8-D67894D5C71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4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E26FBF81-3E97-4993-AB34-AB98B55F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13557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超时时间计算（掌握）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BC5D1E1-B4BB-451C-B4FD-459084602549}"/>
              </a:ext>
            </a:extLst>
          </p:cNvPr>
          <p:cNvSpPr/>
          <p:nvPr/>
        </p:nvSpPr>
        <p:spPr>
          <a:xfrm>
            <a:off x="580345" y="1476224"/>
            <a:ext cx="2856254" cy="51093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超时时间计算公式</a:t>
            </a:r>
            <a:endParaRPr lang="zh-CN" altLang="en-US">
              <a:solidFill>
                <a:srgbClr val="002060"/>
              </a:solidFill>
              <a:ea typeface="思源黑体 CN Normal" panose="020B04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B4EAE9-A635-4147-827A-D6F52C44CD67}"/>
                  </a:ext>
                </a:extLst>
              </p:cNvPr>
              <p:cNvSpPr txBox="1"/>
              <p:nvPr/>
            </p:nvSpPr>
            <p:spPr>
              <a:xfrm>
                <a:off x="3280481" y="1410162"/>
                <a:ext cx="4641171" cy="662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T</m:t>
                      </m:r>
                      <m:r>
                        <a:rPr lang="en-US" altLang="zh-CN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𝑜𝑢𝑡</m:t>
                      </m:r>
                      <m:r>
                        <a:rPr lang="en-US" altLang="zh-CN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 </m:t>
                      </m:r>
                      <m:r>
                        <a:rPr lang="zh-CN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4096</m:t>
                          </m:r>
                          <m:r>
                            <a:rPr lang="zh-CN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2^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𝑊𝐷𝐺𝑇𝐵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5:0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𝐹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wwdg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B4EAE9-A635-4147-827A-D6F52C44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481" y="1410162"/>
                <a:ext cx="4641171" cy="662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3D755E5-C2C6-48AF-A43B-E673CC2CD3EF}"/>
                  </a:ext>
                </a:extLst>
              </p:cNvPr>
              <p:cNvSpPr/>
              <p:nvPr/>
            </p:nvSpPr>
            <p:spPr>
              <a:xfrm>
                <a:off x="3429734" y="2322251"/>
                <a:ext cx="5539475" cy="1863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T</m:t>
                    </m:r>
                    <m:r>
                      <a:rPr lang="en-US" altLang="zh-CN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𝑜𝑢𝑡</m:t>
                    </m:r>
                  </m:oMath>
                </a14:m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</a:t>
                </a: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WWDG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超时时间（没喂狗）</a:t>
                </a:r>
                <a:endParaRPr lang="en-US" altLang="zh-CN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002060"/>
                    </a:solidFill>
                    <a:ea typeface="思源黑体 CN Normal" panose="020B0400000000000000" pitchFamily="34" charset="-122"/>
                  </a:rPr>
                  <a:t> F</a:t>
                </a:r>
                <a14:m>
                  <m:oMath xmlns:m="http://schemas.openxmlformats.org/officeDocument/2006/math">
                    <m:r>
                      <a:rPr lang="en-US" altLang="zh-CN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𝑤𝑤𝑑𝑔</m:t>
                    </m:r>
                  </m:oMath>
                </a14:m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</a:t>
                </a: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WWDG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的时钟源频率</a:t>
                </a:r>
                <a:endParaRPr lang="en-US" altLang="zh-CN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4096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</a:t>
                </a: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WWDG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固定的预分频系数</a:t>
                </a:r>
                <a:endParaRPr lang="en-US" altLang="zh-CN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2^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𝑊𝐷𝐺𝑇𝐵</m:t>
                    </m:r>
                  </m:oMath>
                </a14:m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</a:t>
                </a: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WWDG_CFR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寄存器设置的预分频系数值</a:t>
                </a:r>
                <a:endParaRPr lang="en-US" altLang="zh-CN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T[5:0]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</a:t>
                </a: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WWDG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计数器低</a:t>
                </a:r>
                <a:r>
                  <a:rPr lang="en-US" altLang="zh-CN" dirty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6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位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3D755E5-C2C6-48AF-A43B-E673CC2CD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734" y="2322251"/>
                <a:ext cx="5539475" cy="1863715"/>
              </a:xfrm>
              <a:prstGeom prst="rect">
                <a:avLst/>
              </a:prstGeom>
              <a:blipFill>
                <a:blip r:embed="rId4"/>
                <a:stretch>
                  <a:fillRect l="-991" r="-110" b="-4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BFA7A6B-CA4C-470A-A179-F11220F970E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E26FBF81-3E97-4993-AB34-AB98B55F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3122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最短最长超时时间（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1CD8C-1CC7-4F5C-B3A9-DD63A5571948}"/>
              </a:ext>
            </a:extLst>
          </p:cNvPr>
          <p:cNvSpPr/>
          <p:nvPr/>
        </p:nvSpPr>
        <p:spPr>
          <a:xfrm>
            <a:off x="1746718" y="4094642"/>
            <a:ext cx="571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18.4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202A0A-DF6C-432E-BA8A-9E484DC4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6" y="1512203"/>
            <a:ext cx="7789127" cy="2010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CF8B741-37C1-402B-96D3-A5E1246E66A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A2D5E09D-2AD6-47D8-B795-FC248EF8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77" y="569484"/>
            <a:ext cx="5147246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超时时间计算（掌握）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，编程实战：验证窗口看门狗功能（掌握）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的主要区别（熟悉）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419F42-2E2E-47A6-BD89-39D82620ED9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64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86F002-69DD-450D-A3CD-21F7D44B9956}"/>
              </a:ext>
            </a:extLst>
          </p:cNvPr>
          <p:cNvSpPr/>
          <p:nvPr/>
        </p:nvSpPr>
        <p:spPr>
          <a:xfrm>
            <a:off x="581569" y="1286581"/>
            <a:ext cx="2930016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工作参数初始化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E90BED-4E82-4CA4-83B2-F2214DFA806D}"/>
              </a:ext>
            </a:extLst>
          </p:cNvPr>
          <p:cNvSpPr/>
          <p:nvPr/>
        </p:nvSpPr>
        <p:spPr>
          <a:xfrm>
            <a:off x="581570" y="1851253"/>
            <a:ext cx="2930015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54C378-3057-44E7-8762-2FBD632179D7}"/>
              </a:ext>
            </a:extLst>
          </p:cNvPr>
          <p:cNvSpPr/>
          <p:nvPr/>
        </p:nvSpPr>
        <p:spPr>
          <a:xfrm>
            <a:off x="581570" y="2401885"/>
            <a:ext cx="2930015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，设置优先级，使能中断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544F-C9D1-443A-BCC7-D53EAB611FF9}"/>
              </a:ext>
            </a:extLst>
          </p:cNvPr>
          <p:cNvSpPr/>
          <p:nvPr/>
        </p:nvSpPr>
        <p:spPr>
          <a:xfrm>
            <a:off x="3511585" y="1324195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HAL_WWDG_Init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568BDF-F42A-42A3-B587-E1F3E9CC9FFA}"/>
              </a:ext>
            </a:extLst>
          </p:cNvPr>
          <p:cNvSpPr/>
          <p:nvPr/>
        </p:nvSpPr>
        <p:spPr>
          <a:xfrm>
            <a:off x="3511585" y="1875092"/>
            <a:ext cx="43739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HAL_WWDG_MspInit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2160D32-4AB5-48CF-9C51-6C19A6F4CA1D}"/>
              </a:ext>
            </a:extLst>
          </p:cNvPr>
          <p:cNvSpPr/>
          <p:nvPr/>
        </p:nvSpPr>
        <p:spPr>
          <a:xfrm>
            <a:off x="581569" y="2967848"/>
            <a:ext cx="2930016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，编写中断服务函数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BEB959-1042-48FE-909E-3BCEE61206FB}"/>
              </a:ext>
            </a:extLst>
          </p:cNvPr>
          <p:cNvSpPr/>
          <p:nvPr/>
        </p:nvSpPr>
        <p:spPr>
          <a:xfrm>
            <a:off x="3500567" y="2431791"/>
            <a:ext cx="4886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C3320A-2710-4ABA-8597-B8FD3FCA96D9}"/>
              </a:ext>
            </a:extLst>
          </p:cNvPr>
          <p:cNvSpPr/>
          <p:nvPr/>
        </p:nvSpPr>
        <p:spPr>
          <a:xfrm>
            <a:off x="3511585" y="2982115"/>
            <a:ext cx="4886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WWDG_IRQHandler()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HAL_WWDG_IRQHandler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8C9102B-5503-4B1B-8D52-29AFF3A8BC6C}"/>
              </a:ext>
            </a:extLst>
          </p:cNvPr>
          <p:cNvSpPr/>
          <p:nvPr/>
        </p:nvSpPr>
        <p:spPr>
          <a:xfrm>
            <a:off x="581569" y="4070214"/>
            <a:ext cx="2930016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，在窗口期内喂狗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B5BD2F-4754-4AB7-AA3D-E09D824CC66D}"/>
              </a:ext>
            </a:extLst>
          </p:cNvPr>
          <p:cNvSpPr/>
          <p:nvPr/>
        </p:nvSpPr>
        <p:spPr>
          <a:xfrm>
            <a:off x="3511585" y="4099282"/>
            <a:ext cx="4886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HAL_WWDG_Refresh()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F2F578-219C-4F06-AEB9-99201DC48706}"/>
              </a:ext>
            </a:extLst>
          </p:cNvPr>
          <p:cNvSpPr/>
          <p:nvPr/>
        </p:nvSpPr>
        <p:spPr>
          <a:xfrm>
            <a:off x="570551" y="3514866"/>
            <a:ext cx="2930016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，重定义提前唤醒回调函数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D270F5-818A-47A9-A93A-7F5CC224AF60}"/>
              </a:ext>
            </a:extLst>
          </p:cNvPr>
          <p:cNvSpPr/>
          <p:nvPr/>
        </p:nvSpPr>
        <p:spPr>
          <a:xfrm>
            <a:off x="3511585" y="3538158"/>
            <a:ext cx="4886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HAL_WWDG_EarlyWakeupCallback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13FB11-C31F-4F34-8DD5-8A308A4962A4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8" grpId="0"/>
      <p:bldP spid="20" grpId="0" animBg="1"/>
      <p:bldP spid="23" grpId="0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7" name="矩形 39">
            <a:extLst>
              <a:ext uri="{FF2B5EF4-FFF2-40B4-BE49-F238E27FC236}">
                <a16:creationId xmlns:a16="http://schemas.microsoft.com/office/drawing/2014/main" id="{7EE98A60-71FD-4E54-B8D7-E6995BF6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52100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22797F6-3405-4C55-A034-09DF48DE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6408"/>
              </p:ext>
            </p:extLst>
          </p:nvPr>
        </p:nvGraphicFramePr>
        <p:xfrm>
          <a:off x="334537" y="1498332"/>
          <a:ext cx="8474926" cy="1169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472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404749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853705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89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主要寄存器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主要功能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HAL_WWDG_Init</a:t>
                      </a:r>
                      <a:endParaRPr lang="en-US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WWDG_CR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WWDG_CFR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WWDG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，设置预分频系数和窗口值等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HAL_WWDG_Refresh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WWDG_CR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重装载计数器，即喂狗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34218B1-5AF7-44DE-A711-1FAE8EE84891}"/>
              </a:ext>
            </a:extLst>
          </p:cNvPr>
          <p:cNvSpPr txBox="1"/>
          <p:nvPr/>
        </p:nvSpPr>
        <p:spPr>
          <a:xfrm>
            <a:off x="375511" y="2960820"/>
            <a:ext cx="4533039" cy="116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WWDG_TypeDef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WWDG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WWDG_InitTypeDef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Init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 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WWDG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初始化参数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WWDG_HandleTypeDef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1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24C5CFD-753B-4592-9C48-C72E70B83432}"/>
              </a:ext>
            </a:extLst>
          </p:cNvPr>
          <p:cNvSpPr txBox="1"/>
          <p:nvPr/>
        </p:nvSpPr>
        <p:spPr>
          <a:xfrm>
            <a:off x="5043276" y="2951585"/>
            <a:ext cx="3725213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Prescaler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预分频系数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Window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窗口值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Counter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计数器值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EWIMode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提前唤醒中断使能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WWDG_InitTypeDef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10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9D0EDD-86B8-4F6B-BD5B-9D6DD6D87CF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2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C4DC2A57-A36A-45F2-BD19-6089E43A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77" y="569484"/>
            <a:ext cx="5147246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超时时间计算（掌握）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，编程实战：验证窗口看门狗功能（掌握）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的主要区别（熟悉）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727027-84C7-4D96-B5F0-20740333CDCF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36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E70A160-01D7-4425-B8AF-D0A6B0D0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9" y="1273404"/>
            <a:ext cx="8049808" cy="34843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60FE401-A554-4316-903B-8A93DA03B07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E135D34D-2C68-4FBC-BC46-5840E704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6" y="699550"/>
            <a:ext cx="675796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，编程实战：验证窗口看门狗功能（掌握）（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3158E7-F995-41FC-AE35-0C1860527705}"/>
              </a:ext>
            </a:extLst>
          </p:cNvPr>
          <p:cNvSpPr/>
          <p:nvPr/>
        </p:nvSpPr>
        <p:spPr>
          <a:xfrm>
            <a:off x="283903" y="1765028"/>
            <a:ext cx="814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0x7F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12A4B-B750-4BFD-A252-897484C5DAB4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F98CDD-48F9-4E38-BD39-03BC6FE28AB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8513BF-2747-4790-B91B-0F5C893C79D5}"/>
              </a:ext>
            </a:extLst>
          </p:cNvPr>
          <p:cNvSpPr/>
          <p:nvPr/>
        </p:nvSpPr>
        <p:spPr>
          <a:xfrm>
            <a:off x="283903" y="2837349"/>
            <a:ext cx="814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89B579-9089-41C7-B611-1C049DF1B45E}"/>
              </a:ext>
            </a:extLst>
          </p:cNvPr>
          <p:cNvSpPr/>
          <p:nvPr/>
        </p:nvSpPr>
        <p:spPr>
          <a:xfrm>
            <a:off x="3070342" y="4492010"/>
            <a:ext cx="1199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29.13ms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195A223-A43F-4C2B-80B0-C03F780AFFCA}"/>
              </a:ext>
            </a:extLst>
          </p:cNvPr>
          <p:cNvCxnSpPr>
            <a:cxnSpLocks/>
          </p:cNvCxnSpPr>
          <p:nvPr/>
        </p:nvCxnSpPr>
        <p:spPr>
          <a:xfrm flipH="1">
            <a:off x="1870846" y="4540842"/>
            <a:ext cx="3598203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8F65401-B081-43EC-B6AD-B09E79BD5288}"/>
              </a:ext>
            </a:extLst>
          </p:cNvPr>
          <p:cNvCxnSpPr>
            <a:cxnSpLocks/>
          </p:cNvCxnSpPr>
          <p:nvPr/>
        </p:nvCxnSpPr>
        <p:spPr>
          <a:xfrm flipH="1">
            <a:off x="1870846" y="4388442"/>
            <a:ext cx="6227105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52D04BD-0BF6-418D-9D64-FAA262DA7AE0}"/>
              </a:ext>
            </a:extLst>
          </p:cNvPr>
          <p:cNvSpPr/>
          <p:nvPr/>
        </p:nvSpPr>
        <p:spPr>
          <a:xfrm>
            <a:off x="6140684" y="4443950"/>
            <a:ext cx="1199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58.25ms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B55473-BBA4-4824-8E6C-3665F383F7D7}"/>
                  </a:ext>
                </a:extLst>
              </p:cNvPr>
              <p:cNvSpPr txBox="1"/>
              <p:nvPr/>
            </p:nvSpPr>
            <p:spPr>
              <a:xfrm>
                <a:off x="3148463" y="1587499"/>
                <a:ext cx="4641171" cy="662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𝑇</m:t>
                      </m:r>
                      <m:r>
                        <a:rPr lang="en-US" altLang="zh-CN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𝑜𝑢𝑡</m:t>
                      </m:r>
                      <m:r>
                        <a:rPr lang="en-US" altLang="zh-CN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 </m:t>
                      </m:r>
                      <m:r>
                        <a:rPr lang="zh-CN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4096</m:t>
                          </m:r>
                          <m:r>
                            <a:rPr lang="zh-CN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2^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𝑊𝐷𝐺𝑇𝐵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5:0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𝑤𝑤𝑑𝑔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B55473-BBA4-4824-8E6C-3665F383F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463" y="1587499"/>
                <a:ext cx="4641171" cy="662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9B9BEAD-272A-4DC9-82B8-6C145C3F398A}"/>
              </a:ext>
            </a:extLst>
          </p:cNvPr>
          <p:cNvSpPr txBox="1"/>
          <p:nvPr/>
        </p:nvSpPr>
        <p:spPr>
          <a:xfrm>
            <a:off x="3234019" y="1128289"/>
            <a:ext cx="590998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预设：计数器值为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0x7F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，窗口值为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，预分频系数为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98D16C-D51B-444A-BA69-8BAE50FEF545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2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7" grpId="0"/>
      <p:bldP spid="29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C4DC2A57-A36A-45F2-BD19-6089E43A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77" y="569484"/>
            <a:ext cx="5147246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超时时间计算（掌握）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，编程实战：验证窗口看门狗功能（掌握）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的主要区别（熟悉）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6492E7-EA1B-4290-AF50-DD0C93C4ECA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21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48490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的主要区别（熟悉）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4F6B3671-6441-41FA-AB39-B34C180FD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45342"/>
              </p:ext>
            </p:extLst>
          </p:nvPr>
        </p:nvGraphicFramePr>
        <p:xfrm>
          <a:off x="481008" y="1523850"/>
          <a:ext cx="8306153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91">
                  <a:extLst>
                    <a:ext uri="{9D8B030D-6E8A-4147-A177-3AD203B41FA5}">
                      <a16:colId xmlns:a16="http://schemas.microsoft.com/office/drawing/2014/main" val="2030505623"/>
                    </a:ext>
                  </a:extLst>
                </a:gridCol>
                <a:gridCol w="3045201">
                  <a:extLst>
                    <a:ext uri="{9D8B030D-6E8A-4147-A177-3AD203B41FA5}">
                      <a16:colId xmlns:a16="http://schemas.microsoft.com/office/drawing/2014/main" val="3163462718"/>
                    </a:ext>
                  </a:extLst>
                </a:gridCol>
                <a:gridCol w="3577261">
                  <a:extLst>
                    <a:ext uri="{9D8B030D-6E8A-4147-A177-3AD203B41FA5}">
                      <a16:colId xmlns:a16="http://schemas.microsoft.com/office/drawing/2014/main" val="2432946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独立看门狗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窗口看门狗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3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时钟源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LSI(40KHz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32KHz)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PCLK1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PCLK3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递减计数到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计数值大于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W[6:0]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值喂狗或减到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0x3F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8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没有中断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计数值减到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可产生中断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5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递减计数器位数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位（最大计数范围：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4096~0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位（最大计数范围：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127~63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0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应用场合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防止程序跑飞，死循环，死机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检测程序时效，防止软件异常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70219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1F42793-8C77-4EC5-AFCD-92FCDE6BD69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77" y="569484"/>
            <a:ext cx="5147246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超时时间计算（掌握）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，编程实战：验证窗口看门狗功能（掌握）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的主要区别（熟悉）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8F2C24-2E04-4F9C-839D-60139E8E371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7FD68B-C900-4558-A317-40AEB09EEB75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13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01FFB5-66B7-4C95-8555-CBED744AFF94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 （了解）</a:t>
            </a:r>
            <a:endParaRPr lang="en-US" altLang="zh-CN" sz="20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D80918-AA06-4D10-BFBD-05EA76E6E8F5}"/>
              </a:ext>
            </a:extLst>
          </p:cNvPr>
          <p:cNvSpPr/>
          <p:nvPr/>
        </p:nvSpPr>
        <p:spPr>
          <a:xfrm>
            <a:off x="842794" y="1240502"/>
            <a:ext cx="2076676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的全称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2886419" y="1275602"/>
            <a:ext cx="4614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 watchdog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，即窗口看门狗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064DB58-1F23-41B6-AA5D-93B754B008D9}"/>
              </a:ext>
            </a:extLst>
          </p:cNvPr>
          <p:cNvSpPr/>
          <p:nvPr/>
        </p:nvSpPr>
        <p:spPr>
          <a:xfrm>
            <a:off x="842793" y="1961418"/>
            <a:ext cx="2076676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的本质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47D3C7-31FD-40E2-9FF2-712E056F21E6}"/>
              </a:ext>
            </a:extLst>
          </p:cNvPr>
          <p:cNvSpPr/>
          <p:nvPr/>
        </p:nvSpPr>
        <p:spPr>
          <a:xfrm>
            <a:off x="2886419" y="2035645"/>
            <a:ext cx="5067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能产生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系统复位信号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提前唤醒中断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的计数器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D90FDA-7FB6-4AE2-8512-91C764821781}"/>
              </a:ext>
            </a:extLst>
          </p:cNvPr>
          <p:cNvSpPr/>
          <p:nvPr/>
        </p:nvSpPr>
        <p:spPr>
          <a:xfrm>
            <a:off x="842792" y="2676137"/>
            <a:ext cx="2076676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的特性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89A422-02FC-4E3D-8622-C9CBEBACDE2C}"/>
              </a:ext>
            </a:extLst>
          </p:cNvPr>
          <p:cNvSpPr/>
          <p:nvPr/>
        </p:nvSpPr>
        <p:spPr>
          <a:xfrm>
            <a:off x="2919469" y="2682478"/>
            <a:ext cx="6102612" cy="1503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递减的计数器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当递减计数器值从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0x3F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时复位（即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T6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位跳变到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计数器的值大于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W[6:0]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值时喂狗会复位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提前唤醒中断 </a:t>
            </a:r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(EWI)</a:t>
            </a: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：当递减计数器等于 </a:t>
            </a:r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 </a:t>
            </a: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时可产生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8DB45C7-30BC-4A4D-BFF0-0AAD22CE4B09}"/>
              </a:ext>
            </a:extLst>
          </p:cNvPr>
          <p:cNvSpPr/>
          <p:nvPr/>
        </p:nvSpPr>
        <p:spPr>
          <a:xfrm>
            <a:off x="2919469" y="4326438"/>
            <a:ext cx="490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在窗口期内重装载计数器的值，防止复位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BDE71A9-158C-484A-A683-F405B2447624}"/>
              </a:ext>
            </a:extLst>
          </p:cNvPr>
          <p:cNvSpPr/>
          <p:nvPr/>
        </p:nvSpPr>
        <p:spPr>
          <a:xfrm>
            <a:off x="842792" y="4263919"/>
            <a:ext cx="2076676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，喂狗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7DEA64-177E-4FF1-8764-34324134E4C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6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/>
      <p:bldP spid="13" grpId="0" animBg="1"/>
      <p:bldP spid="14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有什么作用？</a:t>
            </a:r>
            <a:endParaRPr lang="en-US" altLang="zh-CN" sz="20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F8F215-4909-4B3D-8FC0-CA2725C9B8A3}"/>
              </a:ext>
            </a:extLst>
          </p:cNvPr>
          <p:cNvSpPr/>
          <p:nvPr/>
        </p:nvSpPr>
        <p:spPr>
          <a:xfrm>
            <a:off x="2093203" y="2773023"/>
            <a:ext cx="4586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需要精准检测程序运行时间的场合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F97733-498F-46FC-B160-205FA1FF53C3}"/>
              </a:ext>
            </a:extLst>
          </p:cNvPr>
          <p:cNvSpPr/>
          <p:nvPr/>
        </p:nvSpPr>
        <p:spPr>
          <a:xfrm>
            <a:off x="2093203" y="1850706"/>
            <a:ext cx="6438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用于监测单片机程序运行时效是否精准，主要检测软件异常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A48341F-B557-41C9-BD0A-B83110919268}"/>
              </a:ext>
            </a:extLst>
          </p:cNvPr>
          <p:cNvSpPr/>
          <p:nvPr/>
        </p:nvSpPr>
        <p:spPr>
          <a:xfrm>
            <a:off x="963979" y="1813102"/>
            <a:ext cx="1129225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，作用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90F51D-B889-42C7-8FB4-EE511EAACC09}"/>
              </a:ext>
            </a:extLst>
          </p:cNvPr>
          <p:cNvSpPr/>
          <p:nvPr/>
        </p:nvSpPr>
        <p:spPr>
          <a:xfrm>
            <a:off x="963978" y="2741764"/>
            <a:ext cx="1129225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，应用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86635C-93BC-41CC-A07A-A9CC0835641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1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62947BEA-2A13-47F2-8375-837E35F3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2" y="996961"/>
            <a:ext cx="8049808" cy="34843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AD2368-49CB-4A2C-B75A-299B1D570456}"/>
              </a:ext>
            </a:extLst>
          </p:cNvPr>
          <p:cNvCxnSpPr>
            <a:cxnSpLocks/>
          </p:cNvCxnSpPr>
          <p:nvPr/>
        </p:nvCxnSpPr>
        <p:spPr>
          <a:xfrm flipH="1">
            <a:off x="1527945" y="1315566"/>
            <a:ext cx="110740" cy="279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988125-04B8-4FDB-887B-F682693360CD}"/>
              </a:ext>
            </a:extLst>
          </p:cNvPr>
          <p:cNvSpPr/>
          <p:nvPr/>
        </p:nvSpPr>
        <p:spPr>
          <a:xfrm>
            <a:off x="1362460" y="1074198"/>
            <a:ext cx="1605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计数器初始值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C6D1EA6-16E0-4A23-B9C1-A5E7327BD619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126149" y="2390362"/>
            <a:ext cx="113310" cy="364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769337A-652C-4857-B25D-F16417F8A492}"/>
              </a:ext>
            </a:extLst>
          </p:cNvPr>
          <p:cNvSpPr/>
          <p:nvPr/>
        </p:nvSpPr>
        <p:spPr>
          <a:xfrm>
            <a:off x="4650373" y="2082585"/>
            <a:ext cx="1178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窗口上限值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B8F7458-F6A3-412F-8BAB-E08BDD7416AA}"/>
              </a:ext>
            </a:extLst>
          </p:cNvPr>
          <p:cNvCxnSpPr>
            <a:cxnSpLocks/>
          </p:cNvCxnSpPr>
          <p:nvPr/>
        </p:nvCxnSpPr>
        <p:spPr>
          <a:xfrm>
            <a:off x="7458859" y="2571750"/>
            <a:ext cx="1" cy="921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CFEC51A-324E-4881-B6FC-2A640806CCB5}"/>
              </a:ext>
            </a:extLst>
          </p:cNvPr>
          <p:cNvSpPr/>
          <p:nvPr/>
        </p:nvSpPr>
        <p:spPr>
          <a:xfrm>
            <a:off x="6935423" y="2265510"/>
            <a:ext cx="1082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可产生中断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0D805F-3E4D-46D0-8A41-F5BFC8AFFF2B}"/>
              </a:ext>
            </a:extLst>
          </p:cNvPr>
          <p:cNvCxnSpPr>
            <a:cxnSpLocks/>
          </p:cNvCxnSpPr>
          <p:nvPr/>
        </p:nvCxnSpPr>
        <p:spPr>
          <a:xfrm flipH="1">
            <a:off x="7785664" y="3231356"/>
            <a:ext cx="165330" cy="36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23AF432-5FD0-40BD-99FC-DA55B8766003}"/>
              </a:ext>
            </a:extLst>
          </p:cNvPr>
          <p:cNvSpPr/>
          <p:nvPr/>
        </p:nvSpPr>
        <p:spPr>
          <a:xfrm>
            <a:off x="7601473" y="2754405"/>
            <a:ext cx="112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窗口下限值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</a:p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产生复位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A4692E-16DF-4A57-BE31-A633CCCADEE0}"/>
              </a:ext>
            </a:extLst>
          </p:cNvPr>
          <p:cNvCxnSpPr>
            <a:cxnSpLocks/>
          </p:cNvCxnSpPr>
          <p:nvPr/>
        </p:nvCxnSpPr>
        <p:spPr>
          <a:xfrm>
            <a:off x="2275515" y="1692504"/>
            <a:ext cx="1445585" cy="48872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7A4F5DF9-C6B0-408B-A73B-28B263F8E205}"/>
              </a:ext>
            </a:extLst>
          </p:cNvPr>
          <p:cNvSpPr/>
          <p:nvPr/>
        </p:nvSpPr>
        <p:spPr>
          <a:xfrm>
            <a:off x="2482134" y="1774122"/>
            <a:ext cx="1605285" cy="307777"/>
          </a:xfrm>
          <a:prstGeom prst="rect">
            <a:avLst/>
          </a:prstGeom>
          <a:scene3d>
            <a:camera prst="orthographicFront">
              <a:rot lat="0" lon="0" rev="2058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计数值递减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7C6C912-587D-4297-B2CA-9FAE01341F94}"/>
              </a:ext>
            </a:extLst>
          </p:cNvPr>
          <p:cNvCxnSpPr>
            <a:cxnSpLocks/>
          </p:cNvCxnSpPr>
          <p:nvPr/>
        </p:nvCxnSpPr>
        <p:spPr>
          <a:xfrm flipH="1">
            <a:off x="1527946" y="4093065"/>
            <a:ext cx="359820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7136D72-D1C6-4319-B9BE-7935B975A961}"/>
              </a:ext>
            </a:extLst>
          </p:cNvPr>
          <p:cNvSpPr/>
          <p:nvPr/>
        </p:nvSpPr>
        <p:spPr>
          <a:xfrm>
            <a:off x="2192921" y="4095919"/>
            <a:ext cx="2223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非窗口期，喂狗则会复位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7D0A00C-1067-4E90-87F5-586B84945DFD}"/>
              </a:ext>
            </a:extLst>
          </p:cNvPr>
          <p:cNvCxnSpPr>
            <a:cxnSpLocks/>
          </p:cNvCxnSpPr>
          <p:nvPr/>
        </p:nvCxnSpPr>
        <p:spPr>
          <a:xfrm flipH="1">
            <a:off x="5132617" y="4093065"/>
            <a:ext cx="263025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48DEC47-6003-4EBB-AAC2-3A6AE5F99850}"/>
              </a:ext>
            </a:extLst>
          </p:cNvPr>
          <p:cNvSpPr/>
          <p:nvPr/>
        </p:nvSpPr>
        <p:spPr>
          <a:xfrm>
            <a:off x="5712839" y="4091615"/>
            <a:ext cx="17460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窗口期，可以喂狗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A433150-3B8B-47AC-8B9F-9D9A361A2BD0}"/>
              </a:ext>
            </a:extLst>
          </p:cNvPr>
          <p:cNvSpPr/>
          <p:nvPr/>
        </p:nvSpPr>
        <p:spPr>
          <a:xfrm>
            <a:off x="1437878" y="4502589"/>
            <a:ext cx="611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W[6:0]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必须大于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窗口下限值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0x3F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，否则无窗口期</a:t>
            </a:r>
            <a:endParaRPr lang="en-US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卷形: 水平 28">
            <a:extLst>
              <a:ext uri="{FF2B5EF4-FFF2-40B4-BE49-F238E27FC236}">
                <a16:creationId xmlns:a16="http://schemas.microsoft.com/office/drawing/2014/main" id="{A0173E9F-5EE7-4A80-8ED3-BA1C16A37386}"/>
              </a:ext>
            </a:extLst>
          </p:cNvPr>
          <p:cNvSpPr/>
          <p:nvPr/>
        </p:nvSpPr>
        <p:spPr>
          <a:xfrm>
            <a:off x="5520431" y="1022602"/>
            <a:ext cx="2842260" cy="567590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W[6:0] ≥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窗口期＞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0x3F</a:t>
            </a:r>
            <a:endParaRPr lang="en-US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1CB9603-9A2C-4A46-9952-4E6B45EA76AC}"/>
              </a:ext>
            </a:extLst>
          </p:cNvPr>
          <p:cNvCxnSpPr>
            <a:cxnSpLocks/>
          </p:cNvCxnSpPr>
          <p:nvPr/>
        </p:nvCxnSpPr>
        <p:spPr>
          <a:xfrm flipH="1">
            <a:off x="6366507" y="1540710"/>
            <a:ext cx="565440" cy="253289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4B9B5-B10B-4E13-BE17-9E2149A7A71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9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9" grpId="0"/>
      <p:bldP spid="41" grpId="0"/>
      <p:bldP spid="51" grpId="0"/>
      <p:bldP spid="72" grpId="0"/>
      <p:bldP spid="75" grpId="0"/>
      <p:bldP spid="7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D771BD-03E7-413A-A320-7478E80E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91" y="1024981"/>
            <a:ext cx="5909621" cy="3349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3B75814-04A8-4500-8E42-818A63B431C1}"/>
              </a:ext>
            </a:extLst>
          </p:cNvPr>
          <p:cNvSpPr/>
          <p:nvPr/>
        </p:nvSpPr>
        <p:spPr>
          <a:xfrm>
            <a:off x="1669225" y="4486979"/>
            <a:ext cx="5467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28.3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en-US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7D77B30-8A8B-428A-AF9A-FE6E4DE0206C}"/>
              </a:ext>
            </a:extLst>
          </p:cNvPr>
          <p:cNvCxnSpPr>
            <a:cxnSpLocks/>
          </p:cNvCxnSpPr>
          <p:nvPr/>
        </p:nvCxnSpPr>
        <p:spPr>
          <a:xfrm>
            <a:off x="3739960" y="3270715"/>
            <a:ext cx="619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1A3E4C9-6504-466E-B878-08CB2CEAE158}"/>
              </a:ext>
            </a:extLst>
          </p:cNvPr>
          <p:cNvCxnSpPr>
            <a:cxnSpLocks/>
          </p:cNvCxnSpPr>
          <p:nvPr/>
        </p:nvCxnSpPr>
        <p:spPr>
          <a:xfrm>
            <a:off x="3739960" y="2978922"/>
            <a:ext cx="619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420376E-ECEE-4542-BE4E-09562EF95D82}"/>
              </a:ext>
            </a:extLst>
          </p:cNvPr>
          <p:cNvCxnSpPr>
            <a:cxnSpLocks/>
          </p:cNvCxnSpPr>
          <p:nvPr/>
        </p:nvCxnSpPr>
        <p:spPr>
          <a:xfrm>
            <a:off x="3739960" y="2960666"/>
            <a:ext cx="0" cy="326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CD1630C-C187-4EBC-B36D-1183074B1E11}"/>
              </a:ext>
            </a:extLst>
          </p:cNvPr>
          <p:cNvCxnSpPr>
            <a:cxnSpLocks/>
          </p:cNvCxnSpPr>
          <p:nvPr/>
        </p:nvCxnSpPr>
        <p:spPr>
          <a:xfrm>
            <a:off x="4355116" y="2960666"/>
            <a:ext cx="4236" cy="326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076FCF2-63CF-4A53-8432-9EF8CB68B8C0}"/>
              </a:ext>
            </a:extLst>
          </p:cNvPr>
          <p:cNvCxnSpPr>
            <a:cxnSpLocks/>
          </p:cNvCxnSpPr>
          <p:nvPr/>
        </p:nvCxnSpPr>
        <p:spPr>
          <a:xfrm>
            <a:off x="2151140" y="2658246"/>
            <a:ext cx="1018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DC0CA3-BC35-4FBE-93AD-AEF17F3E346D}"/>
              </a:ext>
            </a:extLst>
          </p:cNvPr>
          <p:cNvCxnSpPr>
            <a:cxnSpLocks/>
          </p:cNvCxnSpPr>
          <p:nvPr/>
        </p:nvCxnSpPr>
        <p:spPr>
          <a:xfrm>
            <a:off x="2149021" y="2446316"/>
            <a:ext cx="10223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FF311D-F1F6-42EB-8A13-CD8F7F6D14F7}"/>
              </a:ext>
            </a:extLst>
          </p:cNvPr>
          <p:cNvCxnSpPr>
            <a:cxnSpLocks/>
          </p:cNvCxnSpPr>
          <p:nvPr/>
        </p:nvCxnSpPr>
        <p:spPr>
          <a:xfrm>
            <a:off x="2149021" y="2432822"/>
            <a:ext cx="0" cy="23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2B4384B-B7EC-4F27-B2F5-1300F01537D4}"/>
              </a:ext>
            </a:extLst>
          </p:cNvPr>
          <p:cNvCxnSpPr>
            <a:cxnSpLocks/>
          </p:cNvCxnSpPr>
          <p:nvPr/>
        </p:nvCxnSpPr>
        <p:spPr>
          <a:xfrm>
            <a:off x="3169253" y="2432822"/>
            <a:ext cx="0" cy="23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21F5FCF-4803-4F0E-885A-D812D1C52B86}"/>
              </a:ext>
            </a:extLst>
          </p:cNvPr>
          <p:cNvSpPr txBox="1"/>
          <p:nvPr/>
        </p:nvSpPr>
        <p:spPr>
          <a:xfrm>
            <a:off x="2055567" y="27940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喂狗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1F94A5D-35DD-4495-B434-962AD54D015E}"/>
              </a:ext>
            </a:extLst>
          </p:cNvPr>
          <p:cNvSpPr txBox="1"/>
          <p:nvPr/>
        </p:nvSpPr>
        <p:spPr>
          <a:xfrm>
            <a:off x="2795786" y="2978922"/>
            <a:ext cx="79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激活位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7F60D3B-C571-47EB-99E7-611A57BFC6ED}"/>
              </a:ext>
            </a:extLst>
          </p:cNvPr>
          <p:cNvCxnSpPr>
            <a:cxnSpLocks/>
          </p:cNvCxnSpPr>
          <p:nvPr/>
        </p:nvCxnSpPr>
        <p:spPr>
          <a:xfrm flipV="1">
            <a:off x="2381327" y="2673556"/>
            <a:ext cx="124157" cy="1747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950018-4FA5-4DE0-A0B4-2BFCF33507B9}"/>
              </a:ext>
            </a:extLst>
          </p:cNvPr>
          <p:cNvCxnSpPr>
            <a:cxnSpLocks/>
          </p:cNvCxnSpPr>
          <p:nvPr/>
        </p:nvCxnSpPr>
        <p:spPr>
          <a:xfrm>
            <a:off x="3499625" y="3148199"/>
            <a:ext cx="2056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0A2A953-CD1A-4B5B-B062-D2522D562FDD}"/>
              </a:ext>
            </a:extLst>
          </p:cNvPr>
          <p:cNvSpPr/>
          <p:nvPr/>
        </p:nvSpPr>
        <p:spPr>
          <a:xfrm>
            <a:off x="6634713" y="1301093"/>
            <a:ext cx="2444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F103:</a:t>
            </a:r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PCLK1(36MHz)</a:t>
            </a:r>
          </a:p>
          <a:p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F407:PCLK1(42MHz)</a:t>
            </a:r>
          </a:p>
          <a:p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F429:PCLK1(45MHz)</a:t>
            </a:r>
          </a:p>
          <a:p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F767:PCLK1(54MHz)</a:t>
            </a:r>
            <a:endParaRPr lang="en-US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H743:PCLK3(100MHz)</a:t>
            </a:r>
          </a:p>
          <a:p>
            <a:r>
              <a:rPr lang="en-US" altLang="zh-CN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E5D92E-1B2C-41F2-815D-C8BD2B0687C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7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302B11BA-30BE-40FF-B71F-65C132BA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77" y="569484"/>
            <a:ext cx="5147246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超时时间计算（掌握）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，编程实战：验证窗口看门狗功能（掌握）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的主要区别（熟悉）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55445B-75FB-42F9-8DF0-48B954599E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9F583E7F-3F62-4A3D-A037-D760C1BD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97" y="1027579"/>
            <a:ext cx="5895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控制寄存器 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(WWDG_CR)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51ECA4-3F6D-4E13-B83D-68923BB2A1C9}"/>
              </a:ext>
            </a:extLst>
          </p:cNvPr>
          <p:cNvSpPr/>
          <p:nvPr/>
        </p:nvSpPr>
        <p:spPr>
          <a:xfrm>
            <a:off x="1941803" y="4061966"/>
            <a:ext cx="538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用于使能窗口看门狗工作，以及重装载计数器值（即喂狗）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AEB52F-1A60-4B4E-B390-43C9F07BF7ED}"/>
              </a:ext>
            </a:extLst>
          </p:cNvPr>
          <p:cNvSpPr/>
          <p:nvPr/>
        </p:nvSpPr>
        <p:spPr>
          <a:xfrm>
            <a:off x="1941802" y="4449010"/>
            <a:ext cx="5380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28.4.1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en-US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2CE42-AADF-432A-A7E1-263B75C0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3" y="1463645"/>
            <a:ext cx="8501450" cy="254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24F2B6-CB78-4BED-A772-C07C39F9E54F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AD827BF-3A25-4995-A10E-1CC0A782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" y="623119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配置寄存器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(WWDG_CFR)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C71F6D-8378-4AE3-ABE1-FA258BC5CEF6}"/>
              </a:ext>
            </a:extLst>
          </p:cNvPr>
          <p:cNvSpPr/>
          <p:nvPr/>
        </p:nvSpPr>
        <p:spPr>
          <a:xfrm>
            <a:off x="1284871" y="4193533"/>
            <a:ext cx="6574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用于使能窗口看门狗提前唤醒中断，设置预分频系数，设置窗口上限值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9B4F1E-DB46-427D-8C43-A2EFCBDFFBB7}"/>
              </a:ext>
            </a:extLst>
          </p:cNvPr>
          <p:cNvSpPr/>
          <p:nvPr/>
        </p:nvSpPr>
        <p:spPr>
          <a:xfrm>
            <a:off x="1881743" y="4497173"/>
            <a:ext cx="5380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28.4.2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en-US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BF2487-060D-42FB-B8C1-819D71BC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" y="1077199"/>
            <a:ext cx="8474927" cy="3101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4976FF9-7FE2-462B-A2FD-F860D517C04A}"/>
              </a:ext>
            </a:extLst>
          </p:cNvPr>
          <p:cNvSpPr/>
          <p:nvPr/>
        </p:nvSpPr>
        <p:spPr>
          <a:xfrm>
            <a:off x="6113217" y="2921971"/>
            <a:ext cx="2691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主频高的系列，分频系数会有更多的选择，如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系列，请参考相应的手册即可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DBE9FE-8EF6-4847-AE65-1025E15D220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93796</TotalTime>
  <Words>1925</Words>
  <Application>Microsoft Office PowerPoint</Application>
  <PresentationFormat>全屏显示(16:9)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1910</cp:revision>
  <dcterms:created xsi:type="dcterms:W3CDTF">2021-03-21T09:45:45Z</dcterms:created>
  <dcterms:modified xsi:type="dcterms:W3CDTF">2022-04-08T08:21:22Z</dcterms:modified>
</cp:coreProperties>
</file>