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8" r:id="rId2"/>
    <p:sldId id="270" r:id="rId3"/>
    <p:sldId id="389" r:id="rId4"/>
    <p:sldId id="404" r:id="rId5"/>
    <p:sldId id="359" r:id="rId6"/>
    <p:sldId id="428" r:id="rId7"/>
    <p:sldId id="423" r:id="rId8"/>
    <p:sldId id="406" r:id="rId9"/>
    <p:sldId id="405" r:id="rId10"/>
    <p:sldId id="284" r:id="rId11"/>
    <p:sldId id="407" r:id="rId12"/>
    <p:sldId id="424" r:id="rId13"/>
    <p:sldId id="410" r:id="rId14"/>
    <p:sldId id="408" r:id="rId15"/>
    <p:sldId id="412" r:id="rId16"/>
    <p:sldId id="413" r:id="rId17"/>
    <p:sldId id="414" r:id="rId18"/>
    <p:sldId id="427" r:id="rId19"/>
    <p:sldId id="420" r:id="rId20"/>
    <p:sldId id="425" r:id="rId21"/>
    <p:sldId id="346" r:id="rId22"/>
    <p:sldId id="364" r:id="rId23"/>
    <p:sldId id="347" r:id="rId24"/>
    <p:sldId id="348" r:id="rId25"/>
    <p:sldId id="329" r:id="rId26"/>
    <p:sldId id="340" r:id="rId27"/>
    <p:sldId id="426" r:id="rId28"/>
    <p:sldId id="422" r:id="rId29"/>
    <p:sldId id="281" r:id="rId30"/>
    <p:sldId id="363" r:id="rId31"/>
    <p:sldId id="271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_Xu" initials="M" lastIdx="1" clrIdx="0">
    <p:extLst>
      <p:ext uri="{19B8F6BF-5375-455C-9EA6-DF929625EA0E}">
        <p15:presenceInfo xmlns:p15="http://schemas.microsoft.com/office/powerpoint/2012/main" userId="Mr_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1969B2"/>
    <a:srgbClr val="ED7D31"/>
    <a:srgbClr val="8C9FC1"/>
    <a:srgbClr val="2F528F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77653" autoAdjust="0"/>
  </p:normalViewPr>
  <p:slideViewPr>
    <p:cSldViewPr snapToGrid="0">
      <p:cViewPr varScale="1">
        <p:scale>
          <a:sx n="109" d="100"/>
          <a:sy n="109" d="100"/>
        </p:scale>
        <p:origin x="883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对比度就是最亮和最暗的比值</a:t>
            </a:r>
            <a:endParaRPr lang="en-US" altLang="zh-CN" dirty="0"/>
          </a:p>
          <a:p>
            <a:r>
              <a:rPr lang="zh-CN" altLang="en-US" dirty="0"/>
              <a:t>按驱动方式分为：被动矩阵驱动</a:t>
            </a:r>
            <a:r>
              <a:rPr lang="en-US" altLang="zh-CN" dirty="0"/>
              <a:t>OLED</a:t>
            </a:r>
            <a:r>
              <a:rPr lang="zh-CN" altLang="en-US" dirty="0"/>
              <a:t>（</a:t>
            </a:r>
            <a:r>
              <a:rPr lang="en-US" altLang="zh-CN" dirty="0"/>
              <a:t>PMOLED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     </a:t>
            </a:r>
            <a:r>
              <a:rPr lang="zh-CN" altLang="en-US" dirty="0"/>
              <a:t>主动矩阵驱动</a:t>
            </a:r>
            <a:r>
              <a:rPr lang="en-US" altLang="zh-CN" dirty="0"/>
              <a:t>OLED</a:t>
            </a:r>
            <a:r>
              <a:rPr lang="zh-CN" altLang="en-US" dirty="0"/>
              <a:t>（</a:t>
            </a:r>
            <a:r>
              <a:rPr lang="en-US" altLang="zh-CN" dirty="0"/>
              <a:t>AMOLED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5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5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液晶面板的供电电压</a:t>
            </a:r>
            <a:r>
              <a:rPr lang="en-US" altLang="zh-CN" dirty="0"/>
              <a:t>7V~15V</a:t>
            </a:r>
          </a:p>
          <a:p>
            <a:r>
              <a:rPr lang="zh-CN" altLang="en-US" dirty="0"/>
              <a:t>驱动</a:t>
            </a:r>
            <a:r>
              <a:rPr lang="en-US" altLang="zh-CN" dirty="0"/>
              <a:t>IC</a:t>
            </a:r>
            <a:r>
              <a:rPr lang="zh-CN" altLang="en-US" dirty="0"/>
              <a:t>的供电电压</a:t>
            </a:r>
            <a:r>
              <a:rPr lang="en-US" altLang="zh-CN" dirty="0"/>
              <a:t>1.65V~3.3V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DC</a:t>
            </a:r>
            <a:r>
              <a:rPr lang="zh-CN" altLang="en-US" dirty="0"/>
              <a:t>引脚是决定</a:t>
            </a:r>
            <a:r>
              <a:rPr lang="en-US" altLang="zh-CN" dirty="0"/>
              <a:t>D[7:0]</a:t>
            </a:r>
            <a:r>
              <a:rPr lang="zh-CN" altLang="en-US" dirty="0"/>
              <a:t>传输的内容类型，高电平被理解为数据，低电平被理解为命令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5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OLED</a:t>
            </a:r>
            <a:r>
              <a:rPr lang="zh-CN" altLang="en-US" dirty="0"/>
              <a:t>面板分为</a:t>
            </a:r>
            <a:r>
              <a:rPr lang="en-US" altLang="zh-CN" dirty="0"/>
              <a:t>128</a:t>
            </a:r>
            <a:r>
              <a:rPr lang="zh-CN" altLang="en-US" dirty="0"/>
              <a:t>个段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3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avin-num1/p/5170247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100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AB21E81C-9FA1-4A6E-83A3-5462D73639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585532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SSD1306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)--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78CA3D-3B87-4344-AF29-61E817B80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84" y="1069603"/>
            <a:ext cx="6545580" cy="2565562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B0ACA56-9FE8-428A-BB7E-1241AFE5591F}"/>
              </a:ext>
            </a:extLst>
          </p:cNvPr>
          <p:cNvSpPr/>
          <p:nvPr/>
        </p:nvSpPr>
        <p:spPr>
          <a:xfrm>
            <a:off x="2511586" y="4248740"/>
            <a:ext cx="1563702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引脚拉低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A95845-9D1B-4ADE-8736-D75CDA3514C9}"/>
              </a:ext>
            </a:extLst>
          </p:cNvPr>
          <p:cNvSpPr/>
          <p:nvPr/>
        </p:nvSpPr>
        <p:spPr>
          <a:xfrm>
            <a:off x="262688" y="4248739"/>
            <a:ext cx="1781392" cy="300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引脚电平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FF60BAB-D4E2-45C6-996C-B2CD53BE25E2}"/>
              </a:ext>
            </a:extLst>
          </p:cNvPr>
          <p:cNvSpPr/>
          <p:nvPr/>
        </p:nvSpPr>
        <p:spPr>
          <a:xfrm>
            <a:off x="2601011" y="3896393"/>
            <a:ext cx="1459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F1B3C4B-20C1-480F-8CD1-ADF08D5EBA70}"/>
              </a:ext>
            </a:extLst>
          </p:cNvPr>
          <p:cNvSpPr/>
          <p:nvPr/>
        </p:nvSpPr>
        <p:spPr>
          <a:xfrm>
            <a:off x="-18827" y="3896393"/>
            <a:ext cx="2533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数据类型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D2E7F38-0B34-4A69-8699-1C2B2A4EB05D}"/>
              </a:ext>
            </a:extLst>
          </p:cNvPr>
          <p:cNvSpPr/>
          <p:nvPr/>
        </p:nvSpPr>
        <p:spPr>
          <a:xfrm>
            <a:off x="4542794" y="4248740"/>
            <a:ext cx="11069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9F401B-BFE8-4C5D-BEA1-CB8176A9CEED}"/>
              </a:ext>
            </a:extLst>
          </p:cNvPr>
          <p:cNvSpPr/>
          <p:nvPr/>
        </p:nvSpPr>
        <p:spPr>
          <a:xfrm>
            <a:off x="4648150" y="3896393"/>
            <a:ext cx="856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33EA894-7FD6-4CFA-ACAE-E541C278313C}"/>
              </a:ext>
            </a:extLst>
          </p:cNvPr>
          <p:cNvSpPr/>
          <p:nvPr/>
        </p:nvSpPr>
        <p:spPr>
          <a:xfrm>
            <a:off x="6117266" y="4248740"/>
            <a:ext cx="1158892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准备数据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FFB40C1-B5E0-407B-B373-1326A6851E20}"/>
              </a:ext>
            </a:extLst>
          </p:cNvPr>
          <p:cNvSpPr/>
          <p:nvPr/>
        </p:nvSpPr>
        <p:spPr>
          <a:xfrm>
            <a:off x="6258096" y="3896393"/>
            <a:ext cx="856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E387C48-2033-48E8-8EE3-92C446785A4F}"/>
              </a:ext>
            </a:extLst>
          </p:cNvPr>
          <p:cNvSpPr/>
          <p:nvPr/>
        </p:nvSpPr>
        <p:spPr>
          <a:xfrm>
            <a:off x="7864314" y="4248740"/>
            <a:ext cx="11069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15E6773-5096-4134-94C0-F406C5AC3BE9}"/>
              </a:ext>
            </a:extLst>
          </p:cNvPr>
          <p:cNvSpPr/>
          <p:nvPr/>
        </p:nvSpPr>
        <p:spPr>
          <a:xfrm>
            <a:off x="7347343" y="3896393"/>
            <a:ext cx="1872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数据写到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  <a:endParaRPr lang="zh-CN" altLang="en-US" sz="16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09E8974-BA81-4BAE-969A-EBD81C8F3766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2044080" y="4398742"/>
            <a:ext cx="46750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42F0EA7-AB03-4286-A0D8-BE44EA5AAC2B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4075288" y="4398743"/>
            <a:ext cx="4675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5647A37-5705-45CE-B648-6E8E8744469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5649760" y="4398743"/>
            <a:ext cx="4675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669D8D8-4B34-4AC0-B055-C70C7655B52F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276158" y="4398743"/>
            <a:ext cx="58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D275AAA-FCC4-4D31-B067-3565FEA08FEF}"/>
              </a:ext>
            </a:extLst>
          </p:cNvPr>
          <p:cNvCxnSpPr>
            <a:cxnSpLocks/>
          </p:cNvCxnSpPr>
          <p:nvPr/>
        </p:nvCxnSpPr>
        <p:spPr>
          <a:xfrm>
            <a:off x="3255060" y="1560306"/>
            <a:ext cx="0" cy="9669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6F130F6-D6DF-49C2-A897-3306B9438D3C}"/>
              </a:ext>
            </a:extLst>
          </p:cNvPr>
          <p:cNvCxnSpPr>
            <a:cxnSpLocks/>
          </p:cNvCxnSpPr>
          <p:nvPr/>
        </p:nvCxnSpPr>
        <p:spPr>
          <a:xfrm>
            <a:off x="3407460" y="1560306"/>
            <a:ext cx="0" cy="9669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289D034-EF70-4387-A159-A884F10DFC17}"/>
              </a:ext>
            </a:extLst>
          </p:cNvPr>
          <p:cNvSpPr/>
          <p:nvPr/>
        </p:nvSpPr>
        <p:spPr>
          <a:xfrm>
            <a:off x="4648150" y="669955"/>
            <a:ext cx="4433332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上升沿，使数据写入到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E32259E-B295-4739-A473-BFB5C9D4A637}"/>
              </a:ext>
            </a:extLst>
          </p:cNvPr>
          <p:cNvSpPr/>
          <p:nvPr/>
        </p:nvSpPr>
        <p:spPr>
          <a:xfrm>
            <a:off x="7864314" y="3276251"/>
            <a:ext cx="11069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7E6E930-7B4D-4689-8459-086949831D2A}"/>
              </a:ext>
            </a:extLst>
          </p:cNvPr>
          <p:cNvCxnSpPr>
            <a:cxnSpLocks/>
            <a:stCxn id="46" idx="0"/>
            <a:endCxn id="79" idx="2"/>
          </p:cNvCxnSpPr>
          <p:nvPr/>
        </p:nvCxnSpPr>
        <p:spPr>
          <a:xfrm flipV="1">
            <a:off x="8417797" y="3576256"/>
            <a:ext cx="0" cy="6724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FD158CF-961C-44EA-947C-C2C146BF3675}"/>
              </a:ext>
            </a:extLst>
          </p:cNvPr>
          <p:cNvSpPr/>
          <p:nvPr/>
        </p:nvSpPr>
        <p:spPr>
          <a:xfrm>
            <a:off x="7762714" y="2618252"/>
            <a:ext cx="1313502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释放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46C3495-2FBD-48A7-AA7A-D65D04DBE5E6}"/>
              </a:ext>
            </a:extLst>
          </p:cNvPr>
          <p:cNvCxnSpPr>
            <a:cxnSpLocks/>
            <a:stCxn id="79" idx="0"/>
            <a:endCxn id="83" idx="2"/>
          </p:cNvCxnSpPr>
          <p:nvPr/>
        </p:nvCxnSpPr>
        <p:spPr>
          <a:xfrm flipV="1">
            <a:off x="8417797" y="2918257"/>
            <a:ext cx="1668" cy="3579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F07E176-B59B-41F8-BFEA-88F20F3143C4}"/>
              </a:ext>
            </a:extLst>
          </p:cNvPr>
          <p:cNvSpPr/>
          <p:nvPr/>
        </p:nvSpPr>
        <p:spPr>
          <a:xfrm>
            <a:off x="2902911" y="3259129"/>
            <a:ext cx="1565223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保持高电平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0FD8A6E-862E-4E42-87C4-C097620B3454}"/>
              </a:ext>
            </a:extLst>
          </p:cNvPr>
          <p:cNvCxnSpPr/>
          <p:nvPr/>
        </p:nvCxnSpPr>
        <p:spPr>
          <a:xfrm flipV="1">
            <a:off x="3286294" y="1659566"/>
            <a:ext cx="68888" cy="150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/>
      <p:bldP spid="40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78" grpId="0" animBg="1"/>
      <p:bldP spid="79" grpId="0" animBg="1"/>
      <p:bldP spid="83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43"/>
            <a:ext cx="4432446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SSD1306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写时序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4756296" y="2215370"/>
            <a:ext cx="4311504" cy="283366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oled_wr_byte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data, </a:t>
            </a: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OLED_RS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数据类型，由传参决定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OLED_CS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拉低片选线，选中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 */</a:t>
            </a:r>
            <a:endParaRPr lang="zh-CN" altLang="en-US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OLED_WR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线，准备数据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oled_data_out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WR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低电平期间，准备数据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OLED_WR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上升沿，数据发出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OLED_CS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取消片选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OLED_RS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线，恢复默认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4C5815-5BC8-485E-9FA6-4842531786CC}"/>
              </a:ext>
            </a:extLst>
          </p:cNvPr>
          <p:cNvSpPr/>
          <p:nvPr/>
        </p:nvSpPr>
        <p:spPr>
          <a:xfrm>
            <a:off x="76200" y="3170535"/>
            <a:ext cx="45593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oled_data_out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GPIOC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-&gt;ODR = (GPIOC-&gt;ODR &amp;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0XFF00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| (data &amp;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0X00FF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E1E15B-C8BD-49CA-8919-1141FDCDA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94" y="522372"/>
            <a:ext cx="7108322" cy="1448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C6DD8F-275F-440D-92D7-9D3442E3EAA9}"/>
              </a:ext>
            </a:extLst>
          </p:cNvPr>
          <p:cNvSpPr/>
          <p:nvPr/>
        </p:nvSpPr>
        <p:spPr>
          <a:xfrm>
            <a:off x="1205984" y="2752755"/>
            <a:ext cx="2642116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D[7:0]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用到的是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PC0~7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3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70212"/>
            <a:ext cx="3683731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，字符显示原理（掌握）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88240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24299" y="892946"/>
            <a:ext cx="394051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的显示功能和效果。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1016147" y="4424238"/>
            <a:ext cx="735315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三种设置内存地址模式：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页地址模式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，水平地址模式和垂直地址模式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F25F5E61-651E-487F-8C55-E4740329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60F7C84-AE5D-4C63-81FD-1A57985000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258D680-75D2-46D7-A1F5-B0B201C02C58}"/>
              </a:ext>
            </a:extLst>
          </p:cNvPr>
          <p:cNvSpPr/>
          <p:nvPr/>
        </p:nvSpPr>
        <p:spPr>
          <a:xfrm>
            <a:off x="990747" y="4162010"/>
            <a:ext cx="3124054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写入位置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00191A0-1FB5-4BA9-9948-57867E336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34353"/>
              </p:ext>
            </p:extLst>
          </p:nvPr>
        </p:nvGraphicFramePr>
        <p:xfrm>
          <a:off x="184150" y="1779780"/>
          <a:ext cx="8856000" cy="233286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51677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796421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87233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0166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456434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721651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113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6314957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</a:t>
                      </a: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(HEX)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各位描述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D7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D6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D5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D3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D2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D0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9552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0xAE/0xAF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设置显示开关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X0 = 0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，关闭显示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X0 = 1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，开启显示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0xB0~0xB7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设置页地址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X[2:0]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0~7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对应页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0~7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67788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0x00~0x0F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设置列地址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(L4)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位列地址的低四位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0x10~0x1F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设置列地址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(H4)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位列地址的高四位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AB83220-DB08-49E0-94AF-58B1C8166CBD}"/>
              </a:ext>
            </a:extLst>
          </p:cNvPr>
          <p:cNvSpPr txBox="1"/>
          <p:nvPr/>
        </p:nvSpPr>
        <p:spPr>
          <a:xfrm>
            <a:off x="724299" y="1215858"/>
            <a:ext cx="578709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指令比较多，这里我们仅介绍几个比较常用的命令。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左中括号 2">
            <a:extLst>
              <a:ext uri="{FF2B5EF4-FFF2-40B4-BE49-F238E27FC236}">
                <a16:creationId xmlns:a16="http://schemas.microsoft.com/office/drawing/2014/main" id="{136B11A9-09EE-4799-ACF5-B896D8945389}"/>
              </a:ext>
            </a:extLst>
          </p:cNvPr>
          <p:cNvSpPr/>
          <p:nvPr/>
        </p:nvSpPr>
        <p:spPr>
          <a:xfrm>
            <a:off x="76572" y="3141446"/>
            <a:ext cx="69850" cy="97798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70D3662-D5BC-4584-986F-B6DB16FD5034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 rot="16200000" flipH="1">
            <a:off x="471499" y="3794348"/>
            <a:ext cx="194169" cy="844325"/>
          </a:xfrm>
          <a:prstGeom prst="curvedConnector4">
            <a:avLst>
              <a:gd name="adj1" fmla="val 93494"/>
              <a:gd name="adj2" fmla="val 484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417819" y="798331"/>
            <a:ext cx="863474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图形显示数据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是一个位映射静态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，保存要显示的位模式。内存大小为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页，从页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，用于黑白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点阵显示。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BD19587-5E44-4A4B-9B73-074D6AFBB9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160CBFB8-DB94-4703-B1AC-74EEDA86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3" y="459785"/>
            <a:ext cx="1841727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什么是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GRAM?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D3EB2EB-5E4D-4BFA-AEF4-DC6470C8E09F}"/>
              </a:ext>
            </a:extLst>
          </p:cNvPr>
          <p:cNvSpPr/>
          <p:nvPr/>
        </p:nvSpPr>
        <p:spPr>
          <a:xfrm>
            <a:off x="3002850" y="505096"/>
            <a:ext cx="4456009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可以理解为“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”，与物理位置有映射关系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479BF0B-E238-4CF6-B2CB-B8E57EEC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942" y="1860445"/>
            <a:ext cx="3448288" cy="172582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F9CF2A5-0606-4AFD-8493-9C2E233055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1" t="37266" r="28451" b="39348"/>
          <a:stretch/>
        </p:blipFill>
        <p:spPr>
          <a:xfrm rot="10800000">
            <a:off x="509260" y="1844215"/>
            <a:ext cx="3131547" cy="1758286"/>
          </a:xfrm>
          <a:prstGeom prst="rect">
            <a:avLst/>
          </a:prstGeom>
        </p:spPr>
      </p:pic>
      <p:sp>
        <p:nvSpPr>
          <p:cNvPr id="46" name="箭头: 右 45">
            <a:extLst>
              <a:ext uri="{FF2B5EF4-FFF2-40B4-BE49-F238E27FC236}">
                <a16:creationId xmlns:a16="http://schemas.microsoft.com/office/drawing/2014/main" id="{BE076A8D-7F91-4BB2-A2EB-56B99B0196FA}"/>
              </a:ext>
            </a:extLst>
          </p:cNvPr>
          <p:cNvSpPr/>
          <p:nvPr/>
        </p:nvSpPr>
        <p:spPr>
          <a:xfrm>
            <a:off x="3640807" y="2556806"/>
            <a:ext cx="1506598" cy="47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映射配置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8D13990-B1DF-4110-BA04-B0CBA337996A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960016" y="1701381"/>
            <a:ext cx="19453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A6CC67C-9A67-4B9C-9BF9-5E7BB493311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H="1" flipV="1">
            <a:off x="4892798" y="2087287"/>
            <a:ext cx="6531" cy="13731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EF255F1-A1C2-4CD0-AC14-D7C39297A3C4}"/>
              </a:ext>
            </a:extLst>
          </p:cNvPr>
          <p:cNvSpPr txBox="1"/>
          <p:nvPr/>
        </p:nvSpPr>
        <p:spPr>
          <a:xfrm>
            <a:off x="4456164" y="1779510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064A9F9-1001-4625-98C2-6C11C3B04E44}"/>
              </a:ext>
            </a:extLst>
          </p:cNvPr>
          <p:cNvSpPr txBox="1"/>
          <p:nvPr/>
        </p:nvSpPr>
        <p:spPr>
          <a:xfrm>
            <a:off x="4462695" y="3460474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COM63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73738FF-1F48-4EC0-8566-8C26A1EF6F2B}"/>
              </a:ext>
            </a:extLst>
          </p:cNvPr>
          <p:cNvSpPr txBox="1"/>
          <p:nvPr/>
        </p:nvSpPr>
        <p:spPr>
          <a:xfrm>
            <a:off x="3641679" y="3287638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Page7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C59B9F0-0ACB-43EC-B885-3A98667B9611}"/>
              </a:ext>
            </a:extLst>
          </p:cNvPr>
          <p:cNvSpPr txBox="1"/>
          <p:nvPr/>
        </p:nvSpPr>
        <p:spPr>
          <a:xfrm>
            <a:off x="3640807" y="1828561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AF3785F-5A0C-4314-90F1-8A4A5DCDB578}"/>
              </a:ext>
            </a:extLst>
          </p:cNvPr>
          <p:cNvSpPr txBox="1"/>
          <p:nvPr/>
        </p:nvSpPr>
        <p:spPr>
          <a:xfrm>
            <a:off x="7905353" y="1547492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COL127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DC76F6E-0A2B-496B-8B48-96227635CA44}"/>
              </a:ext>
            </a:extLst>
          </p:cNvPr>
          <p:cNvSpPr txBox="1"/>
          <p:nvPr/>
        </p:nvSpPr>
        <p:spPr>
          <a:xfrm>
            <a:off x="5086748" y="1547492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COL0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2F197F10-6BCF-45C0-8783-917396B6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7010"/>
              </p:ext>
            </p:extLst>
          </p:nvPr>
        </p:nvGraphicFramePr>
        <p:xfrm>
          <a:off x="876677" y="3713452"/>
          <a:ext cx="7323829" cy="1080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8402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95427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0XA0/0xA1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设置段重映射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A0 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，列地址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映射到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SEG0</a:t>
                      </a:r>
                    </a:p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A1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，列地址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127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映射到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SEG0</a:t>
                      </a:r>
                      <a:endParaRPr lang="zh-CN" altLang="en-US" sz="16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0xC0/0xC8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设置列输出扫描方向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C0 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，正常模式。从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COM0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向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COM63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扫描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C8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，重映射模式。从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COM63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向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COM0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扫描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67788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2013DD5-B5B9-439D-A32A-5ACB4575B85A}"/>
              </a:ext>
            </a:extLst>
          </p:cNvPr>
          <p:cNvCxnSpPr>
            <a:cxnSpLocks/>
          </p:cNvCxnSpPr>
          <p:nvPr/>
        </p:nvCxnSpPr>
        <p:spPr>
          <a:xfrm>
            <a:off x="4355711" y="2924214"/>
            <a:ext cx="0" cy="789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7948ED9-B32E-4D8F-BAAA-65DBDC76421B}"/>
              </a:ext>
            </a:extLst>
          </p:cNvPr>
          <p:cNvSpPr/>
          <p:nvPr/>
        </p:nvSpPr>
        <p:spPr>
          <a:xfrm rot="5400000">
            <a:off x="8163806" y="2540900"/>
            <a:ext cx="1401186" cy="3031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轴（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坐标）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EEF65FF-1637-484D-8592-F79750BBD7C3}"/>
              </a:ext>
            </a:extLst>
          </p:cNvPr>
          <p:cNvSpPr/>
          <p:nvPr/>
        </p:nvSpPr>
        <p:spPr>
          <a:xfrm>
            <a:off x="6345554" y="1934389"/>
            <a:ext cx="1401186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轴（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坐标）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A21794-7550-45FD-8E26-6028443B550A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1302672" y="1701381"/>
            <a:ext cx="18538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1EBB91E-BDB4-41DB-9C9E-6D74C2794B97}"/>
              </a:ext>
            </a:extLst>
          </p:cNvPr>
          <p:cNvSpPr txBox="1"/>
          <p:nvPr/>
        </p:nvSpPr>
        <p:spPr>
          <a:xfrm>
            <a:off x="3156569" y="1547492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SEG0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46FD9B-DC54-47D9-AF16-6CE1471ACB49}"/>
              </a:ext>
            </a:extLst>
          </p:cNvPr>
          <p:cNvSpPr txBox="1"/>
          <p:nvPr/>
        </p:nvSpPr>
        <p:spPr>
          <a:xfrm>
            <a:off x="429404" y="1547492"/>
            <a:ext cx="8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SEG127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3530822-34F6-4221-83E2-05DAFBCE88F9}"/>
              </a:ext>
            </a:extLst>
          </p:cNvPr>
          <p:cNvSpPr/>
          <p:nvPr/>
        </p:nvSpPr>
        <p:spPr>
          <a:xfrm>
            <a:off x="655117" y="1979507"/>
            <a:ext cx="140141" cy="1587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E147D3C-A886-4F6E-B7C1-1BEAA8FF1168}"/>
              </a:ext>
            </a:extLst>
          </p:cNvPr>
          <p:cNvSpPr/>
          <p:nvPr/>
        </p:nvSpPr>
        <p:spPr>
          <a:xfrm>
            <a:off x="5108072" y="1795737"/>
            <a:ext cx="140141" cy="1587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  <p:bldP spid="25" grpId="0" animBg="1"/>
      <p:bldP spid="26" grpId="0" animBg="1"/>
      <p:bldP spid="33" grpId="0"/>
      <p:bldP spid="34" grpId="0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355601" y="876465"/>
            <a:ext cx="882650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进行操作时，列地址指针会自动递增。当列地址指针到达列结束地址时，重置为开始地址，但页地址指针不变。用户必须设置新的页面和列地址，以便访问下一页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内容。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BD19587-5E44-4A4B-9B73-074D6AFBB9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160CBFB8-DB94-4703-B1AC-74EEDA86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3" y="469945"/>
            <a:ext cx="2413227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什么是页地址模式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F16C6-2CC0-4DAF-805F-68BF954E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23" y="1764324"/>
            <a:ext cx="4654550" cy="1257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B3B213-1960-40EF-B144-F5BEF6DCCC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"/>
          <a:stretch/>
        </p:blipFill>
        <p:spPr>
          <a:xfrm>
            <a:off x="213320" y="3283712"/>
            <a:ext cx="5737403" cy="1476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758C907-3195-405B-9FF2-3AB89D1E9892}"/>
              </a:ext>
            </a:extLst>
          </p:cNvPr>
          <p:cNvSpPr/>
          <p:nvPr/>
        </p:nvSpPr>
        <p:spPr>
          <a:xfrm>
            <a:off x="2552184" y="598866"/>
            <a:ext cx="5975865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发送内存地址模式命令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  2. 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发送页地址模式命令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1CB929-2D6E-4D2C-8F72-AC76657EA855}"/>
              </a:ext>
            </a:extLst>
          </p:cNvPr>
          <p:cNvSpPr/>
          <p:nvPr/>
        </p:nvSpPr>
        <p:spPr>
          <a:xfrm>
            <a:off x="5979683" y="3511976"/>
            <a:ext cx="2121901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页地址：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0xB2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列地址低位：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0x03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列地址高位：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0x10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90980-0F79-4B21-B620-2A4E9004B325}"/>
              </a:ext>
            </a:extLst>
          </p:cNvPr>
          <p:cNvSpPr/>
          <p:nvPr/>
        </p:nvSpPr>
        <p:spPr>
          <a:xfrm>
            <a:off x="26404" y="2849543"/>
            <a:ext cx="2297695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写入都是以字节为单位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E93EF42B-1150-4670-A0D8-5FDD4FAA9B26}"/>
              </a:ext>
            </a:extLst>
          </p:cNvPr>
          <p:cNvSpPr/>
          <p:nvPr/>
        </p:nvSpPr>
        <p:spPr>
          <a:xfrm>
            <a:off x="26405" y="2216583"/>
            <a:ext cx="2112822" cy="506945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覆盖之前状态？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5F3E9AC-1B3A-461F-8919-71AD6DF3B40F}"/>
              </a:ext>
            </a:extLst>
          </p:cNvPr>
          <p:cNvSpPr/>
          <p:nvPr/>
        </p:nvSpPr>
        <p:spPr>
          <a:xfrm>
            <a:off x="8028148" y="3544362"/>
            <a:ext cx="829085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1A83687-3AD2-4BED-AAEB-17A26124246E}"/>
              </a:ext>
            </a:extLst>
          </p:cNvPr>
          <p:cNvSpPr/>
          <p:nvPr/>
        </p:nvSpPr>
        <p:spPr>
          <a:xfrm>
            <a:off x="8028147" y="4088884"/>
            <a:ext cx="829085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7ADCED8-F741-4736-B0CC-87401BCB0125}"/>
              </a:ext>
            </a:extLst>
          </p:cNvPr>
          <p:cNvSpPr/>
          <p:nvPr/>
        </p:nvSpPr>
        <p:spPr>
          <a:xfrm>
            <a:off x="2246854" y="4029903"/>
            <a:ext cx="1264442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1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2" grpId="0"/>
      <p:bldP spid="23" grpId="0" animBg="1"/>
      <p:bldP spid="10" grpId="0" animBg="1"/>
      <p:bldP spid="16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ABD19587-5E44-4A4B-9B73-074D6AFBB9C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160CBFB8-DB94-4703-B1AC-74EEDA86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3" y="469945"/>
            <a:ext cx="2413227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解决显示覆盖问题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?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3BAFB-C77F-41C5-BEC4-34D4EF836C57}"/>
              </a:ext>
            </a:extLst>
          </p:cNvPr>
          <p:cNvSpPr txBox="1"/>
          <p:nvPr/>
        </p:nvSpPr>
        <p:spPr>
          <a:xfrm>
            <a:off x="355601" y="876465"/>
            <a:ext cx="878839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画点前，必须要把设置的点所在字节的每一位弄清楚当前状态（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0/1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ED1A1A8-B7DE-44C2-8CCA-BD448B4BCB9C}"/>
              </a:ext>
            </a:extLst>
          </p:cNvPr>
          <p:cNvSpPr/>
          <p:nvPr/>
        </p:nvSpPr>
        <p:spPr>
          <a:xfrm>
            <a:off x="888553" y="1403201"/>
            <a:ext cx="1168847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能读模式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509FD9-0865-4DE5-988B-AFCB5E23CFD0}"/>
              </a:ext>
            </a:extLst>
          </p:cNvPr>
          <p:cNvSpPr/>
          <p:nvPr/>
        </p:nvSpPr>
        <p:spPr>
          <a:xfrm>
            <a:off x="2214967" y="1315590"/>
            <a:ext cx="131853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7CB5C1-1778-47F2-85D6-F6FBC4B031EF}"/>
              </a:ext>
            </a:extLst>
          </p:cNvPr>
          <p:cNvSpPr/>
          <p:nvPr/>
        </p:nvSpPr>
        <p:spPr>
          <a:xfrm>
            <a:off x="681989" y="1660580"/>
            <a:ext cx="204052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不支持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爆炸形: 14 pt  24">
            <a:extLst>
              <a:ext uri="{FF2B5EF4-FFF2-40B4-BE49-F238E27FC236}">
                <a16:creationId xmlns:a16="http://schemas.microsoft.com/office/drawing/2014/main" id="{02E0D543-D1FC-4541-800F-9158C61B5CBD}"/>
              </a:ext>
            </a:extLst>
          </p:cNvPr>
          <p:cNvSpPr/>
          <p:nvPr/>
        </p:nvSpPr>
        <p:spPr>
          <a:xfrm>
            <a:off x="3603441" y="1244099"/>
            <a:ext cx="2007916" cy="503024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DC2D15F-0C8D-4211-83C6-6273C202FF99}"/>
              </a:ext>
            </a:extLst>
          </p:cNvPr>
          <p:cNvSpPr/>
          <p:nvPr/>
        </p:nvSpPr>
        <p:spPr>
          <a:xfrm>
            <a:off x="888553" y="2341345"/>
            <a:ext cx="2455538" cy="3031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建立一个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58C4E1-DE55-4E47-BA00-41B59F3CE379}"/>
              </a:ext>
            </a:extLst>
          </p:cNvPr>
          <p:cNvSpPr txBox="1"/>
          <p:nvPr/>
        </p:nvSpPr>
        <p:spPr>
          <a:xfrm>
            <a:off x="355601" y="2690201"/>
            <a:ext cx="831813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单片机内部需要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个字节，每次修改的时候，只是修改单片机上的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（实际上就是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），在修改完之后，一次性把单片机内部的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9366980-3B62-4E58-9E2B-37A65ACCC8FC}"/>
              </a:ext>
            </a:extLst>
          </p:cNvPr>
          <p:cNvSpPr/>
          <p:nvPr/>
        </p:nvSpPr>
        <p:spPr>
          <a:xfrm>
            <a:off x="888554" y="3528605"/>
            <a:ext cx="7327984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很小的的单片机，内存不够，推荐还是使用并口模式，节省内存</a:t>
            </a:r>
          </a:p>
        </p:txBody>
      </p:sp>
    </p:spTree>
    <p:extLst>
      <p:ext uri="{BB962C8B-B14F-4D97-AF65-F5344CB8AC3E}">
        <p14:creationId xmlns:p14="http://schemas.microsoft.com/office/powerpoint/2010/main" val="25130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5" grpId="0" animBg="1"/>
      <p:bldP spid="26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43"/>
            <a:ext cx="4432446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实现代码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1027289" y="892190"/>
            <a:ext cx="5812973" cy="421865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oled_refresh_gram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i,n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oled_wr_byte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0xb0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OLED_CMD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;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设置页地址（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0~7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oled_wr_byte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OLED_CMD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;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设置显示位置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列低地址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oled_wr_byte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OLED_CMD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;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设置显示位置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列高地址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n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n++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oled_wr_byte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g_oled_gram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 n ][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], OLED_DATA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4C5815-5BC8-485E-9FA6-4842531786CC}"/>
              </a:ext>
            </a:extLst>
          </p:cNvPr>
          <p:cNvSpPr/>
          <p:nvPr/>
        </p:nvSpPr>
        <p:spPr>
          <a:xfrm>
            <a:off x="1027288" y="479846"/>
            <a:ext cx="5812973" cy="34067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static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g_oled_gram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][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];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的显存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A86781F-0C13-402E-86F9-F12D42EB425C}"/>
              </a:ext>
            </a:extLst>
          </p:cNvPr>
          <p:cNvSpPr/>
          <p:nvPr/>
        </p:nvSpPr>
        <p:spPr>
          <a:xfrm>
            <a:off x="2370864" y="4364732"/>
            <a:ext cx="3994596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g_oled_gram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如何与真实位置对应上？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EB3BE55-75A9-4151-8D58-0AE1C990644B}"/>
              </a:ext>
            </a:extLst>
          </p:cNvPr>
          <p:cNvSpPr/>
          <p:nvPr/>
        </p:nvSpPr>
        <p:spPr>
          <a:xfrm>
            <a:off x="2698646" y="72187"/>
            <a:ext cx="659066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列数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48D4DB4-4C99-4979-9187-006D8652DAB9}"/>
              </a:ext>
            </a:extLst>
          </p:cNvPr>
          <p:cNvSpPr/>
          <p:nvPr/>
        </p:nvSpPr>
        <p:spPr>
          <a:xfrm>
            <a:off x="3539019" y="71492"/>
            <a:ext cx="659066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页数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563BAA1-E5DE-48B9-AB8A-CC4AEF697912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3028179" y="375357"/>
            <a:ext cx="89252" cy="1852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5A458AE-F8C8-4222-B2E8-C77965589E6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459123" y="374662"/>
            <a:ext cx="409429" cy="185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7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AFBE974D-14C3-47D5-A3B8-F7A2A5A2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4" y="463391"/>
            <a:ext cx="4432446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屏幕坐标对应关系表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7A9CCB-220D-466B-AD6E-D524D45D715E}"/>
              </a:ext>
            </a:extLst>
          </p:cNvPr>
          <p:cNvSpPr txBox="1"/>
          <p:nvPr/>
        </p:nvSpPr>
        <p:spPr>
          <a:xfrm>
            <a:off x="898657" y="844060"/>
            <a:ext cx="7268848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一个通用的点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表达式为：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OLED_GRAM[x][y / 8] |= 1 &lt;&lt; y % 8;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6A8F79-F182-4D45-9C95-01249B9D5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21324"/>
              </p:ext>
            </p:extLst>
          </p:nvPr>
        </p:nvGraphicFramePr>
        <p:xfrm>
          <a:off x="898657" y="1351944"/>
          <a:ext cx="7268848" cy="3399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991">
                  <a:extLst>
                    <a:ext uri="{9D8B030D-6E8A-4147-A177-3AD203B41FA5}">
                      <a16:colId xmlns:a16="http://schemas.microsoft.com/office/drawing/2014/main" val="2429176236"/>
                    </a:ext>
                  </a:extLst>
                </a:gridCol>
                <a:gridCol w="1207511">
                  <a:extLst>
                    <a:ext uri="{9D8B030D-6E8A-4147-A177-3AD203B41FA5}">
                      <a16:colId xmlns:a16="http://schemas.microsoft.com/office/drawing/2014/main" val="24009644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548429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07290175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80689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53432049"/>
                    </a:ext>
                  </a:extLst>
                </a:gridCol>
                <a:gridCol w="811346">
                  <a:extLst>
                    <a:ext uri="{9D8B030D-6E8A-4147-A177-3AD203B41FA5}">
                      <a16:colId xmlns:a16="http://schemas.microsoft.com/office/drawing/2014/main" val="162466498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609323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          </a:t>
                      </a:r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r>
                        <a:rPr lang="zh-CN" alt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b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y</a:t>
                      </a:r>
                      <a:r>
                        <a:rPr lang="zh-CN" alt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879731"/>
                  </a:ext>
                </a:extLst>
              </a:tr>
              <a:tr h="216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PAGE0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1715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4095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628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0307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346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516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1569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G[0][0].b7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G[1][0].b7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G[2][0].b7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G[3][0].b7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G[127][0].b7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68904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PAGE1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G[0][1].b0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G[1][1].b0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G[2][1].b0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G[3][1].b0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G[127][1].b0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045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G[0][1].b1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G[1][1].b1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G[2][1].b1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G[3][1].b1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G[127][1].b1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1201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58860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PAGE7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G[0][7].b5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G[1][7].b5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G[2][7].b5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G[3][7].b5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G[127][7].b5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1997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G[0][7].b6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G[1][7].b6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G[2][7].b6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G[3][7].b6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G[127][7].b6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575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G[0][7].b7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G[1][7].b7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G[2][7].b7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G[3][7].b7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G[127][7].b7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08717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303E8C-1A88-4088-91B5-E149E91293C1}"/>
              </a:ext>
            </a:extLst>
          </p:cNvPr>
          <p:cNvCxnSpPr>
            <a:cxnSpLocks/>
          </p:cNvCxnSpPr>
          <p:nvPr/>
        </p:nvCxnSpPr>
        <p:spPr>
          <a:xfrm>
            <a:off x="1676400" y="1351944"/>
            <a:ext cx="1214120" cy="3701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9">
            <a:extLst>
              <a:ext uri="{FF2B5EF4-FFF2-40B4-BE49-F238E27FC236}">
                <a16:creationId xmlns:a16="http://schemas.microsoft.com/office/drawing/2014/main" id="{92277109-DA97-4BDA-971D-63296B28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8"/>
            <a:ext cx="4432446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画点函数实现代码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9A1FD5-1288-4D97-AAAC-CCDBF18BDB13}"/>
              </a:ext>
            </a:extLst>
          </p:cNvPr>
          <p:cNvSpPr/>
          <p:nvPr/>
        </p:nvSpPr>
        <p:spPr>
          <a:xfrm>
            <a:off x="105300" y="935622"/>
            <a:ext cx="4653750" cy="394165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oled_draw_point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x, 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y, 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dot)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pos, bx, temp = 0;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&gt;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127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|| y &gt;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63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return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超出范围了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pos =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/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页地址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bx =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%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计算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在对应字节里面的位置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temp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&lt;&lt; bx;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转换后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对应的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 dot )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画实心点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g_oled_gram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 x ][ pos ] |= temp;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g_oled_gram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 x ][ pos ] &amp;= ~temp;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67F6868-E836-4B1F-B2FB-05F61088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1" t="37266" r="28451" b="39348"/>
          <a:stretch/>
        </p:blipFill>
        <p:spPr>
          <a:xfrm rot="10800000">
            <a:off x="5408750" y="1432701"/>
            <a:ext cx="2218712" cy="124575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97BF51A-0E4D-451E-A35F-F9D7037E7727}"/>
              </a:ext>
            </a:extLst>
          </p:cNvPr>
          <p:cNvSpPr/>
          <p:nvPr/>
        </p:nvSpPr>
        <p:spPr>
          <a:xfrm>
            <a:off x="5468925" y="1517650"/>
            <a:ext cx="140141" cy="158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0FAA2B8-9339-4F69-80CD-DCB8B18557DE}"/>
              </a:ext>
            </a:extLst>
          </p:cNvPr>
          <p:cNvCxnSpPr>
            <a:cxnSpLocks/>
            <a:stCxn id="3" idx="7"/>
            <a:endCxn id="50" idx="1"/>
          </p:cNvCxnSpPr>
          <p:nvPr/>
        </p:nvCxnSpPr>
        <p:spPr>
          <a:xfrm flipV="1">
            <a:off x="5588543" y="1307033"/>
            <a:ext cx="301230" cy="233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55C0986-BB5E-4720-8CA0-EE0422DAB497}"/>
              </a:ext>
            </a:extLst>
          </p:cNvPr>
          <p:cNvSpPr txBox="1"/>
          <p:nvPr/>
        </p:nvSpPr>
        <p:spPr>
          <a:xfrm>
            <a:off x="5889773" y="927662"/>
            <a:ext cx="188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模块定下的效果原点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9453D6-6C45-4C71-B713-F8FE7C6F8288}"/>
              </a:ext>
            </a:extLst>
          </p:cNvPr>
          <p:cNvSpPr txBox="1"/>
          <p:nvPr/>
        </p:nvSpPr>
        <p:spPr>
          <a:xfrm>
            <a:off x="5889773" y="1153144"/>
            <a:ext cx="163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配置后实际原点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80AED88-07EC-456D-8629-D67D4D2882AB}"/>
              </a:ext>
            </a:extLst>
          </p:cNvPr>
          <p:cNvCxnSpPr>
            <a:cxnSpLocks/>
          </p:cNvCxnSpPr>
          <p:nvPr/>
        </p:nvCxnSpPr>
        <p:spPr>
          <a:xfrm>
            <a:off x="6139668" y="3344131"/>
            <a:ext cx="0" cy="1193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C82F399-D692-493E-90AD-9154BAB10350}"/>
              </a:ext>
            </a:extLst>
          </p:cNvPr>
          <p:cNvCxnSpPr>
            <a:cxnSpLocks/>
          </p:cNvCxnSpPr>
          <p:nvPr/>
        </p:nvCxnSpPr>
        <p:spPr>
          <a:xfrm>
            <a:off x="6139668" y="3936191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6B1FEB2-41B1-4F23-8C87-A879D2C73673}"/>
              </a:ext>
            </a:extLst>
          </p:cNvPr>
          <p:cNvCxnSpPr>
            <a:cxnSpLocks/>
          </p:cNvCxnSpPr>
          <p:nvPr/>
        </p:nvCxnSpPr>
        <p:spPr>
          <a:xfrm>
            <a:off x="6139668" y="3344131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7FAA7DA-B4F7-4866-BC3F-B14B548B0361}"/>
              </a:ext>
            </a:extLst>
          </p:cNvPr>
          <p:cNvCxnSpPr>
            <a:cxnSpLocks/>
          </p:cNvCxnSpPr>
          <p:nvPr/>
        </p:nvCxnSpPr>
        <p:spPr>
          <a:xfrm>
            <a:off x="6139668" y="4528248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DB71459-1D67-4B13-A970-43CA680AD7B0}"/>
              </a:ext>
            </a:extLst>
          </p:cNvPr>
          <p:cNvCxnSpPr>
            <a:cxnSpLocks/>
          </p:cNvCxnSpPr>
          <p:nvPr/>
        </p:nvCxnSpPr>
        <p:spPr>
          <a:xfrm flipV="1">
            <a:off x="6710279" y="3344132"/>
            <a:ext cx="0" cy="1193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C92AE9E-0478-454F-BC7D-71373951E5EC}"/>
              </a:ext>
            </a:extLst>
          </p:cNvPr>
          <p:cNvCxnSpPr>
            <a:cxnSpLocks/>
          </p:cNvCxnSpPr>
          <p:nvPr/>
        </p:nvCxnSpPr>
        <p:spPr>
          <a:xfrm>
            <a:off x="6139668" y="3640161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4B06D45-F9A3-4173-9A80-E61522C1A8FA}"/>
              </a:ext>
            </a:extLst>
          </p:cNvPr>
          <p:cNvCxnSpPr>
            <a:cxnSpLocks/>
          </p:cNvCxnSpPr>
          <p:nvPr/>
        </p:nvCxnSpPr>
        <p:spPr>
          <a:xfrm>
            <a:off x="6137756" y="4232221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E7EB0CD-0195-48CA-B842-077AA4C53B7C}"/>
              </a:ext>
            </a:extLst>
          </p:cNvPr>
          <p:cNvCxnSpPr>
            <a:cxnSpLocks/>
          </p:cNvCxnSpPr>
          <p:nvPr/>
        </p:nvCxnSpPr>
        <p:spPr>
          <a:xfrm>
            <a:off x="6139666" y="4084206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B1BA057-C501-4D0A-95E5-D97B6F86165F}"/>
              </a:ext>
            </a:extLst>
          </p:cNvPr>
          <p:cNvCxnSpPr>
            <a:cxnSpLocks/>
          </p:cNvCxnSpPr>
          <p:nvPr/>
        </p:nvCxnSpPr>
        <p:spPr>
          <a:xfrm>
            <a:off x="6139666" y="3492146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7DDF481-16BD-46B5-BC12-2EF80DCA76B9}"/>
              </a:ext>
            </a:extLst>
          </p:cNvPr>
          <p:cNvCxnSpPr>
            <a:cxnSpLocks/>
          </p:cNvCxnSpPr>
          <p:nvPr/>
        </p:nvCxnSpPr>
        <p:spPr>
          <a:xfrm>
            <a:off x="6139666" y="3788176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A399166-1DF2-46E1-891B-4FAA36C307E9}"/>
              </a:ext>
            </a:extLst>
          </p:cNvPr>
          <p:cNvCxnSpPr>
            <a:cxnSpLocks/>
          </p:cNvCxnSpPr>
          <p:nvPr/>
        </p:nvCxnSpPr>
        <p:spPr>
          <a:xfrm>
            <a:off x="6137754" y="4380236"/>
            <a:ext cx="570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9937878-FAEB-4CD5-9EAD-88308DE6B6A4}"/>
              </a:ext>
            </a:extLst>
          </p:cNvPr>
          <p:cNvSpPr txBox="1"/>
          <p:nvPr/>
        </p:nvSpPr>
        <p:spPr>
          <a:xfrm>
            <a:off x="6684280" y="4334036"/>
            <a:ext cx="675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LSB D7</a:t>
            </a:r>
            <a:endParaRPr lang="zh-CN" altLang="en-US" sz="10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32F371A-186F-4AD5-96A1-1EC4A4B83937}"/>
              </a:ext>
            </a:extLst>
          </p:cNvPr>
          <p:cNvSpPr txBox="1"/>
          <p:nvPr/>
        </p:nvSpPr>
        <p:spPr>
          <a:xfrm>
            <a:off x="6684280" y="3300635"/>
            <a:ext cx="675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MSB D0</a:t>
            </a:r>
            <a:endParaRPr lang="zh-CN" altLang="en-US" sz="10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F769CC2-56CF-4972-958F-C7A08D35088B}"/>
              </a:ext>
            </a:extLst>
          </p:cNvPr>
          <p:cNvSpPr/>
          <p:nvPr/>
        </p:nvSpPr>
        <p:spPr>
          <a:xfrm>
            <a:off x="5328653" y="121070"/>
            <a:ext cx="2576544" cy="303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g_oled_gram</a:t>
            </a: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正确赋值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53FFB1-AC29-4591-8109-F38D8A41631D}"/>
              </a:ext>
            </a:extLst>
          </p:cNvPr>
          <p:cNvSpPr txBox="1"/>
          <p:nvPr/>
        </p:nvSpPr>
        <p:spPr>
          <a:xfrm>
            <a:off x="385919" y="505508"/>
            <a:ext cx="462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OLED_GRAM[x][y / 8] |= 1 &lt;&lt; y % 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/>
      <p:bldP spid="50" grpId="0"/>
      <p:bldP spid="78" grpId="0"/>
      <p:bldP spid="79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70212"/>
            <a:ext cx="3683731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显示屏介绍（了解）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，字符显示原理（掌握）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70212"/>
            <a:ext cx="3683731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，字符显示原理（掌握） 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9252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54" y="46442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，字符显示原理（掌握）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0F30DE6-5017-4846-98C1-ADA9530BDBA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8BCC8996-0094-4A5C-9500-A5FED8D3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48" y="854939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什么是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ASCII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字符？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7B5711-52DE-436E-BD91-00FE066F45FD}"/>
              </a:ext>
            </a:extLst>
          </p:cNvPr>
          <p:cNvSpPr txBox="1"/>
          <p:nvPr/>
        </p:nvSpPr>
        <p:spPr>
          <a:xfrm>
            <a:off x="361963" y="1295916"/>
            <a:ext cx="86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基于拉丁字母的一套电脑编码系统，共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个字符：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个控制字符 和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个显示字符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0C0CFF-7554-49FF-8275-C96855A6EECD}"/>
              </a:ext>
            </a:extLst>
          </p:cNvPr>
          <p:cNvSpPr/>
          <p:nvPr/>
        </p:nvSpPr>
        <p:spPr>
          <a:xfrm>
            <a:off x="207054" y="4150947"/>
            <a:ext cx="2785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/>
              <a:t> http://c.biancheng.net/c/ascii/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18D700-0F2D-460C-BBAA-198BD0D5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70" y="1774720"/>
            <a:ext cx="5223941" cy="299506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D58917A-5399-4010-9C16-57AD629A02CA}"/>
              </a:ext>
            </a:extLst>
          </p:cNvPr>
          <p:cNvSpPr txBox="1"/>
          <p:nvPr/>
        </p:nvSpPr>
        <p:spPr>
          <a:xfrm>
            <a:off x="328114" y="1753098"/>
            <a:ext cx="3205073" cy="19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个显示字符如下：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!"#$%&amp;'()*+,-./0123456789:;&lt;=&gt;?@ABCDEFGHIJKLMNOPQRSTUVWXYZ[\]^_`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abcdefghijklmnopqrstuvwxyz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{|}~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24" y="521084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什么是内码（编码）？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9B7523-4F5C-457D-90C5-20D15839E19A}"/>
              </a:ext>
            </a:extLst>
          </p:cNvPr>
          <p:cNvSpPr txBox="1"/>
          <p:nvPr/>
        </p:nvSpPr>
        <p:spPr>
          <a:xfrm>
            <a:off x="361961" y="996684"/>
            <a:ext cx="86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计算机使用的二进制字符编码，就叫内码，简称编码。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字符包含各种文字！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88586-37E6-4622-BDD0-8FEB7F54DD3F}"/>
              </a:ext>
            </a:extLst>
          </p:cNvPr>
          <p:cNvSpPr/>
          <p:nvPr/>
        </p:nvSpPr>
        <p:spPr>
          <a:xfrm>
            <a:off x="1803165" y="4352513"/>
            <a:ext cx="5729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www.cnblogs.com/gavin-num1/p/5170247.html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FD339B7-4C80-4CFF-9798-339A74A4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42781"/>
              </p:ext>
            </p:extLst>
          </p:nvPr>
        </p:nvGraphicFramePr>
        <p:xfrm>
          <a:off x="861353" y="1589818"/>
          <a:ext cx="7421294" cy="196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26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365883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4878151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字符集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编码长度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ASCII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拉丁字母编码，仅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个编码，最简单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GB2312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  <a:endParaRPr lang="en-US" altLang="zh-CN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简体中文字符编码，包含约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6000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多汉字编码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GBK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GB2312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的扩充，支持繁体中文，约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2W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多汉字编码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BIG5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繁体中文字符编码，在台湾、香港用的多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39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UNICODE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国际标准编码，支持各国文字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82592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07E928F-883F-4B83-B527-D51C4AEDB053}"/>
              </a:ext>
            </a:extLst>
          </p:cNvPr>
          <p:cNvSpPr txBox="1"/>
          <p:nvPr/>
        </p:nvSpPr>
        <p:spPr>
          <a:xfrm>
            <a:off x="2225554" y="3818071"/>
            <a:ext cx="4692891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此代码可以输出字符内码：</a:t>
            </a:r>
            <a:r>
              <a:rPr lang="pt-B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printf("%x\r\n",'</a:t>
            </a:r>
            <a:r>
              <a:rPr lang="pt-BR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pt-BR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4C2BA5D-C202-42C3-AF97-369A932D4C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0701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0446"/>
            <a:ext cx="4215184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       如何将字符显示在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上？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420624-1408-4CB6-B439-BFF1786656CE}"/>
              </a:ext>
            </a:extLst>
          </p:cNvPr>
          <p:cNvSpPr txBox="1"/>
          <p:nvPr/>
        </p:nvSpPr>
        <p:spPr>
          <a:xfrm>
            <a:off x="446471" y="977028"/>
            <a:ext cx="6074010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，显示字符，必须先有其点阵数据，点阵数据的集合，叫做字库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，单片机根据点阵数据按取模方向进行描点还原，就能显示字符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字符宽度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汉字宽度的一半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04AD13-40DE-41F7-92E3-E0C1F9C7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81" y="551517"/>
            <a:ext cx="2104755" cy="418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FAB06D-5BA0-42E0-A0C4-495259651BF3}"/>
              </a:ext>
            </a:extLst>
          </p:cNvPr>
          <p:cNvSpPr/>
          <p:nvPr/>
        </p:nvSpPr>
        <p:spPr>
          <a:xfrm>
            <a:off x="313920" y="2352379"/>
            <a:ext cx="4304262" cy="227004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大小，字符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的点阵数据数组：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oled_ascii_1608[]=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0x07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0xE4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0x04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A191F6-754A-4A4B-AB99-10C8CF574652}"/>
              </a:ext>
            </a:extLst>
          </p:cNvPr>
          <p:cNvSpPr txBox="1"/>
          <p:nvPr/>
        </p:nvSpPr>
        <p:spPr>
          <a:xfrm>
            <a:off x="8625236" y="1033035"/>
            <a:ext cx="430887" cy="3225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从上到下  从左到右  高位在前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EBD9F3-C42B-4163-BDDE-4B13F7F36F4F}"/>
              </a:ext>
            </a:extLst>
          </p:cNvPr>
          <p:cNvSpPr txBox="1"/>
          <p:nvPr/>
        </p:nvSpPr>
        <p:spPr>
          <a:xfrm>
            <a:off x="4722080" y="2352379"/>
            <a:ext cx="1694503" cy="23102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0x04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第四个字节：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第五个字节：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0x03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第六个字节：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0xC4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第七个字节：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0x1C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第八个字节：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657CB68-00E5-4764-9D11-AFD1B3B743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358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68" y="232268"/>
            <a:ext cx="2431308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字符显示代码（精简）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CAA260-3141-41BE-A8B2-364DFF1A40C7}"/>
              </a:ext>
            </a:extLst>
          </p:cNvPr>
          <p:cNvSpPr/>
          <p:nvPr/>
        </p:nvSpPr>
        <p:spPr>
          <a:xfrm>
            <a:off x="2619130" y="24899"/>
            <a:ext cx="6425224" cy="509370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fr-FR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temp, t1, t;</a:t>
            </a:r>
          </a:p>
          <a:p>
            <a:r>
              <a:rPr lang="fr-FR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fr-FR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y0 = y;			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保存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的初值 *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fr-FR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(t =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 &lt; </a:t>
            </a:r>
            <a:r>
              <a:rPr lang="en-US" altLang="zh-CN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t++)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总共1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个字节，要遍历一遍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temp =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oled_ascii_1608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[t];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依次获取点阵数据 */</a:t>
            </a:r>
            <a:endParaRPr lang="en-US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for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(t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3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++)</a:t>
            </a:r>
            <a:endParaRPr lang="zh-CN" altLang="en-US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{</a:t>
            </a:r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(temp &amp;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这个点有效，需要画出来 */</a:t>
            </a: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     </a:t>
            </a:r>
            <a:r>
              <a:rPr lang="en-US" altLang="zh-CN" sz="13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_draw_point(x, y,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else</a:t>
            </a:r>
            <a:r>
              <a:rPr lang="en-US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这个点无效，不需要画出来 *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3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_draw_point(x, y,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!mode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temp &lt;&lt;= </a:t>
            </a:r>
            <a:r>
              <a:rPr lang="zh-CN" altLang="en-US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低位数据往高位移位，最高位数据直接丢弃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y++;       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坐标自增 */</a:t>
            </a:r>
            <a:endParaRPr lang="en-US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((y - y0) == </a:t>
            </a:r>
            <a:r>
              <a:rPr lang="en-US" altLang="zh-CN" sz="13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显示完一列了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{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y = y0; 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y坐标复位 */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x++;                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x坐标递增 */</a:t>
            </a:r>
            <a:endParaRPr lang="en-US" altLang="zh-CN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   </a:t>
            </a:r>
            <a:r>
              <a:rPr lang="en-US" altLang="zh-CN" sz="13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break</a:t>
            </a:r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/* 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跳出 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</a:t>
            </a:r>
            <a:r>
              <a:rPr lang="zh-CN" altLang="en-US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 </a:t>
            </a:r>
            <a:r>
              <a:rPr lang="en-US" altLang="zh-CN" sz="13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3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}</a:t>
            </a:r>
          </a:p>
          <a:p>
            <a:r>
              <a:rPr lang="zh-CN" altLang="en-US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}</a:t>
            </a:r>
            <a:endParaRPr lang="en-US" altLang="zh-CN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3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3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0926C3-731F-419E-8DA4-975BCB29205E}"/>
              </a:ext>
            </a:extLst>
          </p:cNvPr>
          <p:cNvSpPr txBox="1"/>
          <p:nvPr/>
        </p:nvSpPr>
        <p:spPr>
          <a:xfrm>
            <a:off x="263768" y="650185"/>
            <a:ext cx="2016370" cy="153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点阵编码规则：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，从上到下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，从左到右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，高位在前</a:t>
            </a:r>
          </a:p>
        </p:txBody>
      </p:sp>
    </p:spTree>
    <p:extLst>
      <p:ext uri="{BB962C8B-B14F-4D97-AF65-F5344CB8AC3E}">
        <p14:creationId xmlns:p14="http://schemas.microsoft.com/office/powerpoint/2010/main" val="26301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10" y="455771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ASCII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字库制作（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*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652434-53E0-4691-8D84-1F62F80D470E}"/>
              </a:ext>
            </a:extLst>
          </p:cNvPr>
          <p:cNvSpPr txBox="1"/>
          <p:nvPr/>
        </p:nvSpPr>
        <p:spPr>
          <a:xfrm>
            <a:off x="348928" y="839059"/>
            <a:ext cx="476101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PCtoLCD2002.exe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软件制作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字库！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C85694-E427-4098-B083-C1C39F2B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8" y="2208467"/>
            <a:ext cx="3571429" cy="1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D56E50-B7F0-41CF-90B6-E2C39D0B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22" y="1690505"/>
            <a:ext cx="451485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7C35DF-4EB8-401D-ABCF-8A2FF653243E}"/>
              </a:ext>
            </a:extLst>
          </p:cNvPr>
          <p:cNvSpPr/>
          <p:nvPr/>
        </p:nvSpPr>
        <p:spPr>
          <a:xfrm>
            <a:off x="1062873" y="1817646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步，设置字体大小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962F67-5A37-48F5-BB8F-DC15AD29F79F}"/>
              </a:ext>
            </a:extLst>
          </p:cNvPr>
          <p:cNvSpPr/>
          <p:nvPr/>
        </p:nvSpPr>
        <p:spPr>
          <a:xfrm>
            <a:off x="5465879" y="1293339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步，设置字模选项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EFCE3E-1881-49BB-84D7-FBFD416907BD}"/>
              </a:ext>
            </a:extLst>
          </p:cNvPr>
          <p:cNvSpPr/>
          <p:nvPr/>
        </p:nvSpPr>
        <p:spPr>
          <a:xfrm>
            <a:off x="4764565" y="4394649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阴码，逐列式，顺向，十六进制，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C51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D0435D-E996-4AEC-8F30-3C3EB6412436}"/>
              </a:ext>
            </a:extLst>
          </p:cNvPr>
          <p:cNvSpPr/>
          <p:nvPr/>
        </p:nvSpPr>
        <p:spPr>
          <a:xfrm>
            <a:off x="1626328" y="3454817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069A20-8573-4896-927C-F998B6383A6A}"/>
              </a:ext>
            </a:extLst>
          </p:cNvPr>
          <p:cNvSpPr/>
          <p:nvPr/>
        </p:nvSpPr>
        <p:spPr>
          <a:xfrm>
            <a:off x="2531493" y="3099780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FB3ABC-3520-4148-9CAF-BA7873578065}"/>
              </a:ext>
            </a:extLst>
          </p:cNvPr>
          <p:cNvSpPr/>
          <p:nvPr/>
        </p:nvSpPr>
        <p:spPr>
          <a:xfrm>
            <a:off x="1806329" y="3105560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F7639BD-DDCC-4C6C-BC82-032C6AB69B4D}"/>
              </a:ext>
            </a:extLst>
          </p:cNvPr>
          <p:cNvSpPr/>
          <p:nvPr/>
        </p:nvSpPr>
        <p:spPr>
          <a:xfrm>
            <a:off x="4365290" y="2025148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C86CF9B-08FD-451B-91F1-01851E2C734B}"/>
              </a:ext>
            </a:extLst>
          </p:cNvPr>
          <p:cNvSpPr/>
          <p:nvPr/>
        </p:nvSpPr>
        <p:spPr>
          <a:xfrm>
            <a:off x="4365290" y="2503214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8E8A4F0-913C-494C-A431-05BADB66EB7E}"/>
              </a:ext>
            </a:extLst>
          </p:cNvPr>
          <p:cNvSpPr/>
          <p:nvPr/>
        </p:nvSpPr>
        <p:spPr>
          <a:xfrm>
            <a:off x="5106377" y="2215385"/>
            <a:ext cx="10013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D73B3B0-E8FC-486A-B199-B8E7E180667C}"/>
              </a:ext>
            </a:extLst>
          </p:cNvPr>
          <p:cNvSpPr/>
          <p:nvPr/>
        </p:nvSpPr>
        <p:spPr>
          <a:xfrm>
            <a:off x="6205973" y="2118412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BFB75518-1BF5-42F6-B520-5512223067E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4893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16" grpId="0"/>
      <p:bldP spid="17" grpId="0"/>
      <p:bldP spid="21" grpId="0" animBg="1"/>
      <p:bldP spid="33" grpId="0" animBg="1"/>
      <p:bldP spid="34" grpId="0" animBg="1"/>
      <p:bldP spid="42" grpId="0" animBg="1"/>
      <p:bldP spid="43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-29308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F89B36-83D0-420C-89FE-04AB2050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7" y="602538"/>
            <a:ext cx="5411372" cy="4158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06CBFCA-A6B6-4A56-B067-70963DDEDBF3}"/>
              </a:ext>
            </a:extLst>
          </p:cNvPr>
          <p:cNvSpPr/>
          <p:nvPr/>
        </p:nvSpPr>
        <p:spPr>
          <a:xfrm>
            <a:off x="305999" y="599240"/>
            <a:ext cx="3272050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字符集（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步，生成字模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93A81F2-EF23-48D8-945E-E57E637ACF0A}"/>
              </a:ext>
            </a:extLst>
          </p:cNvPr>
          <p:cNvSpPr/>
          <p:nvPr/>
        </p:nvSpPr>
        <p:spPr>
          <a:xfrm>
            <a:off x="3610708" y="3294911"/>
            <a:ext cx="3581400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6F047F-9E86-49BE-9C89-62D7A417F315}"/>
              </a:ext>
            </a:extLst>
          </p:cNvPr>
          <p:cNvSpPr/>
          <p:nvPr/>
        </p:nvSpPr>
        <p:spPr>
          <a:xfrm>
            <a:off x="7303477" y="3286582"/>
            <a:ext cx="5568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5047D-B70C-422D-BA2D-91A974E64900}"/>
              </a:ext>
            </a:extLst>
          </p:cNvPr>
          <p:cNvSpPr/>
          <p:nvPr/>
        </p:nvSpPr>
        <p:spPr>
          <a:xfrm>
            <a:off x="3663462" y="3528646"/>
            <a:ext cx="3458307" cy="10726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4916-F4E0-4320-8FCB-1BF3CAE371F0}"/>
              </a:ext>
            </a:extLst>
          </p:cNvPr>
          <p:cNvSpPr/>
          <p:nvPr/>
        </p:nvSpPr>
        <p:spPr>
          <a:xfrm>
            <a:off x="144488" y="1535490"/>
            <a:ext cx="3377419" cy="315047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" ", 0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"!", 1*/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""", 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"#", 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"$", 4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"%", 5 */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		......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"{", 91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"|", 92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*"}", 93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"~", 94 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171F46E-1A99-4735-A6D0-DC4AF9AD63E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48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70212"/>
            <a:ext cx="3683731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，字符显示原理（掌握）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347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速成班培训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1" y="445269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基本驱动实现（掌握）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CE9663E-20D6-4F3D-BD30-6B5D9970EC64}"/>
              </a:ext>
            </a:extLst>
          </p:cNvPr>
          <p:cNvSpPr/>
          <p:nvPr/>
        </p:nvSpPr>
        <p:spPr>
          <a:xfrm>
            <a:off x="587829" y="1699719"/>
            <a:ext cx="2818311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连接关系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ACC1FE5-0587-4CE3-AAFF-898EC6DAE7CD}"/>
              </a:ext>
            </a:extLst>
          </p:cNvPr>
          <p:cNvSpPr/>
          <p:nvPr/>
        </p:nvSpPr>
        <p:spPr>
          <a:xfrm>
            <a:off x="587829" y="2341799"/>
            <a:ext cx="2818311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6C53410-B8E2-4494-8868-8A5A0C2351FE}"/>
              </a:ext>
            </a:extLst>
          </p:cNvPr>
          <p:cNvSpPr/>
          <p:nvPr/>
        </p:nvSpPr>
        <p:spPr>
          <a:xfrm>
            <a:off x="587829" y="2983879"/>
            <a:ext cx="2818312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接口函数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14EFE4-2FE5-45A1-98EE-FB8C83BDDF01}"/>
              </a:ext>
            </a:extLst>
          </p:cNvPr>
          <p:cNvSpPr/>
          <p:nvPr/>
        </p:nvSpPr>
        <p:spPr>
          <a:xfrm>
            <a:off x="3406140" y="1734002"/>
            <a:ext cx="2347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接口原理图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0B603F-6143-41FD-B64F-F5D3AEE5BC3F}"/>
              </a:ext>
            </a:extLst>
          </p:cNvPr>
          <p:cNvSpPr/>
          <p:nvPr/>
        </p:nvSpPr>
        <p:spPr>
          <a:xfrm>
            <a:off x="3406140" y="2371250"/>
            <a:ext cx="276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初始化连接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的各个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B97BEC-705C-44D9-A0FC-50E6E7F5016C}"/>
              </a:ext>
            </a:extLst>
          </p:cNvPr>
          <p:cNvSpPr/>
          <p:nvPr/>
        </p:nvSpPr>
        <p:spPr>
          <a:xfrm>
            <a:off x="3406140" y="3016438"/>
            <a:ext cx="1488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oled_wr_byte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B7DFB87-28AF-4514-A3D2-8163ED26B2EA}"/>
              </a:ext>
            </a:extLst>
          </p:cNvPr>
          <p:cNvSpPr/>
          <p:nvPr/>
        </p:nvSpPr>
        <p:spPr>
          <a:xfrm>
            <a:off x="587829" y="3630456"/>
            <a:ext cx="2818312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EF5CCF-3A13-4C74-B5A2-59395271B275}"/>
              </a:ext>
            </a:extLst>
          </p:cNvPr>
          <p:cNvSpPr/>
          <p:nvPr/>
        </p:nvSpPr>
        <p:spPr>
          <a:xfrm>
            <a:off x="3406140" y="3665009"/>
            <a:ext cx="3898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函数，完成初始化序列配置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89FE971-86CF-4940-8EAE-E0C8E0358F1F}"/>
              </a:ext>
            </a:extLst>
          </p:cNvPr>
          <p:cNvSpPr/>
          <p:nvPr/>
        </p:nvSpPr>
        <p:spPr>
          <a:xfrm>
            <a:off x="586215" y="983945"/>
            <a:ext cx="7181375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目标：用最简单代码，点亮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屏，实现任意位置画点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FC4F4ED-2662-4D9D-A9FA-8465A6E52841}"/>
              </a:ext>
            </a:extLst>
          </p:cNvPr>
          <p:cNvSpPr/>
          <p:nvPr/>
        </p:nvSpPr>
        <p:spPr>
          <a:xfrm>
            <a:off x="587829" y="4277033"/>
            <a:ext cx="2818312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画点函数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18F8362-5594-4E22-8D5F-32F38463EFB4}"/>
              </a:ext>
            </a:extLst>
          </p:cNvPr>
          <p:cNvSpPr/>
          <p:nvPr/>
        </p:nvSpPr>
        <p:spPr>
          <a:xfrm>
            <a:off x="3406140" y="4306484"/>
            <a:ext cx="5001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oled_draw_point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任意位置画点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4" grpId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屏幕上画一个点（不建立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屏幕上显示一个字符‘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’（建立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OLED_GRAM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0" y="965371"/>
            <a:ext cx="6547759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，即有机发光二极管（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Organic Light-Emitting Diode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），又称为有机激光显示（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Organic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Electroluminesence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Display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显示屏就是利用有机发光二极管制成的显示屏，只要在正负极上加上正确的电压就会发光。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E7D7779-488A-4F7E-9242-B46EF13E33DC}"/>
              </a:ext>
            </a:extLst>
          </p:cNvPr>
          <p:cNvSpPr/>
          <p:nvPr/>
        </p:nvSpPr>
        <p:spPr>
          <a:xfrm>
            <a:off x="6525205" y="1296627"/>
            <a:ext cx="1025754" cy="455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124420-8A99-4B58-93DE-004A9A1F43B4}"/>
              </a:ext>
            </a:extLst>
          </p:cNvPr>
          <p:cNvSpPr/>
          <p:nvPr/>
        </p:nvSpPr>
        <p:spPr>
          <a:xfrm>
            <a:off x="7632972" y="965282"/>
            <a:ext cx="1625327" cy="11333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显示屏   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点阵显示屏   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F188812-9E27-493A-B9C3-F1F8245DE69A}"/>
              </a:ext>
            </a:extLst>
          </p:cNvPr>
          <p:cNvSpPr/>
          <p:nvPr/>
        </p:nvSpPr>
        <p:spPr>
          <a:xfrm>
            <a:off x="350284" y="2630610"/>
            <a:ext cx="760059" cy="370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FE91A51-FCD7-40D1-A629-6DD51E3D139A}"/>
              </a:ext>
            </a:extLst>
          </p:cNvPr>
          <p:cNvSpPr/>
          <p:nvPr/>
        </p:nvSpPr>
        <p:spPr>
          <a:xfrm>
            <a:off x="3616005" y="2630610"/>
            <a:ext cx="760059" cy="370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8B90951-656B-4DFF-BFBE-ACC2A28AC4C2}"/>
              </a:ext>
            </a:extLst>
          </p:cNvPr>
          <p:cNvSpPr/>
          <p:nvPr/>
        </p:nvSpPr>
        <p:spPr>
          <a:xfrm>
            <a:off x="350284" y="3167341"/>
            <a:ext cx="246873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、自发光，不需要背光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1718006-EF70-4FCA-A79F-49524CE6D13D}"/>
              </a:ext>
            </a:extLst>
          </p:cNvPr>
          <p:cNvSpPr/>
          <p:nvPr/>
        </p:nvSpPr>
        <p:spPr>
          <a:xfrm>
            <a:off x="3616005" y="3166835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、烧屏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CF5049F-707A-413F-82B7-E2CA692A18DC}"/>
              </a:ext>
            </a:extLst>
          </p:cNvPr>
          <p:cNvSpPr/>
          <p:nvPr/>
        </p:nvSpPr>
        <p:spPr>
          <a:xfrm>
            <a:off x="3616005" y="3732274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、价格昂贵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0FC7AA-16AB-4D7D-B248-C1A3ADCF9323}"/>
              </a:ext>
            </a:extLst>
          </p:cNvPr>
          <p:cNvSpPr/>
          <p:nvPr/>
        </p:nvSpPr>
        <p:spPr>
          <a:xfrm>
            <a:off x="350284" y="3733286"/>
            <a:ext cx="246873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、功耗更加低，节能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716F23D-0467-43D0-BD12-DC5677F28AE8}"/>
              </a:ext>
            </a:extLst>
          </p:cNvPr>
          <p:cNvSpPr/>
          <p:nvPr/>
        </p:nvSpPr>
        <p:spPr>
          <a:xfrm>
            <a:off x="350284" y="4299232"/>
            <a:ext cx="246873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、对比度高，色彩艳丽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79DC479-74D8-4BC6-8241-B9561781B43E}"/>
              </a:ext>
            </a:extLst>
          </p:cNvPr>
          <p:cNvSpPr/>
          <p:nvPr/>
        </p:nvSpPr>
        <p:spPr>
          <a:xfrm>
            <a:off x="3616005" y="4297713"/>
            <a:ext cx="224393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、低频频闪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A6C36BD-38E3-4662-8FFD-3B39003BE317}"/>
              </a:ext>
            </a:extLst>
          </p:cNvPr>
          <p:cNvSpPr/>
          <p:nvPr/>
        </p:nvSpPr>
        <p:spPr>
          <a:xfrm>
            <a:off x="6562767" y="2630610"/>
            <a:ext cx="1152950" cy="370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F54D0A4-E8AB-4769-B277-B0AAEDD8CAB1}"/>
              </a:ext>
            </a:extLst>
          </p:cNvPr>
          <p:cNvSpPr/>
          <p:nvPr/>
        </p:nvSpPr>
        <p:spPr>
          <a:xfrm>
            <a:off x="6576922" y="3164114"/>
            <a:ext cx="124446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电视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EF753CD-8C51-4A12-8300-D7A537343B34}"/>
              </a:ext>
            </a:extLst>
          </p:cNvPr>
          <p:cNvSpPr/>
          <p:nvPr/>
        </p:nvSpPr>
        <p:spPr>
          <a:xfrm>
            <a:off x="6576922" y="3729553"/>
            <a:ext cx="124446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手机</a:t>
            </a:r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平板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5C2233F-2E77-4C21-B4E8-D3CFFED73709}"/>
              </a:ext>
            </a:extLst>
          </p:cNvPr>
          <p:cNvSpPr/>
          <p:nvPr/>
        </p:nvSpPr>
        <p:spPr>
          <a:xfrm>
            <a:off x="6576921" y="4294992"/>
            <a:ext cx="124446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手表</a:t>
            </a:r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手环</a:t>
            </a:r>
          </a:p>
        </p:txBody>
      </p:sp>
    </p:spTree>
    <p:extLst>
      <p:ext uri="{BB962C8B-B14F-4D97-AF65-F5344CB8AC3E}">
        <p14:creationId xmlns:p14="http://schemas.microsoft.com/office/powerpoint/2010/main" val="16566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89858" y="2112842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正点原子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73AF20-B883-4E15-8042-5B3C05CA9EE0}"/>
              </a:ext>
            </a:extLst>
          </p:cNvPr>
          <p:cNvSpPr/>
          <p:nvPr/>
        </p:nvSpPr>
        <p:spPr>
          <a:xfrm>
            <a:off x="2306001" y="903068"/>
            <a:ext cx="6829835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ATK_OLED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模块是一块小尺寸（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0.96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寸）、高亮、自带升压电路的高性能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显示模块，分辨率为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 * 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，该芯片内部集成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升压，仅需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C9AD33-AA3D-4E96-B46C-A996DB736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87" b="3967"/>
          <a:stretch/>
        </p:blipFill>
        <p:spPr>
          <a:xfrm>
            <a:off x="3449" y="960218"/>
            <a:ext cx="2310716" cy="212602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0AA60DD-AD9E-43C5-B982-E360EB1B8A8F}"/>
              </a:ext>
            </a:extLst>
          </p:cNvPr>
          <p:cNvSpPr/>
          <p:nvPr/>
        </p:nvSpPr>
        <p:spPr>
          <a:xfrm>
            <a:off x="2318701" y="1969868"/>
            <a:ext cx="692054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6800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种通信接口。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9E662D45-DAE8-4AE9-9B29-8ACF0511A2CC}"/>
              </a:ext>
            </a:extLst>
          </p:cNvPr>
          <p:cNvSpPr/>
          <p:nvPr/>
        </p:nvSpPr>
        <p:spPr>
          <a:xfrm>
            <a:off x="7414986" y="1654374"/>
            <a:ext cx="1569716" cy="355309"/>
          </a:xfrm>
          <a:prstGeom prst="wedgeEllipseCallou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怎么选择？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8302E36-CED6-497B-9550-672272385A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47"/>
          <a:stretch/>
        </p:blipFill>
        <p:spPr>
          <a:xfrm>
            <a:off x="6943087" y="2586444"/>
            <a:ext cx="2041615" cy="208584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5ABB02E-0762-4164-AB3B-3CAD6337B47B}"/>
              </a:ext>
            </a:extLst>
          </p:cNvPr>
          <p:cNvSpPr/>
          <p:nvPr/>
        </p:nvSpPr>
        <p:spPr>
          <a:xfrm>
            <a:off x="7315200" y="3476511"/>
            <a:ext cx="698500" cy="416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C3CEF96-0B67-450C-A1EA-7FD5B3F68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8319"/>
              </p:ext>
            </p:extLst>
          </p:nvPr>
        </p:nvGraphicFramePr>
        <p:xfrm>
          <a:off x="694281" y="3267385"/>
          <a:ext cx="585061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0615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5416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接口方式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8080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6800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线</a:t>
                      </a: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SPI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IIC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BS1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BS2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04435"/>
                  </a:ext>
                </a:extLst>
              </a:tr>
            </a:tbl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1690CF-ABB7-40AF-89D2-A982794DE0D5}"/>
              </a:ext>
            </a:extLst>
          </p:cNvPr>
          <p:cNvSpPr/>
          <p:nvPr/>
        </p:nvSpPr>
        <p:spPr>
          <a:xfrm>
            <a:off x="3911600" y="2709076"/>
            <a:ext cx="2310716" cy="3346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BS1</a:t>
            </a:r>
            <a:r>
              <a:rPr lang="zh-CN" altLang="en-US" dirty="0"/>
              <a:t>和</a:t>
            </a:r>
            <a:r>
              <a:rPr lang="en-US" altLang="zh-CN" dirty="0"/>
              <a:t>BS2</a:t>
            </a:r>
            <a:r>
              <a:rPr lang="zh-CN" altLang="en-US" dirty="0"/>
              <a:t>选择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F47EBC3-9690-4C15-A659-146037B7AA2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222316" y="2876404"/>
            <a:ext cx="1092884" cy="618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39E4DEE-DBD4-4C67-995C-92A19E29600D}"/>
              </a:ext>
            </a:extLst>
          </p:cNvPr>
          <p:cNvSpPr/>
          <p:nvPr/>
        </p:nvSpPr>
        <p:spPr>
          <a:xfrm>
            <a:off x="2178050" y="3219861"/>
            <a:ext cx="1168400" cy="1213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4BE615C-6C90-45B5-9A93-3DE0C2CA17D3}"/>
              </a:ext>
            </a:extLst>
          </p:cNvPr>
          <p:cNvSpPr/>
          <p:nvPr/>
        </p:nvSpPr>
        <p:spPr>
          <a:xfrm>
            <a:off x="1962229" y="2829345"/>
            <a:ext cx="1641179" cy="3346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</a:t>
            </a:r>
            <a:r>
              <a:rPr lang="en-US" altLang="zh-CN" dirty="0"/>
              <a:t>8080</a:t>
            </a:r>
            <a:r>
              <a:rPr lang="zh-CN" altLang="en-US" dirty="0"/>
              <a:t>并口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C5B111-07CA-4567-A17E-C12444443D87}"/>
              </a:ext>
            </a:extLst>
          </p:cNvPr>
          <p:cNvSpPr txBox="1"/>
          <p:nvPr/>
        </p:nvSpPr>
        <p:spPr>
          <a:xfrm>
            <a:off x="1985607" y="4489360"/>
            <a:ext cx="498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ATK-0.96’OLED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模块用户手册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_V1.0.pdf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39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13" grpId="0" animBg="1"/>
      <p:bldP spid="30" grpId="0" animBg="1"/>
      <p:bldP spid="31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557339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ATK_OLED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模块引脚说明（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并口模式）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73AF20-B883-4E15-8042-5B3C05CA9EE0}"/>
              </a:ext>
            </a:extLst>
          </p:cNvPr>
          <p:cNvSpPr/>
          <p:nvPr/>
        </p:nvSpPr>
        <p:spPr>
          <a:xfrm>
            <a:off x="2637532" y="1096455"/>
            <a:ext cx="5180588" cy="263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引脚说明：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片选信号（低电平有效）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位双向数据线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RST(RES)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：硬复位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（低电平有效）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命令标志（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，命令；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F3FFBDF-3F2D-4E91-BEC6-543DA9B96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7"/>
          <a:stretch/>
        </p:blipFill>
        <p:spPr>
          <a:xfrm>
            <a:off x="264386" y="1001777"/>
            <a:ext cx="2041615" cy="208584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603D05E-E37E-417D-9AEB-E88E283C050A}"/>
              </a:ext>
            </a:extLst>
          </p:cNvPr>
          <p:cNvSpPr/>
          <p:nvPr/>
        </p:nvSpPr>
        <p:spPr>
          <a:xfrm>
            <a:off x="264385" y="2571750"/>
            <a:ext cx="2041615" cy="52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9B1C939-2F7B-4666-9F3E-08CB341C3ACC}"/>
              </a:ext>
            </a:extLst>
          </p:cNvPr>
          <p:cNvSpPr/>
          <p:nvPr/>
        </p:nvSpPr>
        <p:spPr>
          <a:xfrm>
            <a:off x="2263969" y="3403893"/>
            <a:ext cx="851777" cy="290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7294F8-A797-434D-A39A-1171D4AE24DE}"/>
              </a:ext>
            </a:extLst>
          </p:cNvPr>
          <p:cNvSpPr/>
          <p:nvPr/>
        </p:nvSpPr>
        <p:spPr>
          <a:xfrm>
            <a:off x="4594476" y="1001777"/>
            <a:ext cx="2931035" cy="3580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个数据引脚和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个控制引脚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3" y="0"/>
            <a:ext cx="453199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模块硬件连接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7A9D8B9-30B3-462F-986A-12F88D890F8C}"/>
              </a:ext>
            </a:extLst>
          </p:cNvPr>
          <p:cNvGraphicFramePr>
            <a:graphicFrameLocks noGrp="1"/>
          </p:cNvGraphicFramePr>
          <p:nvPr/>
        </p:nvGraphicFramePr>
        <p:xfrm>
          <a:off x="198340" y="483877"/>
          <a:ext cx="8766615" cy="45680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0615">
                  <a:extLst>
                    <a:ext uri="{9D8B030D-6E8A-4147-A177-3AD203B41FA5}">
                      <a16:colId xmlns:a16="http://schemas.microsoft.com/office/drawing/2014/main" val="3294738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2797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23656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439042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7541600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0737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0920078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分类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OLED</a:t>
                      </a: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模块引脚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串行数据脚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68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CS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D[7:0]</a:t>
                      </a:r>
                      <a:endParaRPr lang="zh-CN" altLang="en-US" sz="1600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RST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</a:t>
                      </a:r>
                      <a:endParaRPr lang="zh-CN" altLang="en-US" sz="1600" b="1" kern="0" baseline="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961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</a:t>
                      </a: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PC9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PB0~PB7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NRST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PC8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85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精英板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PG13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PC0~7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PG15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PD3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916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战舰板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PD6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PG13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PG14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PC0~7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PG15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PD3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9935"/>
                  </a:ext>
                </a:extLst>
              </a:tr>
              <a:tr h="372387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探索板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PD7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D[3:0]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PC[9:6]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PC11  D5PB6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D[7:6]PE[6:5]</a:t>
                      </a:r>
                      <a:endParaRPr lang="zh-CN" altLang="zh-CN" sz="14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PD6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阿波罗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PH8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D[3:0]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PC[9:6]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PC11  D5PD3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D[7:6]PB[9:8]</a:t>
                      </a:r>
                      <a:endParaRPr lang="zh-CN" altLang="zh-CN" sz="14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PA15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北极星</a:t>
                      </a: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PB3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D[3:0]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PC[9:6]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PC11  D5PD3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D[7:6]PB[9:8]</a:t>
                      </a:r>
                      <a:endParaRPr lang="zh-CN" altLang="zh-CN" sz="14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PB7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MiniPro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H750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PB7</a:t>
                      </a:r>
                      <a:endParaRPr lang="zh-CN" altLang="en-US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87313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PD7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PA4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D[3:0]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PC[9:6]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PC11  D5PB3</a:t>
                      </a:r>
                    </a:p>
                    <a:p>
                      <a:pPr marL="0" indent="87313" algn="ctr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D[7:6]PE[6:5</a:t>
                      </a: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PG15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87313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baseline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PD6</a:t>
                      </a:r>
                      <a:endParaRPr lang="zh-CN" altLang="zh-CN" sz="1600" kern="0" baseline="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3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70212"/>
            <a:ext cx="3683731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，字符显示原理（掌握）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455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73907211-F1C9-4A0B-B1C1-CCAB05B4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OLED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D406AB-2C74-415A-94EF-76A0F9A8FC54}"/>
              </a:ext>
            </a:extLst>
          </p:cNvPr>
          <p:cNvSpPr txBox="1"/>
          <p:nvPr/>
        </p:nvSpPr>
        <p:spPr>
          <a:xfrm>
            <a:off x="466157" y="970511"/>
            <a:ext cx="465741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屏驱动的核心是：驱动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OLED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5CDDE7-F0F6-491A-8D4D-B94E5023D3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" t="2576" r="520"/>
          <a:stretch/>
        </p:blipFill>
        <p:spPr>
          <a:xfrm>
            <a:off x="5201444" y="902444"/>
            <a:ext cx="1631156" cy="807324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8607B2EF-6B2C-4917-8C93-9C085C3FF9D9}"/>
              </a:ext>
            </a:extLst>
          </p:cNvPr>
          <p:cNvSpPr/>
          <p:nvPr/>
        </p:nvSpPr>
        <p:spPr>
          <a:xfrm>
            <a:off x="5123576" y="781050"/>
            <a:ext cx="2883773" cy="180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41CBF1-DFA1-4677-B416-AC16AD6D784D}"/>
              </a:ext>
            </a:extLst>
          </p:cNvPr>
          <p:cNvSpPr txBox="1"/>
          <p:nvPr/>
        </p:nvSpPr>
        <p:spPr>
          <a:xfrm>
            <a:off x="5981128" y="469475"/>
            <a:ext cx="153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A07D867-9B38-4DB8-9A76-894A147EDDBA}"/>
              </a:ext>
            </a:extLst>
          </p:cNvPr>
          <p:cNvSpPr/>
          <p:nvPr/>
        </p:nvSpPr>
        <p:spPr>
          <a:xfrm>
            <a:off x="7089687" y="2072421"/>
            <a:ext cx="835245" cy="369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51B3784-2A9D-4B3F-83EA-5F844C0C44F5}"/>
              </a:ext>
            </a:extLst>
          </p:cNvPr>
          <p:cNvCxnSpPr>
            <a:cxnSpLocks/>
            <a:stCxn id="36" idx="0"/>
            <a:endCxn id="8" idx="3"/>
          </p:cNvCxnSpPr>
          <p:nvPr/>
        </p:nvCxnSpPr>
        <p:spPr>
          <a:xfrm rot="16200000" flipV="1">
            <a:off x="6786798" y="1351909"/>
            <a:ext cx="766315" cy="674710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A91652E-4395-4DD0-AF72-B5EA64B44335}"/>
              </a:ext>
            </a:extLst>
          </p:cNvPr>
          <p:cNvCxnSpPr>
            <a:cxnSpLocks/>
            <a:stCxn id="36" idx="1"/>
            <a:endCxn id="8" idx="2"/>
          </p:cNvCxnSpPr>
          <p:nvPr/>
        </p:nvCxnSpPr>
        <p:spPr>
          <a:xfrm rot="10800000">
            <a:off x="6017023" y="1709768"/>
            <a:ext cx="1072665" cy="547466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12C3B6C-8123-4B51-9C37-E260FFE30072}"/>
              </a:ext>
            </a:extLst>
          </p:cNvPr>
          <p:cNvSpPr txBox="1"/>
          <p:nvPr/>
        </p:nvSpPr>
        <p:spPr>
          <a:xfrm>
            <a:off x="6889885" y="1029714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0B6A9E-F6A8-4824-949E-54A49AE6B27D}"/>
              </a:ext>
            </a:extLst>
          </p:cNvPr>
          <p:cNvSpPr txBox="1"/>
          <p:nvPr/>
        </p:nvSpPr>
        <p:spPr>
          <a:xfrm>
            <a:off x="5988481" y="1949363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BA04160-4E8A-4E14-83C3-A321CE75CAF9}"/>
              </a:ext>
            </a:extLst>
          </p:cNvPr>
          <p:cNvCxnSpPr>
            <a:cxnSpLocks/>
          </p:cNvCxnSpPr>
          <p:nvPr/>
        </p:nvCxnSpPr>
        <p:spPr>
          <a:xfrm flipH="1" flipV="1">
            <a:off x="8007349" y="2257140"/>
            <a:ext cx="447533" cy="9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CC3CC9D-573D-4110-85B3-BB1B35420460}"/>
              </a:ext>
            </a:extLst>
          </p:cNvPr>
          <p:cNvSpPr txBox="1"/>
          <p:nvPr/>
        </p:nvSpPr>
        <p:spPr>
          <a:xfrm>
            <a:off x="8372333" y="2085121"/>
            <a:ext cx="87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对话气泡: 椭圆形 47">
            <a:extLst>
              <a:ext uri="{FF2B5EF4-FFF2-40B4-BE49-F238E27FC236}">
                <a16:creationId xmlns:a16="http://schemas.microsoft.com/office/drawing/2014/main" id="{80FB6F84-EB41-496C-9365-A06F9FABD4B8}"/>
              </a:ext>
            </a:extLst>
          </p:cNvPr>
          <p:cNvSpPr/>
          <p:nvPr/>
        </p:nvSpPr>
        <p:spPr>
          <a:xfrm>
            <a:off x="934196" y="2372194"/>
            <a:ext cx="2555316" cy="355309"/>
          </a:xfrm>
          <a:prstGeom prst="wedgeEllipseCallou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怎么驱动屏幕？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725876-2F0F-4E20-90DA-B52A9AD5DB42}"/>
              </a:ext>
            </a:extLst>
          </p:cNvPr>
          <p:cNvSpPr/>
          <p:nvPr/>
        </p:nvSpPr>
        <p:spPr>
          <a:xfrm>
            <a:off x="376462" y="2994462"/>
            <a:ext cx="3328745" cy="34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、选择驱动芯片时序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CAC6BA4-8DA9-4E50-90FE-236BD10BCD19}"/>
              </a:ext>
            </a:extLst>
          </p:cNvPr>
          <p:cNvSpPr/>
          <p:nvPr/>
        </p:nvSpPr>
        <p:spPr>
          <a:xfrm>
            <a:off x="376464" y="3610862"/>
            <a:ext cx="3328745" cy="34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、初始化序列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D9DC208-705B-4609-9BD2-A10A0B360178}"/>
              </a:ext>
            </a:extLst>
          </p:cNvPr>
          <p:cNvSpPr/>
          <p:nvPr/>
        </p:nvSpPr>
        <p:spPr>
          <a:xfrm>
            <a:off x="376464" y="4227262"/>
            <a:ext cx="3328743" cy="34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、实现画点函数、读点函数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9B6D0-63D9-49F6-9EF1-6DF18C8E2D34}"/>
              </a:ext>
            </a:extLst>
          </p:cNvPr>
          <p:cNvSpPr/>
          <p:nvPr/>
        </p:nvSpPr>
        <p:spPr>
          <a:xfrm>
            <a:off x="3776904" y="2939076"/>
            <a:ext cx="332874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根据时序实现数据写入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D43F9E-6B9D-4C2B-BF93-7DCDD0DE9A20}"/>
              </a:ext>
            </a:extLst>
          </p:cNvPr>
          <p:cNvSpPr/>
          <p:nvPr/>
        </p:nvSpPr>
        <p:spPr>
          <a:xfrm>
            <a:off x="3776904" y="3546112"/>
            <a:ext cx="313824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由厂家提供，用于初始化屏幕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E29C0C-46C9-436B-A160-1D1AA2832722}"/>
              </a:ext>
            </a:extLst>
          </p:cNvPr>
          <p:cNvSpPr/>
          <p:nvPr/>
        </p:nvSpPr>
        <p:spPr>
          <a:xfrm>
            <a:off x="3776904" y="4169031"/>
            <a:ext cx="399549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基于这两个函数可以实现各种绘图功能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6D609C0-A1A3-46EB-B3EF-823A1F0D5B35}"/>
              </a:ext>
            </a:extLst>
          </p:cNvPr>
          <p:cNvSpPr/>
          <p:nvPr/>
        </p:nvSpPr>
        <p:spPr>
          <a:xfrm>
            <a:off x="2533729" y="2985343"/>
            <a:ext cx="1181021" cy="355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8080</a:t>
            </a:r>
            <a:r>
              <a:rPr lang="zh-CN" altLang="en-US" dirty="0"/>
              <a:t>时序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7E85FF-7C6A-490E-872C-52ABCB517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072" y="470465"/>
            <a:ext cx="1935005" cy="602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9" grpId="0"/>
      <p:bldP spid="40" grpId="0"/>
      <p:bldP spid="43" grpId="0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4297B80-AB11-4907-BD63-2587E2B17975}"/>
              </a:ext>
            </a:extLst>
          </p:cNvPr>
          <p:cNvSpPr/>
          <p:nvPr/>
        </p:nvSpPr>
        <p:spPr>
          <a:xfrm>
            <a:off x="7605219" y="1573101"/>
            <a:ext cx="1290172" cy="399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写命令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94B4CDD-6BE2-4F3A-9C66-D4B128220E05}"/>
              </a:ext>
            </a:extLst>
          </p:cNvPr>
          <p:cNvSpPr/>
          <p:nvPr/>
        </p:nvSpPr>
        <p:spPr>
          <a:xfrm>
            <a:off x="7605219" y="2157654"/>
            <a:ext cx="129017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读命令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9045C63-4A00-4D18-AB5A-DA40459416D5}"/>
              </a:ext>
            </a:extLst>
          </p:cNvPr>
          <p:cNvSpPr/>
          <p:nvPr/>
        </p:nvSpPr>
        <p:spPr>
          <a:xfrm>
            <a:off x="7605219" y="2742207"/>
            <a:ext cx="1290172" cy="399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写数据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80FB754-9F10-4834-A462-68687A7E1E8C}"/>
              </a:ext>
            </a:extLst>
          </p:cNvPr>
          <p:cNvSpPr/>
          <p:nvPr/>
        </p:nvSpPr>
        <p:spPr>
          <a:xfrm>
            <a:off x="7605219" y="3326760"/>
            <a:ext cx="129017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读数据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2FEBFCEF-E37E-48AB-AB09-E055DC8AE40F}"/>
              </a:ext>
            </a:extLst>
          </p:cNvPr>
          <p:cNvSpPr/>
          <p:nvPr/>
        </p:nvSpPr>
        <p:spPr>
          <a:xfrm rot="10800000">
            <a:off x="7097998" y="1592534"/>
            <a:ext cx="476250" cy="2150368"/>
          </a:xfrm>
          <a:prstGeom prst="rightBrace">
            <a:avLst/>
          </a:prstGeom>
          <a:ln w="28575">
            <a:solidFill>
              <a:srgbClr val="19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5329C0-EA06-4C12-896C-CA70B19141FB}"/>
              </a:ext>
            </a:extLst>
          </p:cNvPr>
          <p:cNvSpPr/>
          <p:nvPr/>
        </p:nvSpPr>
        <p:spPr>
          <a:xfrm>
            <a:off x="6228469" y="2493600"/>
            <a:ext cx="854044" cy="370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读和写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9C44E7-FAE6-4988-8118-7CD6B171D250}"/>
              </a:ext>
            </a:extLst>
          </p:cNvPr>
          <p:cNvSpPr/>
          <p:nvPr/>
        </p:nvSpPr>
        <p:spPr>
          <a:xfrm>
            <a:off x="430055" y="1551098"/>
            <a:ext cx="3109218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并口读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写的过程：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A9ADCC7-76AD-4C47-A040-D4E73201688E}"/>
              </a:ext>
            </a:extLst>
          </p:cNvPr>
          <p:cNvSpPr/>
          <p:nvPr/>
        </p:nvSpPr>
        <p:spPr>
          <a:xfrm>
            <a:off x="484468" y="2131950"/>
            <a:ext cx="3000393" cy="34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7FC172C-73F8-4F37-AFFB-A5CB23EDB900}"/>
              </a:ext>
            </a:extLst>
          </p:cNvPr>
          <p:cNvSpPr/>
          <p:nvPr/>
        </p:nvSpPr>
        <p:spPr>
          <a:xfrm>
            <a:off x="484470" y="2833153"/>
            <a:ext cx="3000393" cy="34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、拉低片选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8F856FE-7A25-4694-BA89-A6A9B9D250B3}"/>
              </a:ext>
            </a:extLst>
          </p:cNvPr>
          <p:cNvSpPr/>
          <p:nvPr/>
        </p:nvSpPr>
        <p:spPr>
          <a:xfrm>
            <a:off x="484470" y="3534356"/>
            <a:ext cx="3000391" cy="34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RD/WR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953A54-036E-43C8-BEC7-8581F244E05F}"/>
              </a:ext>
            </a:extLst>
          </p:cNvPr>
          <p:cNvSpPr/>
          <p:nvPr/>
        </p:nvSpPr>
        <p:spPr>
          <a:xfrm>
            <a:off x="3484861" y="2070214"/>
            <a:ext cx="264016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读取的数据类型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262B58-12B4-4344-AE5A-A784F90F16C9}"/>
              </a:ext>
            </a:extLst>
          </p:cNvPr>
          <p:cNvSpPr/>
          <p:nvPr/>
        </p:nvSpPr>
        <p:spPr>
          <a:xfrm>
            <a:off x="3484861" y="2766150"/>
            <a:ext cx="264016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A918F8-60FA-4BBC-8C9C-43528F36E0D5}"/>
              </a:ext>
            </a:extLst>
          </p:cNvPr>
          <p:cNvSpPr/>
          <p:nvPr/>
        </p:nvSpPr>
        <p:spPr>
          <a:xfrm>
            <a:off x="3484861" y="3477969"/>
            <a:ext cx="264016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根据是读数据还是写数据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9">
            <a:extLst>
              <a:ext uri="{FF2B5EF4-FFF2-40B4-BE49-F238E27FC236}">
                <a16:creationId xmlns:a16="http://schemas.microsoft.com/office/drawing/2014/main" id="{BD05FCF2-9529-4142-AECB-B88544169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" y="455771"/>
            <a:ext cx="585532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SSD1306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工作时序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E771F2-5D91-4981-96A5-152FF0729858}"/>
              </a:ext>
            </a:extLst>
          </p:cNvPr>
          <p:cNvSpPr/>
          <p:nvPr/>
        </p:nvSpPr>
        <p:spPr>
          <a:xfrm>
            <a:off x="484470" y="4235558"/>
            <a:ext cx="3000391" cy="34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、拉高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RD/WR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，出现上升沿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92A8D4-1EF5-48EF-A5A5-E9B53FFC7EAB}"/>
              </a:ext>
            </a:extLst>
          </p:cNvPr>
          <p:cNvSpPr/>
          <p:nvPr/>
        </p:nvSpPr>
        <p:spPr>
          <a:xfrm>
            <a:off x="3484860" y="4037627"/>
            <a:ext cx="430023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的上升沿，使数据锁存到数据线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的上升沿，使数据写入到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SSD1306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6DD4DC-2691-41DC-8887-9CD867B12062}"/>
              </a:ext>
            </a:extLst>
          </p:cNvPr>
          <p:cNvSpPr txBox="1"/>
          <p:nvPr/>
        </p:nvSpPr>
        <p:spPr>
          <a:xfrm>
            <a:off x="430055" y="923968"/>
            <a:ext cx="8409693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并口总线时序，常用于屏幕驱动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的访问，由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提出，也叫英特尔总线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2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" grpId="0" animBg="1"/>
      <p:bldP spid="21" grpId="0" animBg="1"/>
      <p:bldP spid="22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40608</TotalTime>
  <Words>4398</Words>
  <Application>Microsoft Office PowerPoint</Application>
  <PresentationFormat>全屏显示(16:9)</PresentationFormat>
  <Paragraphs>669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思源黑体 CN Bold</vt:lpstr>
      <vt:lpstr>思源黑体 CN Normal</vt:lpstr>
      <vt:lpstr>思源黑体 CN Regular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Mr_Xu</cp:lastModifiedBy>
  <cp:revision>216</cp:revision>
  <dcterms:created xsi:type="dcterms:W3CDTF">2021-03-21T09:45:45Z</dcterms:created>
  <dcterms:modified xsi:type="dcterms:W3CDTF">2021-11-15T02:27:16Z</dcterms:modified>
</cp:coreProperties>
</file>