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8" r:id="rId2"/>
    <p:sldId id="359" r:id="rId3"/>
    <p:sldId id="274" r:id="rId4"/>
    <p:sldId id="486" r:id="rId5"/>
    <p:sldId id="487" r:id="rId6"/>
    <p:sldId id="491" r:id="rId7"/>
    <p:sldId id="496" r:id="rId8"/>
    <p:sldId id="504" r:id="rId9"/>
    <p:sldId id="500" r:id="rId10"/>
    <p:sldId id="506" r:id="rId11"/>
    <p:sldId id="488" r:id="rId12"/>
    <p:sldId id="489" r:id="rId13"/>
    <p:sldId id="493" r:id="rId14"/>
    <p:sldId id="494" r:id="rId15"/>
    <p:sldId id="511" r:id="rId16"/>
    <p:sldId id="508" r:id="rId17"/>
    <p:sldId id="371" r:id="rId18"/>
    <p:sldId id="477" r:id="rId19"/>
    <p:sldId id="473" r:id="rId20"/>
    <p:sldId id="474" r:id="rId21"/>
    <p:sldId id="478" r:id="rId22"/>
    <p:sldId id="475" r:id="rId23"/>
    <p:sldId id="479" r:id="rId24"/>
    <p:sldId id="501" r:id="rId25"/>
    <p:sldId id="372" r:id="rId26"/>
    <p:sldId id="512" r:id="rId27"/>
    <p:sldId id="450" r:id="rId28"/>
    <p:sldId id="499" r:id="rId29"/>
    <p:sldId id="509" r:id="rId30"/>
    <p:sldId id="373" r:id="rId31"/>
    <p:sldId id="374" r:id="rId32"/>
    <p:sldId id="498" r:id="rId33"/>
    <p:sldId id="510" r:id="rId34"/>
    <p:sldId id="365" r:id="rId35"/>
    <p:sldId id="27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5AA5DE"/>
    <a:srgbClr val="2196F3"/>
    <a:srgbClr val="B4C7E7"/>
    <a:srgbClr val="1174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6" autoAdjust="0"/>
    <p:restoredTop sz="88746" autoAdjust="0"/>
  </p:normalViewPr>
  <p:slideViewPr>
    <p:cSldViewPr snapToGrid="0">
      <p:cViewPr varScale="1">
        <p:scale>
          <a:sx n="114" d="100"/>
          <a:sy n="114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6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5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3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33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7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27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0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4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1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5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8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7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0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系统中的数据交换和控制均由单总线完成</a:t>
            </a:r>
            <a:endParaRPr lang="en-US" altLang="zh-CN" dirty="0"/>
          </a:p>
          <a:p>
            <a:r>
              <a:rPr lang="zh-CN" altLang="en-US" dirty="0"/>
              <a:t>每次读出的温湿度数值是上一次测量的结果，欲获取实时数据，需连续读取</a:t>
            </a:r>
            <a:r>
              <a:rPr lang="en-US" altLang="zh-CN" dirty="0"/>
              <a:t>2</a:t>
            </a:r>
            <a:r>
              <a:rPr lang="zh-CN" altLang="en-US" dirty="0"/>
              <a:t>次，但不建议连续多次读取传感器，每次读取传感器间隔大于</a:t>
            </a:r>
            <a:r>
              <a:rPr lang="en-US" altLang="zh-CN" dirty="0"/>
              <a:t>2</a:t>
            </a:r>
            <a:r>
              <a:rPr lang="zh-CN" altLang="en-US" dirty="0"/>
              <a:t>秒即可获得准确的数据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9901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内存保护（</a:t>
            </a: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34" y="1120024"/>
            <a:ext cx="422330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，内存保护单元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(MPU)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3266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Cache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0" y="1045071"/>
            <a:ext cx="6224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Cache(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高级缓存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性能的关键一步。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2022E8-AC75-F229-D2F2-C025E1425710}"/>
              </a:ext>
            </a:extLst>
          </p:cNvPr>
          <p:cNvSpPr/>
          <p:nvPr/>
        </p:nvSpPr>
        <p:spPr>
          <a:xfrm>
            <a:off x="0" y="1373375"/>
            <a:ext cx="8472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内核芯片做了一级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分为数据缓存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D-Cache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和指令缓存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I-Cache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9C87A9-9E5B-66C8-F74B-C41C58D9A517}"/>
              </a:ext>
            </a:extLst>
          </p:cNvPr>
          <p:cNvSpPr/>
          <p:nvPr/>
        </p:nvSpPr>
        <p:spPr>
          <a:xfrm>
            <a:off x="723038" y="2117084"/>
            <a:ext cx="2194560" cy="219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Cortex-M7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29D5AA-CAB2-4C74-B681-6A752DB393D4}"/>
              </a:ext>
            </a:extLst>
          </p:cNvPr>
          <p:cNvSpPr/>
          <p:nvPr/>
        </p:nvSpPr>
        <p:spPr>
          <a:xfrm>
            <a:off x="934265" y="2935106"/>
            <a:ext cx="1648915" cy="4876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I-Cache</a:t>
            </a:r>
          </a:p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F7:4K / H7:16K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45D8D3-A3B6-21E5-504B-DF8109408A8A}"/>
              </a:ext>
            </a:extLst>
          </p:cNvPr>
          <p:cNvSpPr/>
          <p:nvPr/>
        </p:nvSpPr>
        <p:spPr>
          <a:xfrm>
            <a:off x="934264" y="3478497"/>
            <a:ext cx="1648915" cy="4876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D-Cache</a:t>
            </a:r>
          </a:p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(F7:4K / H7:16K)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8DB6E5-6452-E80F-977D-843E5971FCAF}"/>
              </a:ext>
            </a:extLst>
          </p:cNvPr>
          <p:cNvSpPr/>
          <p:nvPr/>
        </p:nvSpPr>
        <p:spPr>
          <a:xfrm>
            <a:off x="4111508" y="2125302"/>
            <a:ext cx="1861457" cy="3746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TCM 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EEA4D5-A576-A9B0-0384-90B29ADF4281}"/>
              </a:ext>
            </a:extLst>
          </p:cNvPr>
          <p:cNvSpPr/>
          <p:nvPr/>
        </p:nvSpPr>
        <p:spPr>
          <a:xfrm>
            <a:off x="4111508" y="2670447"/>
            <a:ext cx="1861457" cy="3746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 SRAM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4A4951-FDD9-18DE-F355-2AA1A9584A32}"/>
              </a:ext>
            </a:extLst>
          </p:cNvPr>
          <p:cNvSpPr/>
          <p:nvPr/>
        </p:nvSpPr>
        <p:spPr>
          <a:xfrm>
            <a:off x="4111508" y="3215592"/>
            <a:ext cx="1861457" cy="3746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AB79CE-D848-E063-B23C-4D8739B5A65F}"/>
              </a:ext>
            </a:extLst>
          </p:cNvPr>
          <p:cNvSpPr/>
          <p:nvPr/>
        </p:nvSpPr>
        <p:spPr>
          <a:xfrm>
            <a:off x="4111508" y="3760738"/>
            <a:ext cx="1861457" cy="3746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7329D3A-3FBC-67FC-AAC2-FC1C4E0011C8}"/>
              </a:ext>
            </a:extLst>
          </p:cNvPr>
          <p:cNvSpPr/>
          <p:nvPr/>
        </p:nvSpPr>
        <p:spPr>
          <a:xfrm>
            <a:off x="2947664" y="2916207"/>
            <a:ext cx="1163844" cy="449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FDEF21-87EC-EB6B-00AF-D89387B87123}"/>
              </a:ext>
            </a:extLst>
          </p:cNvPr>
          <p:cNvSpPr/>
          <p:nvPr/>
        </p:nvSpPr>
        <p:spPr>
          <a:xfrm>
            <a:off x="2958455" y="2606802"/>
            <a:ext cx="1028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时钟总线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DDE009-D300-37FD-7EA6-14D054A4ABC9}"/>
              </a:ext>
            </a:extLst>
          </p:cNvPr>
          <p:cNvSpPr/>
          <p:nvPr/>
        </p:nvSpPr>
        <p:spPr>
          <a:xfrm>
            <a:off x="934264" y="4021888"/>
            <a:ext cx="1639446" cy="2717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主频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480MHz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523A162-0AAD-A56C-7352-F0C119306121}"/>
              </a:ext>
            </a:extLst>
          </p:cNvPr>
          <p:cNvSpPr/>
          <p:nvPr/>
        </p:nvSpPr>
        <p:spPr>
          <a:xfrm>
            <a:off x="6348279" y="3256412"/>
            <a:ext cx="1861456" cy="2717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工作频率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240MHz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67F6B2-A934-4289-58B2-B8F5E0C4B105}"/>
              </a:ext>
            </a:extLst>
          </p:cNvPr>
          <p:cNvSpPr/>
          <p:nvPr/>
        </p:nvSpPr>
        <p:spPr>
          <a:xfrm>
            <a:off x="6348279" y="2144057"/>
            <a:ext cx="1861456" cy="2717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工作频率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480MHz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4832614-7C0D-C36E-0059-082C028648F5}"/>
              </a:ext>
            </a:extLst>
          </p:cNvPr>
          <p:cNvSpPr/>
          <p:nvPr/>
        </p:nvSpPr>
        <p:spPr>
          <a:xfrm>
            <a:off x="6073139" y="2678430"/>
            <a:ext cx="253439" cy="144929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53BCA-2BA7-0856-26F9-D217DF20FE5A}"/>
              </a:ext>
            </a:extLst>
          </p:cNvPr>
          <p:cNvSpPr/>
          <p:nvPr/>
        </p:nvSpPr>
        <p:spPr>
          <a:xfrm>
            <a:off x="-61242" y="4443950"/>
            <a:ext cx="5014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数据缓存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D-Cache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是解决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加速访问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DECB64-79E0-0C2C-1664-DA8B1FC0941E}"/>
              </a:ext>
            </a:extLst>
          </p:cNvPr>
          <p:cNvSpPr/>
          <p:nvPr/>
        </p:nvSpPr>
        <p:spPr>
          <a:xfrm>
            <a:off x="6041491" y="2381758"/>
            <a:ext cx="2545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BB66A93-3EA8-C95F-9C67-88D544D0B461}"/>
              </a:ext>
            </a:extLst>
          </p:cNvPr>
          <p:cNvSpPr/>
          <p:nvPr/>
        </p:nvSpPr>
        <p:spPr>
          <a:xfrm>
            <a:off x="4236001" y="699550"/>
            <a:ext cx="2699371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指定区域的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8DE729-9658-CB74-D81A-93C7EAC6002F}"/>
              </a:ext>
            </a:extLst>
          </p:cNvPr>
          <p:cNvSpPr/>
          <p:nvPr/>
        </p:nvSpPr>
        <p:spPr>
          <a:xfrm>
            <a:off x="0" y="1701678"/>
            <a:ext cx="6545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种基本操作：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清空；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4,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4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2" grpId="0"/>
      <p:bldP spid="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A0F0A-5A4D-660F-FF76-2E1143A439EF}"/>
              </a:ext>
            </a:extLst>
          </p:cNvPr>
          <p:cNvSpPr/>
          <p:nvPr/>
        </p:nvSpPr>
        <p:spPr>
          <a:xfrm>
            <a:off x="1294158" y="841882"/>
            <a:ext cx="1116907" cy="175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04181B-F045-B4C5-13D7-7AD49BB19585}"/>
              </a:ext>
            </a:extLst>
          </p:cNvPr>
          <p:cNvSpPr/>
          <p:nvPr/>
        </p:nvSpPr>
        <p:spPr>
          <a:xfrm>
            <a:off x="3312525" y="841882"/>
            <a:ext cx="1116907" cy="86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23212330-C694-FC67-A946-9CA77C73F381}"/>
              </a:ext>
            </a:extLst>
          </p:cNvPr>
          <p:cNvSpPr/>
          <p:nvPr/>
        </p:nvSpPr>
        <p:spPr>
          <a:xfrm>
            <a:off x="2418366" y="1064489"/>
            <a:ext cx="866194" cy="3256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45395E-512D-71CD-370F-DF45B45CC17B}"/>
              </a:ext>
            </a:extLst>
          </p:cNvPr>
          <p:cNvSpPr/>
          <p:nvPr/>
        </p:nvSpPr>
        <p:spPr>
          <a:xfrm>
            <a:off x="5363675" y="794610"/>
            <a:ext cx="1116907" cy="175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E22C434C-2F81-2166-2631-BAFA2456B45F}"/>
              </a:ext>
            </a:extLst>
          </p:cNvPr>
          <p:cNvSpPr/>
          <p:nvPr/>
        </p:nvSpPr>
        <p:spPr>
          <a:xfrm>
            <a:off x="4480701" y="1064488"/>
            <a:ext cx="866194" cy="3256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C1D13000-2756-FD86-E356-F94894E68EFB}"/>
              </a:ext>
            </a:extLst>
          </p:cNvPr>
          <p:cNvSpPr/>
          <p:nvPr/>
        </p:nvSpPr>
        <p:spPr>
          <a:xfrm>
            <a:off x="2419560" y="1984437"/>
            <a:ext cx="2927335" cy="3256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D0187D-88D3-7E33-F2C3-39FBC73C3516}"/>
              </a:ext>
            </a:extLst>
          </p:cNvPr>
          <p:cNvSpPr/>
          <p:nvPr/>
        </p:nvSpPr>
        <p:spPr>
          <a:xfrm>
            <a:off x="1080135" y="3819587"/>
            <a:ext cx="8063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要写的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区数据在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中已经开辟了对应的区域，这就叫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写命中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(Cache hit)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里面没有开辟对应的区域怎么办，这就是所谓的写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Miss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3906450-BFA9-1DD0-53AE-48CE6E1CC9B4}"/>
              </a:ext>
            </a:extLst>
          </p:cNvPr>
          <p:cNvSpPr/>
          <p:nvPr/>
        </p:nvSpPr>
        <p:spPr>
          <a:xfrm>
            <a:off x="159541" y="3818473"/>
            <a:ext cx="920594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579314-4124-C213-EA2E-91A9D1EB1B6D}"/>
              </a:ext>
            </a:extLst>
          </p:cNvPr>
          <p:cNvSpPr/>
          <p:nvPr/>
        </p:nvSpPr>
        <p:spPr>
          <a:xfrm>
            <a:off x="159541" y="3254817"/>
            <a:ext cx="92059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EDABFD-2CD4-AF08-7DB4-BF4BE5EA3A2D}"/>
              </a:ext>
            </a:extLst>
          </p:cNvPr>
          <p:cNvSpPr/>
          <p:nvPr/>
        </p:nvSpPr>
        <p:spPr>
          <a:xfrm>
            <a:off x="1080135" y="3248684"/>
            <a:ext cx="7044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要读取的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区数据在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中已经加载好，叫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读命中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(Cache hit)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如果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里面没有，这就是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Miss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33E30-7709-C4AB-67D1-7799503873B5}"/>
              </a:ext>
            </a:extLst>
          </p:cNvPr>
          <p:cNvSpPr/>
          <p:nvPr/>
        </p:nvSpPr>
        <p:spPr>
          <a:xfrm>
            <a:off x="7068850" y="1153407"/>
            <a:ext cx="1116907" cy="85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810A56DE-77AD-F425-E972-F17E8824F11E}"/>
              </a:ext>
            </a:extLst>
          </p:cNvPr>
          <p:cNvSpPr/>
          <p:nvPr/>
        </p:nvSpPr>
        <p:spPr>
          <a:xfrm>
            <a:off x="6506789" y="1401361"/>
            <a:ext cx="523626" cy="3256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35B5A3-542D-C038-B189-1FE44CBD9074}"/>
              </a:ext>
            </a:extLst>
          </p:cNvPr>
          <p:cNvSpPr txBox="1"/>
          <p:nvPr/>
        </p:nvSpPr>
        <p:spPr>
          <a:xfrm>
            <a:off x="2198184" y="2579328"/>
            <a:ext cx="4652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hit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要访问的数据在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987052-45C2-2F3B-DE41-23D36B14F1F5}"/>
              </a:ext>
            </a:extLst>
          </p:cNvPr>
          <p:cNvSpPr txBox="1"/>
          <p:nvPr/>
        </p:nvSpPr>
        <p:spPr>
          <a:xfrm>
            <a:off x="2198184" y="2883747"/>
            <a:ext cx="4652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miss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要访问的数据不在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3DCB69-35A2-DB29-5869-B2C1E96902C5}"/>
              </a:ext>
            </a:extLst>
          </p:cNvPr>
          <p:cNvSpPr/>
          <p:nvPr/>
        </p:nvSpPr>
        <p:spPr>
          <a:xfrm>
            <a:off x="3049657" y="494857"/>
            <a:ext cx="1694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全速访问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F9BD93-4925-65CB-13F2-7A8F72739A8D}"/>
              </a:ext>
            </a:extLst>
          </p:cNvPr>
          <p:cNvSpPr txBox="1"/>
          <p:nvPr/>
        </p:nvSpPr>
        <p:spPr>
          <a:xfrm>
            <a:off x="692626" y="4448358"/>
            <a:ext cx="7667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有足够高的命中率，尽量少的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miss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写速度会有比较大的提高。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6" grpId="0" animBg="1"/>
      <p:bldP spid="7" grpId="0" animBg="1"/>
      <p:bldP spid="10" grpId="0" animBg="1"/>
      <p:bldP spid="18" grpId="0"/>
      <p:bldP spid="21" grpId="0" animBg="1"/>
      <p:bldP spid="22" grpId="0" animBg="1"/>
      <p:bldP spid="23" grpId="0"/>
      <p:bldP spid="24" grpId="0" animBg="1"/>
      <p:bldP spid="25" grpId="0" animBg="1"/>
      <p:bldP spid="17" grpId="0"/>
      <p:bldP spid="2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579314-4124-C213-EA2E-91A9D1EB1B6D}"/>
              </a:ext>
            </a:extLst>
          </p:cNvPr>
          <p:cNvSpPr/>
          <p:nvPr/>
        </p:nvSpPr>
        <p:spPr>
          <a:xfrm>
            <a:off x="255338" y="2884172"/>
            <a:ext cx="153136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hit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EDABFD-2CD4-AF08-7DB4-BF4BE5EA3A2D}"/>
              </a:ext>
            </a:extLst>
          </p:cNvPr>
          <p:cNvSpPr/>
          <p:nvPr/>
        </p:nvSpPr>
        <p:spPr>
          <a:xfrm>
            <a:off x="79385" y="549820"/>
            <a:ext cx="1657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6DD6BA-1606-84E3-84C2-4B70A5D18103}"/>
              </a:ext>
            </a:extLst>
          </p:cNvPr>
          <p:cNvSpPr/>
          <p:nvPr/>
        </p:nvSpPr>
        <p:spPr>
          <a:xfrm>
            <a:off x="255338" y="3507902"/>
            <a:ext cx="153136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miss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23ECE0-14A6-1FB5-67FF-A2DC2CE4A76E}"/>
              </a:ext>
            </a:extLst>
          </p:cNvPr>
          <p:cNvSpPr/>
          <p:nvPr/>
        </p:nvSpPr>
        <p:spPr>
          <a:xfrm>
            <a:off x="2304442" y="1111358"/>
            <a:ext cx="1037841" cy="55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61C99E-070E-4C8B-B757-63E8F3198729}"/>
              </a:ext>
            </a:extLst>
          </p:cNvPr>
          <p:cNvSpPr/>
          <p:nvPr/>
        </p:nvSpPr>
        <p:spPr>
          <a:xfrm>
            <a:off x="4133248" y="1111358"/>
            <a:ext cx="1037841" cy="55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6F778C1-936E-3836-94C1-B23221810488}"/>
              </a:ext>
            </a:extLst>
          </p:cNvPr>
          <p:cNvSpPr/>
          <p:nvPr/>
        </p:nvSpPr>
        <p:spPr>
          <a:xfrm>
            <a:off x="5962055" y="1107855"/>
            <a:ext cx="1037841" cy="55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箭头: 上弧形 19">
            <a:extLst>
              <a:ext uri="{FF2B5EF4-FFF2-40B4-BE49-F238E27FC236}">
                <a16:creationId xmlns:a16="http://schemas.microsoft.com/office/drawing/2014/main" id="{E9D001E9-B0B8-A6A7-1E23-ECB7DFB1D615}"/>
              </a:ext>
            </a:extLst>
          </p:cNvPr>
          <p:cNvSpPr/>
          <p:nvPr/>
        </p:nvSpPr>
        <p:spPr>
          <a:xfrm>
            <a:off x="2824704" y="647977"/>
            <a:ext cx="1978573" cy="4598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下弧形 26">
            <a:extLst>
              <a:ext uri="{FF2B5EF4-FFF2-40B4-BE49-F238E27FC236}">
                <a16:creationId xmlns:a16="http://schemas.microsoft.com/office/drawing/2014/main" id="{618A79E5-3761-D1CF-D146-04C6CAAD6E1E}"/>
              </a:ext>
            </a:extLst>
          </p:cNvPr>
          <p:cNvSpPr/>
          <p:nvPr/>
        </p:nvSpPr>
        <p:spPr>
          <a:xfrm>
            <a:off x="2769525" y="1667530"/>
            <a:ext cx="3965027" cy="6690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F5193F-BE6A-8740-C2FD-75AB28E70B71}"/>
              </a:ext>
            </a:extLst>
          </p:cNvPr>
          <p:cNvSpPr/>
          <p:nvPr/>
        </p:nvSpPr>
        <p:spPr>
          <a:xfrm>
            <a:off x="1814455" y="644474"/>
            <a:ext cx="982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命中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D0A53E-6D61-0455-F362-0649E149FB7A}"/>
              </a:ext>
            </a:extLst>
          </p:cNvPr>
          <p:cNvSpPr/>
          <p:nvPr/>
        </p:nvSpPr>
        <p:spPr>
          <a:xfrm>
            <a:off x="1445664" y="1823649"/>
            <a:ext cx="1351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不命中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miss</a:t>
            </a: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F333A47E-1BA3-DBB4-C99C-40616C8026CB}"/>
              </a:ext>
            </a:extLst>
          </p:cNvPr>
          <p:cNvSpPr/>
          <p:nvPr/>
        </p:nvSpPr>
        <p:spPr>
          <a:xfrm>
            <a:off x="3342283" y="1296337"/>
            <a:ext cx="790965" cy="172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0359782D-6016-1F92-D6C2-02FFB3E95716}"/>
              </a:ext>
            </a:extLst>
          </p:cNvPr>
          <p:cNvSpPr/>
          <p:nvPr/>
        </p:nvSpPr>
        <p:spPr>
          <a:xfrm>
            <a:off x="5171089" y="1296337"/>
            <a:ext cx="790965" cy="172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C441379-23A0-3E03-D039-783AECE6BB40}"/>
              </a:ext>
            </a:extLst>
          </p:cNvPr>
          <p:cNvSpPr/>
          <p:nvPr/>
        </p:nvSpPr>
        <p:spPr>
          <a:xfrm>
            <a:off x="1790377" y="2886680"/>
            <a:ext cx="3380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中读出数据即可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DE9F4-DEB4-E076-F45B-89215BE7E6FC}"/>
              </a:ext>
            </a:extLst>
          </p:cNvPr>
          <p:cNvSpPr/>
          <p:nvPr/>
        </p:nvSpPr>
        <p:spPr>
          <a:xfrm>
            <a:off x="1790378" y="3512265"/>
            <a:ext cx="1662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两种处理方式：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CEFDAAE-E44D-491C-2FC3-4C27F5F71BA8}"/>
              </a:ext>
            </a:extLst>
          </p:cNvPr>
          <p:cNvSpPr/>
          <p:nvPr/>
        </p:nvSpPr>
        <p:spPr>
          <a:xfrm>
            <a:off x="3515960" y="3503582"/>
            <a:ext cx="153136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through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06DE6E-0391-DC18-40CF-A785067A5023}"/>
              </a:ext>
            </a:extLst>
          </p:cNvPr>
          <p:cNvSpPr/>
          <p:nvPr/>
        </p:nvSpPr>
        <p:spPr>
          <a:xfrm>
            <a:off x="5047327" y="3499578"/>
            <a:ext cx="3210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直接从内存中读出，不用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977EF7F-ABBD-6605-4B7E-5F17619E465D}"/>
              </a:ext>
            </a:extLst>
          </p:cNvPr>
          <p:cNvSpPr/>
          <p:nvPr/>
        </p:nvSpPr>
        <p:spPr>
          <a:xfrm>
            <a:off x="3515960" y="4106626"/>
            <a:ext cx="153136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allocate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7D83FE-754D-182B-5FE5-39F71BD32C2E}"/>
              </a:ext>
            </a:extLst>
          </p:cNvPr>
          <p:cNvSpPr/>
          <p:nvPr/>
        </p:nvSpPr>
        <p:spPr>
          <a:xfrm>
            <a:off x="5047325" y="4116480"/>
            <a:ext cx="4273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把数据从内存加载到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，再从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4736A3-8733-D08B-FF7B-8BFF6E85D53D}"/>
              </a:ext>
            </a:extLst>
          </p:cNvPr>
          <p:cNvSpPr/>
          <p:nvPr/>
        </p:nvSpPr>
        <p:spPr>
          <a:xfrm>
            <a:off x="5468531" y="2271887"/>
            <a:ext cx="1531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</a:t>
            </a: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E55D2944-FFCA-6F10-F902-DF76D18A0795}"/>
              </a:ext>
            </a:extLst>
          </p:cNvPr>
          <p:cNvSpPr/>
          <p:nvPr/>
        </p:nvSpPr>
        <p:spPr>
          <a:xfrm flipH="1" flipV="1">
            <a:off x="4572000" y="1674742"/>
            <a:ext cx="1972490" cy="335024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上弧形 6">
            <a:extLst>
              <a:ext uri="{FF2B5EF4-FFF2-40B4-BE49-F238E27FC236}">
                <a16:creationId xmlns:a16="http://schemas.microsoft.com/office/drawing/2014/main" id="{0359193A-2142-F26B-1ACA-5595B990F4E7}"/>
              </a:ext>
            </a:extLst>
          </p:cNvPr>
          <p:cNvSpPr/>
          <p:nvPr/>
        </p:nvSpPr>
        <p:spPr>
          <a:xfrm flipV="1">
            <a:off x="2769525" y="1682369"/>
            <a:ext cx="1978573" cy="394640"/>
          </a:xfrm>
          <a:prstGeom prst="curvedDownArrow">
            <a:avLst>
              <a:gd name="adj1" fmla="val 22204"/>
              <a:gd name="adj2" fmla="val 50000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82D5F-B158-7888-2BB1-5355A2090255}"/>
              </a:ext>
            </a:extLst>
          </p:cNvPr>
          <p:cNvSpPr/>
          <p:nvPr/>
        </p:nvSpPr>
        <p:spPr>
          <a:xfrm>
            <a:off x="4880611" y="1626192"/>
            <a:ext cx="1531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8315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2" grpId="0"/>
      <p:bldP spid="3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579314-4124-C213-EA2E-91A9D1EB1B6D}"/>
              </a:ext>
            </a:extLst>
          </p:cNvPr>
          <p:cNvSpPr/>
          <p:nvPr/>
        </p:nvSpPr>
        <p:spPr>
          <a:xfrm>
            <a:off x="255337" y="1948071"/>
            <a:ext cx="153136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hit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EDABFD-2CD4-AF08-7DB4-BF4BE5EA3A2D}"/>
              </a:ext>
            </a:extLst>
          </p:cNvPr>
          <p:cNvSpPr/>
          <p:nvPr/>
        </p:nvSpPr>
        <p:spPr>
          <a:xfrm>
            <a:off x="79385" y="549820"/>
            <a:ext cx="1657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6DD6BA-1606-84E3-84C2-4B70A5D18103}"/>
              </a:ext>
            </a:extLst>
          </p:cNvPr>
          <p:cNvSpPr/>
          <p:nvPr/>
        </p:nvSpPr>
        <p:spPr>
          <a:xfrm>
            <a:off x="255337" y="3534940"/>
            <a:ext cx="153136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 miss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C441379-23A0-3E03-D039-783AECE6BB40}"/>
              </a:ext>
            </a:extLst>
          </p:cNvPr>
          <p:cNvSpPr/>
          <p:nvPr/>
        </p:nvSpPr>
        <p:spPr>
          <a:xfrm>
            <a:off x="1790377" y="1950579"/>
            <a:ext cx="1874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两种处理方式：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DE9F4-DEB4-E076-F45B-89215BE7E6FC}"/>
              </a:ext>
            </a:extLst>
          </p:cNvPr>
          <p:cNvSpPr/>
          <p:nvPr/>
        </p:nvSpPr>
        <p:spPr>
          <a:xfrm>
            <a:off x="1790377" y="3539303"/>
            <a:ext cx="1662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两种处理方式：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CEFDAAE-E44D-491C-2FC3-4C27F5F71BA8}"/>
              </a:ext>
            </a:extLst>
          </p:cNvPr>
          <p:cNvSpPr/>
          <p:nvPr/>
        </p:nvSpPr>
        <p:spPr>
          <a:xfrm>
            <a:off x="1862022" y="3912465"/>
            <a:ext cx="186375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allocate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06DE6E-0391-DC18-40CF-A785067A5023}"/>
              </a:ext>
            </a:extLst>
          </p:cNvPr>
          <p:cNvSpPr/>
          <p:nvPr/>
        </p:nvSpPr>
        <p:spPr>
          <a:xfrm>
            <a:off x="3724208" y="3915495"/>
            <a:ext cx="5419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先把要写的数据载入到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写后，更新到内存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977EF7F-ABBD-6605-4B7E-5F17619E465D}"/>
              </a:ext>
            </a:extLst>
          </p:cNvPr>
          <p:cNvSpPr/>
          <p:nvPr/>
        </p:nvSpPr>
        <p:spPr>
          <a:xfrm>
            <a:off x="1862022" y="4339160"/>
            <a:ext cx="186375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 write allocate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7D83FE-754D-182B-5FE5-39F71BD32C2E}"/>
              </a:ext>
            </a:extLst>
          </p:cNvPr>
          <p:cNvSpPr/>
          <p:nvPr/>
        </p:nvSpPr>
        <p:spPr>
          <a:xfrm>
            <a:off x="3724209" y="4349014"/>
            <a:ext cx="2922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直接写入内存，不用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F1B28B-2BCD-7F20-9B5F-A270F6A8EF84}"/>
              </a:ext>
            </a:extLst>
          </p:cNvPr>
          <p:cNvSpPr/>
          <p:nvPr/>
        </p:nvSpPr>
        <p:spPr>
          <a:xfrm>
            <a:off x="1862022" y="2310248"/>
            <a:ext cx="186375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through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F13258-1BCB-48A2-A237-417C449A66AD}"/>
              </a:ext>
            </a:extLst>
          </p:cNvPr>
          <p:cNvSpPr/>
          <p:nvPr/>
        </p:nvSpPr>
        <p:spPr>
          <a:xfrm>
            <a:off x="3724211" y="2195212"/>
            <a:ext cx="3857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直接写到内存中并同时放到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697EE13-EFA3-2B2F-A3F8-B7ED1F5A1C01}"/>
              </a:ext>
            </a:extLst>
          </p:cNvPr>
          <p:cNvSpPr/>
          <p:nvPr/>
        </p:nvSpPr>
        <p:spPr>
          <a:xfrm>
            <a:off x="1862022" y="2912293"/>
            <a:ext cx="186375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back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99FCF-734E-55B5-2A08-95BD22502437}"/>
              </a:ext>
            </a:extLst>
          </p:cNvPr>
          <p:cNvSpPr/>
          <p:nvPr/>
        </p:nvSpPr>
        <p:spPr>
          <a:xfrm>
            <a:off x="3724209" y="2784991"/>
            <a:ext cx="5208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数据更新时只写入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，只在数据被替换出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时，被修改的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数据才会写入内存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6E2D0-AD38-6A11-443F-046271E810C4}"/>
              </a:ext>
            </a:extLst>
          </p:cNvPr>
          <p:cNvSpPr/>
          <p:nvPr/>
        </p:nvSpPr>
        <p:spPr>
          <a:xfrm>
            <a:off x="3724209" y="2429434"/>
            <a:ext cx="2380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同步更新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B03ACC-5951-1DA1-BCE0-0F6CEDEB49B6}"/>
              </a:ext>
            </a:extLst>
          </p:cNvPr>
          <p:cNvSpPr/>
          <p:nvPr/>
        </p:nvSpPr>
        <p:spPr>
          <a:xfrm>
            <a:off x="3724209" y="3297056"/>
            <a:ext cx="2380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写入速度快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5C46586-0132-AB20-8163-CDE9BAC3D92E}"/>
              </a:ext>
            </a:extLst>
          </p:cNvPr>
          <p:cNvCxnSpPr>
            <a:stCxn id="2" idx="1"/>
            <a:endCxn id="36" idx="1"/>
          </p:cNvCxnSpPr>
          <p:nvPr/>
        </p:nvCxnSpPr>
        <p:spPr>
          <a:xfrm rot="10800000" flipV="1">
            <a:off x="1862022" y="2474598"/>
            <a:ext cx="12700" cy="2028912"/>
          </a:xfrm>
          <a:prstGeom prst="curvedConnector3">
            <a:avLst>
              <a:gd name="adj1" fmla="val 34457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F306557-2BEC-5FCF-FF4B-211A35E5BD30}"/>
              </a:ext>
            </a:extLst>
          </p:cNvPr>
          <p:cNvCxnSpPr>
            <a:cxnSpLocks/>
            <a:stCxn id="6" idx="1"/>
            <a:endCxn id="34" idx="1"/>
          </p:cNvCxnSpPr>
          <p:nvPr/>
        </p:nvCxnSpPr>
        <p:spPr>
          <a:xfrm rot="10800000" flipV="1">
            <a:off x="1862022" y="3076643"/>
            <a:ext cx="12700" cy="100017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2455D38-F620-FF62-3964-996328FC3091}"/>
              </a:ext>
            </a:extLst>
          </p:cNvPr>
          <p:cNvSpPr/>
          <p:nvPr/>
        </p:nvSpPr>
        <p:spPr>
          <a:xfrm>
            <a:off x="2428400" y="911429"/>
            <a:ext cx="1037841" cy="55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037B8FA-9348-7F36-DE79-DBF93E6447A5}"/>
              </a:ext>
            </a:extLst>
          </p:cNvPr>
          <p:cNvSpPr/>
          <p:nvPr/>
        </p:nvSpPr>
        <p:spPr>
          <a:xfrm>
            <a:off x="4257206" y="911429"/>
            <a:ext cx="1037841" cy="55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C30E473-6817-CBE4-FE44-9C828E92D571}"/>
              </a:ext>
            </a:extLst>
          </p:cNvPr>
          <p:cNvSpPr/>
          <p:nvPr/>
        </p:nvSpPr>
        <p:spPr>
          <a:xfrm>
            <a:off x="6086013" y="907926"/>
            <a:ext cx="1037841" cy="55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箭头: 上弧形 47">
            <a:extLst>
              <a:ext uri="{FF2B5EF4-FFF2-40B4-BE49-F238E27FC236}">
                <a16:creationId xmlns:a16="http://schemas.microsoft.com/office/drawing/2014/main" id="{22843196-228B-0FD8-FEDF-CFCAA754C2D8}"/>
              </a:ext>
            </a:extLst>
          </p:cNvPr>
          <p:cNvSpPr/>
          <p:nvPr/>
        </p:nvSpPr>
        <p:spPr>
          <a:xfrm>
            <a:off x="2948662" y="616516"/>
            <a:ext cx="1978573" cy="2914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下弧形 48">
            <a:extLst>
              <a:ext uri="{FF2B5EF4-FFF2-40B4-BE49-F238E27FC236}">
                <a16:creationId xmlns:a16="http://schemas.microsoft.com/office/drawing/2014/main" id="{6906DCA5-51EE-C748-F367-8697144E5DB7}"/>
              </a:ext>
            </a:extLst>
          </p:cNvPr>
          <p:cNvSpPr/>
          <p:nvPr/>
        </p:nvSpPr>
        <p:spPr>
          <a:xfrm>
            <a:off x="2893484" y="1467602"/>
            <a:ext cx="3857296" cy="4264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6BECFB2-43C0-717E-EE6C-2027617D175E}"/>
              </a:ext>
            </a:extLst>
          </p:cNvPr>
          <p:cNvSpPr/>
          <p:nvPr/>
        </p:nvSpPr>
        <p:spPr>
          <a:xfrm>
            <a:off x="6702546" y="525582"/>
            <a:ext cx="165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命中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D4CA94-A448-76A7-8DDD-B9F1BB93977A}"/>
              </a:ext>
            </a:extLst>
          </p:cNvPr>
          <p:cNvSpPr/>
          <p:nvPr/>
        </p:nvSpPr>
        <p:spPr>
          <a:xfrm>
            <a:off x="6702546" y="1628305"/>
            <a:ext cx="1351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不命中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miss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A06CC27E-978D-3556-E607-361D9BE01918}"/>
              </a:ext>
            </a:extLst>
          </p:cNvPr>
          <p:cNvSpPr/>
          <p:nvPr/>
        </p:nvSpPr>
        <p:spPr>
          <a:xfrm>
            <a:off x="3466241" y="1096408"/>
            <a:ext cx="790965" cy="172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15644411-696C-3F0E-B2C9-47AEF4713B72}"/>
              </a:ext>
            </a:extLst>
          </p:cNvPr>
          <p:cNvSpPr/>
          <p:nvPr/>
        </p:nvSpPr>
        <p:spPr>
          <a:xfrm>
            <a:off x="5295047" y="1096408"/>
            <a:ext cx="790965" cy="172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8D73B0-32E7-96D4-6617-D5FFF5E9E3B6}"/>
              </a:ext>
            </a:extLst>
          </p:cNvPr>
          <p:cNvSpPr/>
          <p:nvPr/>
        </p:nvSpPr>
        <p:spPr>
          <a:xfrm>
            <a:off x="5236464" y="1464218"/>
            <a:ext cx="103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</a:t>
            </a:r>
          </a:p>
        </p:txBody>
      </p:sp>
      <p:sp>
        <p:nvSpPr>
          <p:cNvPr id="55" name="箭头: 上弧形 54">
            <a:extLst>
              <a:ext uri="{FF2B5EF4-FFF2-40B4-BE49-F238E27FC236}">
                <a16:creationId xmlns:a16="http://schemas.microsoft.com/office/drawing/2014/main" id="{1FF55068-EECA-F1E6-5D11-B65252811897}"/>
              </a:ext>
            </a:extLst>
          </p:cNvPr>
          <p:cNvSpPr/>
          <p:nvPr/>
        </p:nvSpPr>
        <p:spPr>
          <a:xfrm flipV="1">
            <a:off x="4743068" y="1472035"/>
            <a:ext cx="1959478" cy="286615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箭头: 上弧形 55">
            <a:extLst>
              <a:ext uri="{FF2B5EF4-FFF2-40B4-BE49-F238E27FC236}">
                <a16:creationId xmlns:a16="http://schemas.microsoft.com/office/drawing/2014/main" id="{EA7D3682-C2ED-8DA4-5C59-195C58A7B4F3}"/>
              </a:ext>
            </a:extLst>
          </p:cNvPr>
          <p:cNvSpPr/>
          <p:nvPr/>
        </p:nvSpPr>
        <p:spPr>
          <a:xfrm flipV="1">
            <a:off x="2893483" y="1482440"/>
            <a:ext cx="1978573" cy="282377"/>
          </a:xfrm>
          <a:prstGeom prst="curvedDownArrow">
            <a:avLst>
              <a:gd name="adj1" fmla="val 22204"/>
              <a:gd name="adj2" fmla="val 50000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00C4E5-CD07-7FE9-7223-66350329E2C2}"/>
              </a:ext>
            </a:extLst>
          </p:cNvPr>
          <p:cNvSpPr/>
          <p:nvPr/>
        </p:nvSpPr>
        <p:spPr>
          <a:xfrm>
            <a:off x="2700558" y="470473"/>
            <a:ext cx="1531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WT</a:t>
            </a:r>
          </a:p>
        </p:txBody>
      </p:sp>
      <p:sp>
        <p:nvSpPr>
          <p:cNvPr id="58" name="箭头: 上弧形 57">
            <a:extLst>
              <a:ext uri="{FF2B5EF4-FFF2-40B4-BE49-F238E27FC236}">
                <a16:creationId xmlns:a16="http://schemas.microsoft.com/office/drawing/2014/main" id="{8FBF7354-8485-4DF7-C7E8-93D63E4F6D85}"/>
              </a:ext>
            </a:extLst>
          </p:cNvPr>
          <p:cNvSpPr/>
          <p:nvPr/>
        </p:nvSpPr>
        <p:spPr>
          <a:xfrm>
            <a:off x="2948662" y="494399"/>
            <a:ext cx="3719786" cy="4090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5978353-EFD5-CA32-3E7F-EAE604A1F4D9}"/>
              </a:ext>
            </a:extLst>
          </p:cNvPr>
          <p:cNvSpPr/>
          <p:nvPr/>
        </p:nvSpPr>
        <p:spPr>
          <a:xfrm>
            <a:off x="3265867" y="609512"/>
            <a:ext cx="1531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WB</a:t>
            </a:r>
          </a:p>
        </p:txBody>
      </p:sp>
      <p:sp>
        <p:nvSpPr>
          <p:cNvPr id="61" name="箭头: 上弧形 60">
            <a:extLst>
              <a:ext uri="{FF2B5EF4-FFF2-40B4-BE49-F238E27FC236}">
                <a16:creationId xmlns:a16="http://schemas.microsoft.com/office/drawing/2014/main" id="{C31CBC21-A223-0704-0257-8D3D79685872}"/>
              </a:ext>
            </a:extLst>
          </p:cNvPr>
          <p:cNvSpPr/>
          <p:nvPr/>
        </p:nvSpPr>
        <p:spPr>
          <a:xfrm>
            <a:off x="4833587" y="625778"/>
            <a:ext cx="1813398" cy="2914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9F1EA8C-0AF6-D49E-6F57-20F91CADB3C2}"/>
              </a:ext>
            </a:extLst>
          </p:cNvPr>
          <p:cNvSpPr/>
          <p:nvPr/>
        </p:nvSpPr>
        <p:spPr>
          <a:xfrm>
            <a:off x="4585125" y="1897776"/>
            <a:ext cx="103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NWA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5B7CBD-2698-378F-7B45-94E4A75FDAA8}"/>
              </a:ext>
            </a:extLst>
          </p:cNvPr>
          <p:cNvSpPr txBox="1"/>
          <p:nvPr/>
        </p:nvSpPr>
        <p:spPr>
          <a:xfrm>
            <a:off x="3937948" y="4571713"/>
            <a:ext cx="5724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https://blog.csdn.net/qq_41587740/article/details/109104962</a:t>
            </a:r>
          </a:p>
        </p:txBody>
      </p:sp>
    </p:spTree>
    <p:extLst>
      <p:ext uri="{BB962C8B-B14F-4D97-AF65-F5344CB8AC3E}">
        <p14:creationId xmlns:p14="http://schemas.microsoft.com/office/powerpoint/2010/main" val="2032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2" grpId="0" animBg="1"/>
      <p:bldP spid="3" grpId="0"/>
      <p:bldP spid="6" grpId="0" animBg="1"/>
      <p:bldP spid="7" grpId="0"/>
      <p:bldP spid="8" grpId="0"/>
      <p:bldP spid="10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/>
      <p:bldP spid="61" grpId="0" animBg="1"/>
      <p:bldP spid="62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579314-4124-C213-EA2E-91A9D1EB1B6D}"/>
              </a:ext>
            </a:extLst>
          </p:cNvPr>
          <p:cNvSpPr/>
          <p:nvPr/>
        </p:nvSpPr>
        <p:spPr>
          <a:xfrm>
            <a:off x="128527" y="1135495"/>
            <a:ext cx="2022939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设置共享属性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EDABFD-2CD4-AF08-7DB4-BF4BE5EA3A2D}"/>
              </a:ext>
            </a:extLst>
          </p:cNvPr>
          <p:cNvSpPr/>
          <p:nvPr/>
        </p:nvSpPr>
        <p:spPr>
          <a:xfrm>
            <a:off x="79384" y="549820"/>
            <a:ext cx="2768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数据不一致问题解决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6DD6BA-1606-84E3-84C2-4B70A5D18103}"/>
              </a:ext>
            </a:extLst>
          </p:cNvPr>
          <p:cNvSpPr/>
          <p:nvPr/>
        </p:nvSpPr>
        <p:spPr>
          <a:xfrm>
            <a:off x="128527" y="2051358"/>
            <a:ext cx="2022939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软件进行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维护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C441379-23A0-3E03-D039-783AECE6BB40}"/>
              </a:ext>
            </a:extLst>
          </p:cNvPr>
          <p:cNvSpPr/>
          <p:nvPr/>
        </p:nvSpPr>
        <p:spPr>
          <a:xfrm>
            <a:off x="2151466" y="1135781"/>
            <a:ext cx="3584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相当于没有开启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DE9F4-DEB4-E076-F45B-89215BE7E6FC}"/>
              </a:ext>
            </a:extLst>
          </p:cNvPr>
          <p:cNvSpPr/>
          <p:nvPr/>
        </p:nvSpPr>
        <p:spPr>
          <a:xfrm>
            <a:off x="2151466" y="2467496"/>
            <a:ext cx="3399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已变化，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数据未更新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06DE6E-0391-DC18-40CF-A785067A5023}"/>
              </a:ext>
            </a:extLst>
          </p:cNvPr>
          <p:cNvSpPr/>
          <p:nvPr/>
        </p:nvSpPr>
        <p:spPr>
          <a:xfrm>
            <a:off x="6090849" y="560838"/>
            <a:ext cx="2200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配置相关函数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7D83FE-754D-182B-5FE5-39F71BD32C2E}"/>
              </a:ext>
            </a:extLst>
          </p:cNvPr>
          <p:cNvSpPr/>
          <p:nvPr/>
        </p:nvSpPr>
        <p:spPr>
          <a:xfrm>
            <a:off x="5392592" y="987185"/>
            <a:ext cx="3751217" cy="331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SCB_EnableICache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SCB_DisableICache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SCB_InvalidateICache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SCB_EnableDCache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SCB_DisableDCache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SCB_InvalidateDCache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SCB_CleanDCache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SCB_CleanInvalidateDCache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SCB_InvalidateDCache_by_addr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SCB_CleanDCache_by_addr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SCB_CleanInvalidateDCache_by_addr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EF59B8-28F1-454A-204C-1B2A35C860F9}"/>
              </a:ext>
            </a:extLst>
          </p:cNvPr>
          <p:cNvSpPr/>
          <p:nvPr/>
        </p:nvSpPr>
        <p:spPr>
          <a:xfrm>
            <a:off x="351334" y="2475048"/>
            <a:ext cx="1800131" cy="328700"/>
          </a:xfrm>
          <a:prstGeom prst="roundRect">
            <a:avLst/>
          </a:prstGeom>
          <a:solidFill>
            <a:srgbClr val="1969B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clean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35A286-6984-AB0E-E1D6-F449AC29889F}"/>
              </a:ext>
            </a:extLst>
          </p:cNvPr>
          <p:cNvSpPr/>
          <p:nvPr/>
        </p:nvSpPr>
        <p:spPr>
          <a:xfrm>
            <a:off x="351335" y="3606027"/>
            <a:ext cx="1800131" cy="328700"/>
          </a:xfrm>
          <a:prstGeom prst="roundRect">
            <a:avLst/>
          </a:prstGeom>
          <a:solidFill>
            <a:srgbClr val="1969B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invalidate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20027C-37B5-86A8-54B5-9F40E37550C9}"/>
              </a:ext>
            </a:extLst>
          </p:cNvPr>
          <p:cNvSpPr/>
          <p:nvPr/>
        </p:nvSpPr>
        <p:spPr>
          <a:xfrm>
            <a:off x="2153419" y="3594426"/>
            <a:ext cx="3399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数据已变化，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未更新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165860-63DE-5B0E-4368-7F7E73031871}"/>
              </a:ext>
            </a:extLst>
          </p:cNvPr>
          <p:cNvSpPr/>
          <p:nvPr/>
        </p:nvSpPr>
        <p:spPr>
          <a:xfrm>
            <a:off x="349382" y="3931216"/>
            <a:ext cx="50432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搬运数据后，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数据无效，需从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中获取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385BC1-6D27-AAFF-F003-DA6BCE5A3276}"/>
              </a:ext>
            </a:extLst>
          </p:cNvPr>
          <p:cNvSpPr/>
          <p:nvPr/>
        </p:nvSpPr>
        <p:spPr>
          <a:xfrm>
            <a:off x="347447" y="2812032"/>
            <a:ext cx="5032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搬运数据前，将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相对应数据更新到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CC3393-F914-35A1-F6F2-64354214B8CF}"/>
              </a:ext>
            </a:extLst>
          </p:cNvPr>
          <p:cNvSpPr/>
          <p:nvPr/>
        </p:nvSpPr>
        <p:spPr>
          <a:xfrm>
            <a:off x="353649" y="3073744"/>
            <a:ext cx="4852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SCB_CleanDCache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SCB_CleanInvalidateDCache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4C3F61-0784-D1BA-D320-20AA17D73995}"/>
              </a:ext>
            </a:extLst>
          </p:cNvPr>
          <p:cNvSpPr/>
          <p:nvPr/>
        </p:nvSpPr>
        <p:spPr>
          <a:xfrm>
            <a:off x="347447" y="4199602"/>
            <a:ext cx="5459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SCB_InvalidateDCache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SCB_CleanInvalidateDCache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9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32" grpId="0"/>
      <p:bldP spid="33" grpId="0"/>
      <p:bldP spid="35" grpId="0"/>
      <p:bldP spid="37" grpId="0"/>
      <p:bldP spid="6" grpId="0" animBg="1"/>
      <p:bldP spid="10" grpId="0" animBg="1"/>
      <p:bldP spid="13" grpId="0"/>
      <p:bldP spid="18" grpId="0"/>
      <p:bldP spid="21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33" y="1120024"/>
            <a:ext cx="43751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，内存保护单元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(MPU)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Cache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5463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69" y="731202"/>
            <a:ext cx="45355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E40EE1-24CA-98E9-0511-66BE043C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0067"/>
              </p:ext>
            </p:extLst>
          </p:nvPr>
        </p:nvGraphicFramePr>
        <p:xfrm>
          <a:off x="797005" y="1537688"/>
          <a:ext cx="7887619" cy="234385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87619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1550832989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MPU_TYPE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类型寄存器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用于指明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的一些特征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是否支持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、支持多少个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Region)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56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MPU_CTRL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668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MPU_RNR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区域编号寄存器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用于选择下一个要配置的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582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MPU_RBAR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基地址寄存器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用于设置区域的起始地址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25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MPU_RASR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区域属性和容量寄存器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用于设置每个区域的属性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968420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471E3A-CE2B-76D0-3EA3-100456026E82}"/>
              </a:ext>
            </a:extLst>
          </p:cNvPr>
          <p:cNvSpPr/>
          <p:nvPr/>
        </p:nvSpPr>
        <p:spPr>
          <a:xfrm>
            <a:off x="67919" y="3538771"/>
            <a:ext cx="708299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39564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7" y="539860"/>
            <a:ext cx="397872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MPU_TYPE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63907B3-51DF-40E7-624A-024B5C4D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03900"/>
              </p:ext>
            </p:extLst>
          </p:nvPr>
        </p:nvGraphicFramePr>
        <p:xfrm>
          <a:off x="144000" y="2233255"/>
          <a:ext cx="8856000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02056934"/>
                    </a:ext>
                  </a:extLst>
                </a:gridCol>
                <a:gridCol w="5544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23:16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IREGION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支持的指令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数量。永远为零，因为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是统一的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15:8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DREGION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支持的数量，由用户设置决定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  8 MPU regions       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0x10  16 MPU regions 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SEPARATE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指令和数据映射是否统一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统一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6745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CC877DE-2124-FF29-79B7-07C9D7D1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7" y="1065065"/>
            <a:ext cx="6455480" cy="1061608"/>
          </a:xfrm>
          <a:prstGeom prst="rect">
            <a:avLst/>
          </a:prstGeom>
        </p:spPr>
      </p:pic>
      <p:sp>
        <p:nvSpPr>
          <p:cNvPr id="7" name="矩形 39">
            <a:extLst>
              <a:ext uri="{FF2B5EF4-FFF2-40B4-BE49-F238E27FC236}">
                <a16:creationId xmlns:a16="http://schemas.microsoft.com/office/drawing/2014/main" id="{24A828F9-B105-6930-C36A-F20AB76F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87" y="4422309"/>
            <a:ext cx="607096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通常通过读取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DREGION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值，判断芯片中是否匹配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</a:p>
        </p:txBody>
      </p:sp>
    </p:spTree>
    <p:extLst>
      <p:ext uri="{BB962C8B-B14F-4D97-AF65-F5344CB8AC3E}">
        <p14:creationId xmlns:p14="http://schemas.microsoft.com/office/powerpoint/2010/main" val="26674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7" y="539860"/>
            <a:ext cx="397872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MPU_CTRL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3B9413A8-C863-F94E-056C-5C1BB8027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17655"/>
              </p:ext>
            </p:extLst>
          </p:nvPr>
        </p:nvGraphicFramePr>
        <p:xfrm>
          <a:off x="142231" y="1042572"/>
          <a:ext cx="892721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11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02056934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PRIVDEFENA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使能特权级访问默认内存映射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使能，不允许使用默认内存映射。对使能的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外地址区的访问都将引起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fault</a:t>
                      </a: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 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使能，允许在特权级使用默认内存映射即背景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HFNMIENA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hard </a:t>
                      </a:r>
                      <a:r>
                        <a:rPr lang="en-US" altLang="zh-CN" sz="1600" dirty="0" err="1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fault,NMI,FAULTMASK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handlers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中使能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的操作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使能时：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: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在以上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handlers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失能，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ENABLE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位不起作用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 :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在以上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handlers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失能时：该位设置为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，行为不可预测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ENABLE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失能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         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6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9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34" y="1120024"/>
            <a:ext cx="422330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，内存保护单元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(MPU)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Cache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165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39">
            <a:extLst>
              <a:ext uri="{FF2B5EF4-FFF2-40B4-BE49-F238E27FC236}">
                <a16:creationId xmlns:a16="http://schemas.microsoft.com/office/drawing/2014/main" id="{3A9F77D7-8C7D-CD17-E9FE-30CDC8FC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6" y="584078"/>
            <a:ext cx="397872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区域编号寄存器（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MPU_RNR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00615DBA-99A7-1F00-4AA9-BBD554C4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91820"/>
              </p:ext>
            </p:extLst>
          </p:nvPr>
        </p:nvGraphicFramePr>
        <p:xfrm>
          <a:off x="177436" y="1510745"/>
          <a:ext cx="8383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0205693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 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可以参考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MPU_RBAR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RASR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根据设置，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可提供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个或者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个内存区域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这些位可设置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~ 7 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或者 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~ 15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77A155A-E19A-07EB-9669-6BDF25765852}"/>
              </a:ext>
            </a:extLst>
          </p:cNvPr>
          <p:cNvSpPr/>
          <p:nvPr/>
        </p:nvSpPr>
        <p:spPr>
          <a:xfrm>
            <a:off x="4072489" y="674977"/>
            <a:ext cx="3386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用于选择下一个要配置的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74F422-AD6E-F377-C041-98FC1CBD7497}"/>
              </a:ext>
            </a:extLst>
          </p:cNvPr>
          <p:cNvSpPr/>
          <p:nvPr/>
        </p:nvSpPr>
        <p:spPr>
          <a:xfrm>
            <a:off x="270564" y="3262305"/>
            <a:ext cx="8196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配置任何一个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前，都需要在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内选中这个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MPU_RNR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3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7" y="387480"/>
            <a:ext cx="397872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基地址寄存器（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MPU_RBAR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0E4CDE-0845-7A8B-7C11-4D25ABD1E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23454"/>
              </p:ext>
            </p:extLst>
          </p:nvPr>
        </p:nvGraphicFramePr>
        <p:xfrm>
          <a:off x="177437" y="808647"/>
          <a:ext cx="8383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0205693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31: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ADDR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基址字段。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取决于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容量，以使</a:t>
                      </a:r>
                      <a:r>
                        <a:rPr lang="zh-CN" altLang="en-US" sz="1600" b="1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基址在数值上能被容量整除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VALID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（读时，该位一直为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）写：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  MPU_RNR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寄存器没有改变，根据你的设置，处理器做以下的操作之一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① 更新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MPU_RNR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中指定的区域的基址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② 忽略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字段的值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 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根据你的设置，处理器做以下的操作之一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① 更新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MPU_RNR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的值更新为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字段的值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② 更新在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字段中指定的区域的基址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37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3:0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写操作，请查看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VALID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读操作，返回由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MPU_RNR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指定的当前区域号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68264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738C5AFC-5A16-E1A8-C650-094FC513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2" y="4463118"/>
            <a:ext cx="2907031" cy="34310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3BE1418-8AAA-BF9B-88F4-A243D93102C8}"/>
              </a:ext>
            </a:extLst>
          </p:cNvPr>
          <p:cNvSpPr/>
          <p:nvPr/>
        </p:nvSpPr>
        <p:spPr>
          <a:xfrm>
            <a:off x="3548384" y="4469307"/>
            <a:ext cx="4183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容量为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64KB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，那么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</a:p>
        </p:txBody>
      </p:sp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2D77D722-D157-7F58-0CF5-0160DE8CE838}"/>
              </a:ext>
            </a:extLst>
          </p:cNvPr>
          <p:cNvSpPr/>
          <p:nvPr/>
        </p:nvSpPr>
        <p:spPr>
          <a:xfrm>
            <a:off x="1779564" y="2739266"/>
            <a:ext cx="548640" cy="14395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AFA016-EAD3-4120-BD9E-7D0EC86CAB0B}"/>
              </a:ext>
            </a:extLst>
          </p:cNvPr>
          <p:cNvSpPr/>
          <p:nvPr/>
        </p:nvSpPr>
        <p:spPr>
          <a:xfrm>
            <a:off x="911834" y="3182238"/>
            <a:ext cx="1479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决定是否有效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BCEC91F-4808-B042-6670-AA57575AB6C2}"/>
              </a:ext>
            </a:extLst>
          </p:cNvPr>
          <p:cNvSpPr/>
          <p:nvPr/>
        </p:nvSpPr>
        <p:spPr>
          <a:xfrm>
            <a:off x="5396323" y="494215"/>
            <a:ext cx="2062536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MPU_RASR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E055B1-C01A-1134-2316-5B3A3A651BE9}"/>
              </a:ext>
            </a:extLst>
          </p:cNvPr>
          <p:cNvCxnSpPr>
            <a:stCxn id="3" idx="2"/>
          </p:cNvCxnSpPr>
          <p:nvPr/>
        </p:nvCxnSpPr>
        <p:spPr>
          <a:xfrm>
            <a:off x="6427591" y="763613"/>
            <a:ext cx="0" cy="4642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8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9">
            <a:extLst>
              <a:ext uri="{FF2B5EF4-FFF2-40B4-BE49-F238E27FC236}">
                <a16:creationId xmlns:a16="http://schemas.microsoft.com/office/drawing/2014/main" id="{6B1503AC-A61E-2B69-2A2E-373FD0FA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0356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区域属性和容量寄存器（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MPU_RASR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D9E2D93B-368C-3B67-E037-593D16E8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71491"/>
              </p:ext>
            </p:extLst>
          </p:nvPr>
        </p:nvGraphicFramePr>
        <p:xfrm>
          <a:off x="158409" y="505641"/>
          <a:ext cx="8563200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42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362358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202056934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28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指令访问禁止位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  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允许取指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  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禁止取指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26:24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访问权限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37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21:19</a:t>
                      </a:r>
                    </a:p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,17,16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TEX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内存访问属性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是否共享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15:8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SRD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子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失能位（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0: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子域使能   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1: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子域失能）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每设置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SRD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的一个位，就会失能与之对应的一个子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。容量大于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字节的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都被划分为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个容量相同的子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。容量小于等于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字节的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不能再分。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5:1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SIZE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容量，单位字节，最小容量为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en-US" altLang="zh-CN" sz="1600" baseline="300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(SIZE+1)</a:t>
                      </a:r>
                      <a:endParaRPr lang="zh-CN" altLang="en-US" sz="1600" baseline="300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ENABLE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使能位（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0: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失能此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  1: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使能此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Region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6302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AD3DE7AF-3B93-27CD-C13D-B18A829379B6}"/>
              </a:ext>
            </a:extLst>
          </p:cNvPr>
          <p:cNvSpPr/>
          <p:nvPr/>
        </p:nvSpPr>
        <p:spPr>
          <a:xfrm>
            <a:off x="5643156" y="1147923"/>
            <a:ext cx="2586444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该内存区是否可执行代码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FA877A-65D8-F5E6-96A3-300E7A36B284}"/>
              </a:ext>
            </a:extLst>
          </p:cNvPr>
          <p:cNvSpPr/>
          <p:nvPr/>
        </p:nvSpPr>
        <p:spPr>
          <a:xfrm>
            <a:off x="5177248" y="1870732"/>
            <a:ext cx="2434043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TEX: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B2275D-94C8-E1CD-D508-5343CFA4FB56}"/>
              </a:ext>
            </a:extLst>
          </p:cNvPr>
          <p:cNvSpPr/>
          <p:nvPr/>
        </p:nvSpPr>
        <p:spPr>
          <a:xfrm>
            <a:off x="5177248" y="2180432"/>
            <a:ext cx="2434043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C: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使能或禁止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EFC94B-37BA-0457-375C-F767CFA02840}"/>
              </a:ext>
            </a:extLst>
          </p:cNvPr>
          <p:cNvSpPr/>
          <p:nvPr/>
        </p:nvSpPr>
        <p:spPr>
          <a:xfrm>
            <a:off x="5177249" y="2490132"/>
            <a:ext cx="2904434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B: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是否使用缓冲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43B523-597F-DAA8-64DF-2658F9E358AA}"/>
              </a:ext>
            </a:extLst>
          </p:cNvPr>
          <p:cNvSpPr/>
          <p:nvPr/>
        </p:nvSpPr>
        <p:spPr>
          <a:xfrm>
            <a:off x="5177249" y="2789101"/>
            <a:ext cx="2904434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S: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解决多总线访问的共享问题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74971D-2436-3FA1-E305-11EE45FC6499}"/>
              </a:ext>
            </a:extLst>
          </p:cNvPr>
          <p:cNvSpPr/>
          <p:nvPr/>
        </p:nvSpPr>
        <p:spPr>
          <a:xfrm>
            <a:off x="4464903" y="115414"/>
            <a:ext cx="1178253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重点！！！</a:t>
            </a:r>
          </a:p>
        </p:txBody>
      </p:sp>
    </p:spTree>
    <p:extLst>
      <p:ext uri="{BB962C8B-B14F-4D97-AF65-F5344CB8AC3E}">
        <p14:creationId xmlns:p14="http://schemas.microsoft.com/office/powerpoint/2010/main" val="23327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7389D5C-85F8-C4BC-2410-C277BDD6A6D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DFA0E1-D06C-8268-9CE4-21E9EDE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75BFDEF-F51D-3852-A893-FC10A8FA1F1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BF9D41-20AD-8EE7-1508-3D693543A550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0B9275-65AE-4B62-5A65-A63C26C6AA2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424740-3E60-C168-9530-839D314F0F8D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D25F72AB-D27F-9E74-02A8-85173DA1C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44679"/>
              </p:ext>
            </p:extLst>
          </p:nvPr>
        </p:nvGraphicFramePr>
        <p:xfrm>
          <a:off x="382517" y="903032"/>
          <a:ext cx="72552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74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648850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164885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特权级下的许可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用户级下的许可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0b000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禁止访问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禁止访问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所有访问都会产生取消权限错误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0b001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禁止访问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只支持特权访问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37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0b010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非特权写入会产生权限错误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0b011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RW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0b100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n/a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n/a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0b101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禁止访问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仅支持特权读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0b110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仅可通过特权或非特权读（只读）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6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0b111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仅可通过特权或非特权读（只读）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7686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5E346D3B-E747-1236-C3EC-2797A5CF7587}"/>
              </a:ext>
            </a:extLst>
          </p:cNvPr>
          <p:cNvSpPr/>
          <p:nvPr/>
        </p:nvSpPr>
        <p:spPr>
          <a:xfrm>
            <a:off x="54575" y="564478"/>
            <a:ext cx="6699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相关位控制数据的访问权限（访问许可），控制关系如下表：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3B2529-3241-F9CE-2DF0-B826A9D2D0C1}"/>
              </a:ext>
            </a:extLst>
          </p:cNvPr>
          <p:cNvSpPr/>
          <p:nvPr/>
        </p:nvSpPr>
        <p:spPr>
          <a:xfrm>
            <a:off x="530533" y="4388643"/>
            <a:ext cx="3141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通常情况下，选择的是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全访问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7389D5C-85F8-C4BC-2410-C277BDD6A6D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DFA0E1-D06C-8268-9CE4-21E9EDE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75BFDEF-F51D-3852-A893-FC10A8FA1F1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BF9D41-20AD-8EE7-1508-3D693543A550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0B9275-65AE-4B62-5A65-A63C26C6AA2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424740-3E60-C168-9530-839D314F0F8D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346D3B-E747-1236-C3EC-2797A5CF7587}"/>
              </a:ext>
            </a:extLst>
          </p:cNvPr>
          <p:cNvSpPr/>
          <p:nvPr/>
        </p:nvSpPr>
        <p:spPr>
          <a:xfrm>
            <a:off x="54575" y="544886"/>
            <a:ext cx="314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用来设置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3B2529-3241-F9CE-2DF0-B826A9D2D0C1}"/>
              </a:ext>
            </a:extLst>
          </p:cNvPr>
          <p:cNvSpPr/>
          <p:nvPr/>
        </p:nvSpPr>
        <p:spPr>
          <a:xfrm>
            <a:off x="124130" y="1342455"/>
            <a:ext cx="3141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正常读写操作，无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805A397-AC50-81BF-0759-1FB17DE7632F}"/>
              </a:ext>
            </a:extLst>
          </p:cNvPr>
          <p:cNvSpPr/>
          <p:nvPr/>
        </p:nvSpPr>
        <p:spPr>
          <a:xfrm>
            <a:off x="124132" y="1074061"/>
            <a:ext cx="4649926" cy="269398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Non-cacheable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6E8D15-A32A-0F83-96D3-57A1A113932B}"/>
              </a:ext>
            </a:extLst>
          </p:cNvPr>
          <p:cNvSpPr/>
          <p:nvPr/>
        </p:nvSpPr>
        <p:spPr>
          <a:xfrm>
            <a:off x="124132" y="1810864"/>
            <a:ext cx="4649926" cy="269398"/>
          </a:xfrm>
          <a:prstGeom prst="roundRect">
            <a:avLst/>
          </a:prstGeom>
          <a:solidFill>
            <a:srgbClr val="002060">
              <a:alpha val="4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through, read allocated , no write allocate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8262AF-1730-DDC1-F64B-F7E722A18F94}"/>
              </a:ext>
            </a:extLst>
          </p:cNvPr>
          <p:cNvSpPr/>
          <p:nvPr/>
        </p:nvSpPr>
        <p:spPr>
          <a:xfrm>
            <a:off x="124131" y="2769733"/>
            <a:ext cx="4643811" cy="269398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back, read allocated , no write allocate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7B9427-F365-C51E-77C6-399B702C5A57}"/>
              </a:ext>
            </a:extLst>
          </p:cNvPr>
          <p:cNvSpPr/>
          <p:nvPr/>
        </p:nvSpPr>
        <p:spPr>
          <a:xfrm>
            <a:off x="124132" y="3820043"/>
            <a:ext cx="4643811" cy="269398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back, read allocated , write allocate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AD42E-D181-8B6F-D1E6-8BCBF46A3117}"/>
              </a:ext>
            </a:extLst>
          </p:cNvPr>
          <p:cNvSpPr/>
          <p:nvPr/>
        </p:nvSpPr>
        <p:spPr>
          <a:xfrm>
            <a:off x="124129" y="2081068"/>
            <a:ext cx="4643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；不命中，用到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NWA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读操作没有命中，用到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E73ADC-E4B9-262B-9CF6-FA3D04D1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2" y="966652"/>
            <a:ext cx="4376059" cy="31634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610F71-DF2E-CA79-74BB-83AE2B611FAF}"/>
              </a:ext>
            </a:extLst>
          </p:cNvPr>
          <p:cNvSpPr/>
          <p:nvPr/>
        </p:nvSpPr>
        <p:spPr>
          <a:xfrm>
            <a:off x="5219701" y="1219195"/>
            <a:ext cx="3911154" cy="47084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53E248-EDCC-7393-D204-FD67F8A06C65}"/>
              </a:ext>
            </a:extLst>
          </p:cNvPr>
          <p:cNvSpPr/>
          <p:nvPr/>
        </p:nvSpPr>
        <p:spPr>
          <a:xfrm>
            <a:off x="5219701" y="2668032"/>
            <a:ext cx="3911154" cy="481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25B29B-3FDA-434A-C1E5-24E41C069D6F}"/>
              </a:ext>
            </a:extLst>
          </p:cNvPr>
          <p:cNvSpPr/>
          <p:nvPr/>
        </p:nvSpPr>
        <p:spPr>
          <a:xfrm>
            <a:off x="5219701" y="1690043"/>
            <a:ext cx="3911154" cy="490662"/>
          </a:xfrm>
          <a:prstGeom prst="rect">
            <a:avLst/>
          </a:prstGeom>
          <a:solidFill>
            <a:srgbClr val="00206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3A5312-10F0-FC23-FDC1-2E2CBBE1C0B7}"/>
              </a:ext>
            </a:extLst>
          </p:cNvPr>
          <p:cNvSpPr/>
          <p:nvPr/>
        </p:nvSpPr>
        <p:spPr>
          <a:xfrm>
            <a:off x="5219701" y="2181783"/>
            <a:ext cx="3911154" cy="481486"/>
          </a:xfrm>
          <a:prstGeom prst="rect">
            <a:avLst/>
          </a:prstGeom>
          <a:solidFill>
            <a:srgbClr val="7030A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8D8C55-9228-320A-3243-E6D73A1FD2CE}"/>
              </a:ext>
            </a:extLst>
          </p:cNvPr>
          <p:cNvSpPr/>
          <p:nvPr/>
        </p:nvSpPr>
        <p:spPr>
          <a:xfrm>
            <a:off x="5219701" y="3636263"/>
            <a:ext cx="3911154" cy="48148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A821563-EAA9-5CC1-F869-0D010BCBB120}"/>
              </a:ext>
            </a:extLst>
          </p:cNvPr>
          <p:cNvSpPr/>
          <p:nvPr/>
        </p:nvSpPr>
        <p:spPr>
          <a:xfrm>
            <a:off x="4767942" y="564478"/>
            <a:ext cx="3784085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只要开启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allocate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是开启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D1106E-DABA-609F-6711-FB7B8459BC9F}"/>
              </a:ext>
            </a:extLst>
          </p:cNvPr>
          <p:cNvSpPr/>
          <p:nvPr/>
        </p:nvSpPr>
        <p:spPr>
          <a:xfrm>
            <a:off x="110985" y="3039141"/>
            <a:ext cx="4643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；不命中，用到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NWA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读操作没有命中，用到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544C5C-8D3B-B71C-F9E8-4991CA85804B}"/>
              </a:ext>
            </a:extLst>
          </p:cNvPr>
          <p:cNvSpPr/>
          <p:nvPr/>
        </p:nvSpPr>
        <p:spPr>
          <a:xfrm>
            <a:off x="137280" y="4082105"/>
            <a:ext cx="4643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；不命中，用到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读操作没有命中，用到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522EE8-FE0E-FAD9-4E5F-3ECDA6915A13}"/>
              </a:ext>
            </a:extLst>
          </p:cNvPr>
          <p:cNvSpPr/>
          <p:nvPr/>
        </p:nvSpPr>
        <p:spPr>
          <a:xfrm>
            <a:off x="5379716" y="4375370"/>
            <a:ext cx="2723691" cy="26939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不同的策略，导致性能不同</a:t>
            </a:r>
          </a:p>
        </p:txBody>
      </p:sp>
    </p:spTree>
    <p:extLst>
      <p:ext uri="{BB962C8B-B14F-4D97-AF65-F5344CB8AC3E}">
        <p14:creationId xmlns:p14="http://schemas.microsoft.com/office/powerpoint/2010/main" val="7468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23AE05D8-CEFC-74B8-EC9B-57771136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4" y="562752"/>
            <a:ext cx="45355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B18182-D65A-523D-CA48-837B0EE84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57879"/>
              </p:ext>
            </p:extLst>
          </p:nvPr>
        </p:nvGraphicFramePr>
        <p:xfrm>
          <a:off x="635343" y="1312501"/>
          <a:ext cx="7560000" cy="158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805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84390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028295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HAL_MPU_Enable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CTRL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HAL_MPU_Disable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CTRL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HAL_MPU_ConfigRegion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RASR\RBAR\RNR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085275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3F439-18A6-0C4A-2492-A5DEA9E121BC}"/>
              </a:ext>
            </a:extLst>
          </p:cNvPr>
          <p:cNvSpPr/>
          <p:nvPr/>
        </p:nvSpPr>
        <p:spPr>
          <a:xfrm>
            <a:off x="3502882" y="3465191"/>
            <a:ext cx="302514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MPU_Region_InitTypeDef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ABF3F444-C38E-4874-CA6A-23A42584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48" y="4146060"/>
            <a:ext cx="4118440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如何让配置的内存区最大限度发挥性能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528BC94-3ED7-0CBD-5648-0926C8353A3B}"/>
              </a:ext>
            </a:extLst>
          </p:cNvPr>
          <p:cNvSpPr/>
          <p:nvPr/>
        </p:nvSpPr>
        <p:spPr>
          <a:xfrm>
            <a:off x="871964" y="4154854"/>
            <a:ext cx="1124476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难点</a:t>
            </a: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8D9B45E6-B38D-D0D0-9419-777C8151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14" y="3374589"/>
            <a:ext cx="268846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 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库相关结构体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1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83F439-18A6-0C4A-2492-A5DEA9E121BC}"/>
              </a:ext>
            </a:extLst>
          </p:cNvPr>
          <p:cNvSpPr/>
          <p:nvPr/>
        </p:nvSpPr>
        <p:spPr>
          <a:xfrm>
            <a:off x="441694" y="2769939"/>
            <a:ext cx="302514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MPU_HFNMI_PRIVDEF_NONE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ABF3F444-C38E-4874-CA6A-23A42584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37" y="584384"/>
            <a:ext cx="4699352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HAL_MPU_Enable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(uint32_t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MPU_Control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DB6314-31C4-9119-5AAC-6676B402250A}"/>
              </a:ext>
            </a:extLst>
          </p:cNvPr>
          <p:cNvSpPr/>
          <p:nvPr/>
        </p:nvSpPr>
        <p:spPr>
          <a:xfrm>
            <a:off x="444421" y="3289492"/>
            <a:ext cx="302514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MPU_HARDFAULT_NMI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09FB87-0D75-7D7E-B62B-E2C2C2D84581}"/>
              </a:ext>
            </a:extLst>
          </p:cNvPr>
          <p:cNvSpPr/>
          <p:nvPr/>
        </p:nvSpPr>
        <p:spPr>
          <a:xfrm>
            <a:off x="444421" y="3809045"/>
            <a:ext cx="302514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MPU_PRIVILEGED_DEFAULT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DD5328-262B-23D4-C12A-53A6CDE50C56}"/>
              </a:ext>
            </a:extLst>
          </p:cNvPr>
          <p:cNvSpPr/>
          <p:nvPr/>
        </p:nvSpPr>
        <p:spPr>
          <a:xfrm>
            <a:off x="444421" y="4328597"/>
            <a:ext cx="3025140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MPU_HFNMI_PRIVDEF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A15AC6DB-D951-9960-0931-253996738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993" y="1062289"/>
            <a:ext cx="6554007" cy="7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PRIVDEFENA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该位为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，禁止背景区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，访问任何未使能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区域均会造成内存异常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MemFault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;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该位为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使能背景区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，特权级下可以正常访问任何未使能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C904314B-87C0-B91A-780D-D6A55CA1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82" y="1067194"/>
            <a:ext cx="230502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MPU_CTRL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7D8FFF1C-2118-A9E4-1DB5-155FE912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993" y="1870844"/>
            <a:ext cx="6554007" cy="53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HFNMIENA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该位为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不可屏蔽中断服务程序和硬件异常中断服务程序执行器件会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强制关闭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该位为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，会继续开启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3F25E18A-BB70-116F-CCC1-7518A8F5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363" y="2788532"/>
            <a:ext cx="381270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PRIVDEFENA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HFNMIENA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54C11FEF-4587-6353-F2B7-71F5F28E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363" y="3304947"/>
            <a:ext cx="381270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PRIVDEFENA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HFNMIENA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EEFC7650-DA17-097B-3C71-0C623B55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363" y="3831775"/>
            <a:ext cx="381270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PRIVDEFENA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HFNMIENA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6FFB17C9-063A-3289-625D-92E1C2A1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363" y="4348190"/>
            <a:ext cx="381270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PRIVDEFENA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HFNMIENA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D83EDAD7-AA64-A12F-0070-15BFCF29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94" y="3826568"/>
            <a:ext cx="178254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一般设置为该项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1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2" grpId="0"/>
      <p:bldP spid="23" grpId="0"/>
      <p:bldP spid="24" grpId="0"/>
      <p:bldP spid="25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MPU_Region_InitTypeDef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5809"/>
            <a:ext cx="8947052" cy="390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Enable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区域使能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Number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区域编号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BaseAddress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配置区域基地址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区域容量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SubRegionDisable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失能位段设置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ype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tField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类型扩展级别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AccessPermission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设置访问权限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DisableExec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禁止取指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hareable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允许共享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acheable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允许缓存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		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ufferable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允许缓冲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23B943F9-5EB2-24EA-337B-4977F739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158" y="1474212"/>
            <a:ext cx="224792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MPU_RBAR / RNR</a:t>
            </a:r>
          </a:p>
        </p:txBody>
      </p:sp>
      <p:sp>
        <p:nvSpPr>
          <p:cNvPr id="4" name="矩形 39">
            <a:extLst>
              <a:ext uri="{FF2B5EF4-FFF2-40B4-BE49-F238E27FC236}">
                <a16:creationId xmlns:a16="http://schemas.microsoft.com/office/drawing/2014/main" id="{10DC9B05-E21D-2533-7029-86430115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825" y="1799156"/>
            <a:ext cx="1993827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RBAR</a:t>
            </a:r>
          </a:p>
        </p:txBody>
      </p:sp>
      <p:sp>
        <p:nvSpPr>
          <p:cNvPr id="5" name="矩形 39">
            <a:extLst>
              <a:ext uri="{FF2B5EF4-FFF2-40B4-BE49-F238E27FC236}">
                <a16:creationId xmlns:a16="http://schemas.microsoft.com/office/drawing/2014/main" id="{2D09EE14-1866-9185-0618-02055510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052" y="3111782"/>
            <a:ext cx="156669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MPU_RASR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92886108-F693-7442-D079-BC0C98E15C43}"/>
              </a:ext>
            </a:extLst>
          </p:cNvPr>
          <p:cNvSpPr/>
          <p:nvPr/>
        </p:nvSpPr>
        <p:spPr>
          <a:xfrm>
            <a:off x="7106480" y="2209336"/>
            <a:ext cx="337930" cy="222351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4C1494B2-CCAD-71D0-D726-6321F2D9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826" y="1195370"/>
            <a:ext cx="1566696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MPU_RASR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EDB7EC1-BEE9-05B4-397C-5DEEA0309374}"/>
              </a:ext>
            </a:extLst>
          </p:cNvPr>
          <p:cNvSpPr/>
          <p:nvPr/>
        </p:nvSpPr>
        <p:spPr>
          <a:xfrm>
            <a:off x="3715982" y="538572"/>
            <a:ext cx="3651336" cy="32802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BaseAddress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值要被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值整除</a:t>
            </a:r>
          </a:p>
        </p:txBody>
      </p: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848"/>
            <a:ext cx="1154034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Size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90804A-965B-12C6-A34C-3E574E0E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" y="268892"/>
            <a:ext cx="4086390" cy="4207415"/>
          </a:xfrm>
          <a:prstGeom prst="rect">
            <a:avLst/>
          </a:prstGeom>
        </p:spPr>
      </p:pic>
      <p:sp>
        <p:nvSpPr>
          <p:cNvPr id="11" name="矩形 39">
            <a:extLst>
              <a:ext uri="{FF2B5EF4-FFF2-40B4-BE49-F238E27FC236}">
                <a16:creationId xmlns:a16="http://schemas.microsoft.com/office/drawing/2014/main" id="{1D05504D-056C-C8DB-BB62-DBF87D63E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446" y="2936881"/>
            <a:ext cx="168232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TypeExtField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CDE2FE7-92BB-001B-1579-C089E51B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46" y="3230890"/>
            <a:ext cx="3683629" cy="5083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5C7E34D-80C6-7F75-0FB6-87DC770E0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446" y="4068009"/>
            <a:ext cx="4458554" cy="1030741"/>
          </a:xfrm>
          <a:prstGeom prst="rect">
            <a:avLst/>
          </a:prstGeom>
        </p:spPr>
      </p:pic>
      <p:sp>
        <p:nvSpPr>
          <p:cNvPr id="26" name="矩形 39">
            <a:extLst>
              <a:ext uri="{FF2B5EF4-FFF2-40B4-BE49-F238E27FC236}">
                <a16:creationId xmlns:a16="http://schemas.microsoft.com/office/drawing/2014/main" id="{273DD260-DA53-8764-34C0-03BE5620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446" y="3752898"/>
            <a:ext cx="2122433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AccessPermission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5E0B9B6D-7D06-5FCC-AC5A-794DDC58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446" y="-31235"/>
            <a:ext cx="168232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Number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8C5C657-7AFD-C598-E1A5-CEAB84A95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446" y="222421"/>
            <a:ext cx="3683630" cy="27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33" y="1120024"/>
            <a:ext cx="43751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，内存保护单元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(MPU)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Cache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689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994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，内存保护单元介绍（了解）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0A5BFB-C480-4E9B-85DC-7883D156E183}"/>
              </a:ext>
            </a:extLst>
          </p:cNvPr>
          <p:cNvSpPr/>
          <p:nvPr/>
        </p:nvSpPr>
        <p:spPr>
          <a:xfrm>
            <a:off x="207179" y="1002308"/>
            <a:ext cx="668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内存保护单元（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 protection unit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），简称：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48EE3C-FDE9-DD87-4A09-07DA3C08209F}"/>
              </a:ext>
            </a:extLst>
          </p:cNvPr>
          <p:cNvSpPr/>
          <p:nvPr/>
        </p:nvSpPr>
        <p:spPr>
          <a:xfrm>
            <a:off x="207179" y="1442194"/>
            <a:ext cx="2065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的功能：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6BEF58-D8C8-F483-0D4B-59F5AE9F0137}"/>
              </a:ext>
            </a:extLst>
          </p:cNvPr>
          <p:cNvSpPr/>
          <p:nvPr/>
        </p:nvSpPr>
        <p:spPr>
          <a:xfrm>
            <a:off x="708952" y="2618321"/>
            <a:ext cx="2194560" cy="201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139273-626A-E340-3531-DC5315B130C2}"/>
              </a:ext>
            </a:extLst>
          </p:cNvPr>
          <p:cNvSpPr/>
          <p:nvPr/>
        </p:nvSpPr>
        <p:spPr>
          <a:xfrm>
            <a:off x="875501" y="3089668"/>
            <a:ext cx="1861457" cy="3746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014EA9-11EA-B36F-E66B-194E3623E91E}"/>
              </a:ext>
            </a:extLst>
          </p:cNvPr>
          <p:cNvSpPr/>
          <p:nvPr/>
        </p:nvSpPr>
        <p:spPr>
          <a:xfrm>
            <a:off x="875501" y="3470807"/>
            <a:ext cx="1861457" cy="3746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BAD36F-B42E-6C11-10D2-15B0B909FD18}"/>
              </a:ext>
            </a:extLst>
          </p:cNvPr>
          <p:cNvSpPr/>
          <p:nvPr/>
        </p:nvSpPr>
        <p:spPr>
          <a:xfrm>
            <a:off x="875501" y="4158651"/>
            <a:ext cx="1861457" cy="3746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34A165-2B20-711A-8095-4F5BFB6CBD1A}"/>
              </a:ext>
            </a:extLst>
          </p:cNvPr>
          <p:cNvSpPr/>
          <p:nvPr/>
        </p:nvSpPr>
        <p:spPr>
          <a:xfrm>
            <a:off x="207179" y="2229885"/>
            <a:ext cx="2963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管理员（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权限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通行规则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613578-70C7-A94B-76B2-3E74B8D2A051}"/>
              </a:ext>
            </a:extLst>
          </p:cNvPr>
          <p:cNvSpPr/>
          <p:nvPr/>
        </p:nvSpPr>
        <p:spPr>
          <a:xfrm>
            <a:off x="3464074" y="4332471"/>
            <a:ext cx="4363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提高嵌入式系统的健壮性，使系统更加安全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6DA515-784B-9A3A-6B48-04E01E53410A}"/>
              </a:ext>
            </a:extLst>
          </p:cNvPr>
          <p:cNvSpPr/>
          <p:nvPr/>
        </p:nvSpPr>
        <p:spPr>
          <a:xfrm>
            <a:off x="7429274" y="1525342"/>
            <a:ext cx="144997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内存保护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E0EEE8-CB0F-9E13-5284-EE95A32052E3}"/>
              </a:ext>
            </a:extLst>
          </p:cNvPr>
          <p:cNvSpPr/>
          <p:nvPr/>
        </p:nvSpPr>
        <p:spPr>
          <a:xfrm>
            <a:off x="7429274" y="1913003"/>
            <a:ext cx="144997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外设保护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E441E1-21BE-488A-4B48-616345842E7F}"/>
              </a:ext>
            </a:extLst>
          </p:cNvPr>
          <p:cNvSpPr/>
          <p:nvPr/>
        </p:nvSpPr>
        <p:spPr>
          <a:xfrm>
            <a:off x="7429274" y="1137681"/>
            <a:ext cx="1449977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代码访问保护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F3FB2C-8640-C4FA-4817-B9F6CA7CDA54}"/>
              </a:ext>
            </a:extLst>
          </p:cNvPr>
          <p:cNvSpPr/>
          <p:nvPr/>
        </p:nvSpPr>
        <p:spPr>
          <a:xfrm>
            <a:off x="1577851" y="3847356"/>
            <a:ext cx="478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3D5E7F-232F-8F47-11CD-C6A3856E872F}"/>
              </a:ext>
            </a:extLst>
          </p:cNvPr>
          <p:cNvSpPr/>
          <p:nvPr/>
        </p:nvSpPr>
        <p:spPr>
          <a:xfrm>
            <a:off x="3313853" y="2592129"/>
            <a:ext cx="5564538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阻止用户应用程序破坏操作系统使用的数据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阻止一个任务访问其他任务的数据区，从而隔离任务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把关键数据区域设置为只读，从根本上解决被破坏的可能</a:t>
            </a: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检测意外的存储访问，如堆栈溢出、数组越界等</a:t>
            </a: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空间定义为不可执行，防止代码注入攻击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9E7A3F-E4D7-DE53-4F58-AD5874C36235}"/>
              </a:ext>
            </a:extLst>
          </p:cNvPr>
          <p:cNvSpPr/>
          <p:nvPr/>
        </p:nvSpPr>
        <p:spPr>
          <a:xfrm>
            <a:off x="3313853" y="2286049"/>
            <a:ext cx="1295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具体好处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F477A3-ED64-7C12-4880-4E3F4FC361BF}"/>
              </a:ext>
            </a:extLst>
          </p:cNvPr>
          <p:cNvSpPr txBox="1"/>
          <p:nvPr/>
        </p:nvSpPr>
        <p:spPr>
          <a:xfrm>
            <a:off x="2056311" y="1787279"/>
            <a:ext cx="5372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设置存储器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内存和外设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属性（可缓存、可缓冲、可共享）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85665F-F69A-1953-98CE-BAB27EFAA8F4}"/>
              </a:ext>
            </a:extLst>
          </p:cNvPr>
          <p:cNvSpPr txBox="1"/>
          <p:nvPr/>
        </p:nvSpPr>
        <p:spPr>
          <a:xfrm>
            <a:off x="2056311" y="1396120"/>
            <a:ext cx="5269132" cy="37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设置不同存储区域的存储器访问权限（特权级、用户级）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  <p:bldP spid="8" grpId="0" animBg="1"/>
      <p:bldP spid="10" grpId="0" animBg="1"/>
      <p:bldP spid="16" grpId="0" animBg="1"/>
      <p:bldP spid="17" grpId="0"/>
      <p:bldP spid="18" grpId="0"/>
      <p:bldP spid="2" grpId="0" animBg="1"/>
      <p:bldP spid="3" grpId="0" animBg="1"/>
      <p:bldP spid="15" grpId="0" animBg="1"/>
      <p:bldP spid="26" grpId="0"/>
      <p:bldP spid="35" grpId="0"/>
      <p:bldP spid="22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06B9C395-03B3-6E24-0314-DA1DC5D2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69" y="731202"/>
            <a:ext cx="45355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D8A233-3298-B9FC-85D4-60AEF7DE65DE}"/>
              </a:ext>
            </a:extLst>
          </p:cNvPr>
          <p:cNvSpPr/>
          <p:nvPr/>
        </p:nvSpPr>
        <p:spPr>
          <a:xfrm>
            <a:off x="422069" y="1486289"/>
            <a:ext cx="364048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、禁止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2A8556-BFF1-EA83-C231-E873B64495AA}"/>
              </a:ext>
            </a:extLst>
          </p:cNvPr>
          <p:cNvSpPr/>
          <p:nvPr/>
        </p:nvSpPr>
        <p:spPr>
          <a:xfrm>
            <a:off x="422069" y="2219549"/>
            <a:ext cx="364048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、配置某个区域的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保护参数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3A7EF3-A039-B5E0-4AF5-54F434B63E1D}"/>
              </a:ext>
            </a:extLst>
          </p:cNvPr>
          <p:cNvSpPr/>
          <p:nvPr/>
        </p:nvSpPr>
        <p:spPr>
          <a:xfrm>
            <a:off x="4252499" y="2253734"/>
            <a:ext cx="4668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HAL_MPU_ConfigRegion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函数去设置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9C97B8-4F4E-9430-1C3D-5E5D9CDAF3B0}"/>
              </a:ext>
            </a:extLst>
          </p:cNvPr>
          <p:cNvSpPr/>
          <p:nvPr/>
        </p:nvSpPr>
        <p:spPr>
          <a:xfrm>
            <a:off x="4252499" y="1519093"/>
            <a:ext cx="4557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HAL_MPU_Disable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9A9419-17E4-15BB-8F62-DF5B07125F50}"/>
              </a:ext>
            </a:extLst>
          </p:cNvPr>
          <p:cNvSpPr/>
          <p:nvPr/>
        </p:nvSpPr>
        <p:spPr>
          <a:xfrm>
            <a:off x="422069" y="2927371"/>
            <a:ext cx="364048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7A68E2-CD22-3DE8-4CC6-297570BBA374}"/>
              </a:ext>
            </a:extLst>
          </p:cNvPr>
          <p:cNvSpPr/>
          <p:nvPr/>
        </p:nvSpPr>
        <p:spPr>
          <a:xfrm>
            <a:off x="4252499" y="2951008"/>
            <a:ext cx="4557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HAL_MPU_Enable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E848C1C-4537-92B1-4CB2-F67962C57897}"/>
              </a:ext>
            </a:extLst>
          </p:cNvPr>
          <p:cNvSpPr/>
          <p:nvPr/>
        </p:nvSpPr>
        <p:spPr>
          <a:xfrm>
            <a:off x="422069" y="3605893"/>
            <a:ext cx="364048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MemManage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中断服务函数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43FB7E-B8D7-0A00-89DE-289B688A569A}"/>
              </a:ext>
            </a:extLst>
          </p:cNvPr>
          <p:cNvSpPr/>
          <p:nvPr/>
        </p:nvSpPr>
        <p:spPr>
          <a:xfrm>
            <a:off x="4252498" y="3636429"/>
            <a:ext cx="4557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MemManage_Handler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(void)</a:t>
            </a:r>
          </a:p>
        </p:txBody>
      </p:sp>
    </p:spTree>
    <p:extLst>
      <p:ext uri="{BB962C8B-B14F-4D97-AF65-F5344CB8AC3E}">
        <p14:creationId xmlns:p14="http://schemas.microsoft.com/office/powerpoint/2010/main" val="96028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15" grpId="0"/>
      <p:bldP spid="7" grpId="0" animBg="1"/>
      <p:bldP spid="10" grpId="0"/>
      <p:bldP spid="14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06B9C395-03B3-6E24-0314-DA1DC5D2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69" y="731202"/>
            <a:ext cx="45355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996C56-831A-E775-ABDF-E6CF1090BC0F}"/>
              </a:ext>
            </a:extLst>
          </p:cNvPr>
          <p:cNvSpPr txBox="1"/>
          <p:nvPr/>
        </p:nvSpPr>
        <p:spPr>
          <a:xfrm>
            <a:off x="464344" y="1402539"/>
            <a:ext cx="850106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40437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3261E65E-D5DE-276C-1E8E-C5D3AA9DB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74601"/>
              </p:ext>
            </p:extLst>
          </p:nvPr>
        </p:nvGraphicFramePr>
        <p:xfrm>
          <a:off x="879390" y="999107"/>
          <a:ext cx="820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305618122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2981013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65516142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5019739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4034303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066249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53694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保护区域大小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访问权限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共用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 0000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128K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4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0x2400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37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0x3000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0x3800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1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0x6000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64M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不缓冲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0xC000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64M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0x8000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256M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不缓冲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6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0x9000 0000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8M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允许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全访问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不共用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缓冲</a:t>
                      </a:r>
                      <a:endParaRPr lang="en-US" altLang="zh-CN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61653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2B39CF-80CE-6942-EA7F-F3218C80571B}"/>
              </a:ext>
            </a:extLst>
          </p:cNvPr>
          <p:cNvSpPr/>
          <p:nvPr/>
        </p:nvSpPr>
        <p:spPr>
          <a:xfrm>
            <a:off x="37014" y="1418189"/>
            <a:ext cx="814079" cy="24732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DTCM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66380C-CCDF-F0B5-F419-5DD254C450A9}"/>
              </a:ext>
            </a:extLst>
          </p:cNvPr>
          <p:cNvSpPr/>
          <p:nvPr/>
        </p:nvSpPr>
        <p:spPr>
          <a:xfrm>
            <a:off x="37014" y="1704707"/>
            <a:ext cx="814079" cy="39841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 SRAM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250209-6B4E-7E30-4CB1-E05B77A7D1B2}"/>
              </a:ext>
            </a:extLst>
          </p:cNvPr>
          <p:cNvSpPr/>
          <p:nvPr/>
        </p:nvSpPr>
        <p:spPr>
          <a:xfrm>
            <a:off x="37014" y="2124895"/>
            <a:ext cx="814079" cy="39841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SRAM1~3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EE6096-33F4-1A89-B23C-7C26CE6D2DBE}"/>
              </a:ext>
            </a:extLst>
          </p:cNvPr>
          <p:cNvSpPr/>
          <p:nvPr/>
        </p:nvSpPr>
        <p:spPr>
          <a:xfrm>
            <a:off x="37014" y="2575563"/>
            <a:ext cx="814079" cy="26345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SRAM4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83F3885-DBD2-FE02-EF44-AE2EC64679C7}"/>
              </a:ext>
            </a:extLst>
          </p:cNvPr>
          <p:cNvSpPr/>
          <p:nvPr/>
        </p:nvSpPr>
        <p:spPr>
          <a:xfrm>
            <a:off x="37014" y="2944543"/>
            <a:ext cx="814079" cy="25926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0A8675-6523-D61A-D206-B52866B5A714}"/>
              </a:ext>
            </a:extLst>
          </p:cNvPr>
          <p:cNvSpPr/>
          <p:nvPr/>
        </p:nvSpPr>
        <p:spPr>
          <a:xfrm>
            <a:off x="37014" y="3332464"/>
            <a:ext cx="814079" cy="25926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0A7ED18-C7BB-2245-96B3-B362C7D19353}"/>
              </a:ext>
            </a:extLst>
          </p:cNvPr>
          <p:cNvSpPr/>
          <p:nvPr/>
        </p:nvSpPr>
        <p:spPr>
          <a:xfrm>
            <a:off x="37013" y="3644628"/>
            <a:ext cx="814079" cy="25926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27C54FE-00B3-9923-3965-95B1079526C4}"/>
              </a:ext>
            </a:extLst>
          </p:cNvPr>
          <p:cNvSpPr/>
          <p:nvPr/>
        </p:nvSpPr>
        <p:spPr>
          <a:xfrm>
            <a:off x="3638007" y="531934"/>
            <a:ext cx="2516607" cy="33725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保护区域编号递增</a:t>
            </a: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61E58C99-AD23-53E4-3DD4-D449FE33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72" y="427713"/>
            <a:ext cx="315611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Mini Pro H750 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设置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DD01964-D62D-541F-521D-CA835BA40887}"/>
              </a:ext>
            </a:extLst>
          </p:cNvPr>
          <p:cNvSpPr/>
          <p:nvPr/>
        </p:nvSpPr>
        <p:spPr>
          <a:xfrm>
            <a:off x="37013" y="3971627"/>
            <a:ext cx="814082" cy="39268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endParaRPr lang="zh-CN" altLang="en-US" sz="1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DADAAA-6C8D-ACF6-4891-786CEAC8BF28}"/>
              </a:ext>
            </a:extLst>
          </p:cNvPr>
          <p:cNvSpPr txBox="1"/>
          <p:nvPr/>
        </p:nvSpPr>
        <p:spPr>
          <a:xfrm>
            <a:off x="37013" y="4465324"/>
            <a:ext cx="908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对相对应地址空间加保护设置，可以提高代码的稳定性（减少使用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导致的各种莫名奇妙的问题）</a:t>
            </a:r>
          </a:p>
        </p:txBody>
      </p:sp>
    </p:spTree>
    <p:extLst>
      <p:ext uri="{BB962C8B-B14F-4D97-AF65-F5344CB8AC3E}">
        <p14:creationId xmlns:p14="http://schemas.microsoft.com/office/powerpoint/2010/main" val="24627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33" y="1120024"/>
            <a:ext cx="4375137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，内存保护单元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(MPU)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Cache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7717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034844" y="2339346"/>
            <a:ext cx="507431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内存保护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(MPU)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51AA3C-FB04-CF72-6F52-1051D8289C2C}"/>
              </a:ext>
            </a:extLst>
          </p:cNvPr>
          <p:cNvSpPr/>
          <p:nvPr/>
        </p:nvSpPr>
        <p:spPr>
          <a:xfrm>
            <a:off x="229159" y="1055185"/>
            <a:ext cx="1849902" cy="34278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16B62E-B01E-685A-BAEA-C284CF34E152}"/>
              </a:ext>
            </a:extLst>
          </p:cNvPr>
          <p:cNvSpPr/>
          <p:nvPr/>
        </p:nvSpPr>
        <p:spPr>
          <a:xfrm>
            <a:off x="229159" y="4058383"/>
            <a:ext cx="1849902" cy="426570"/>
          </a:xfrm>
          <a:prstGeom prst="rect">
            <a:avLst/>
          </a:prstGeom>
          <a:solidFill>
            <a:srgbClr val="E7F3D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Code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F5CB1-31DF-850A-539D-F5F052A0D196}"/>
              </a:ext>
            </a:extLst>
          </p:cNvPr>
          <p:cNvSpPr/>
          <p:nvPr/>
        </p:nvSpPr>
        <p:spPr>
          <a:xfrm>
            <a:off x="229159" y="3629901"/>
            <a:ext cx="1849902" cy="426570"/>
          </a:xfrm>
          <a:prstGeom prst="rect">
            <a:avLst/>
          </a:prstGeom>
          <a:solidFill>
            <a:srgbClr val="CEE7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SRAM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F125A1-4331-AF4B-B63C-5B8DF50C673A}"/>
              </a:ext>
            </a:extLst>
          </p:cNvPr>
          <p:cNvSpPr/>
          <p:nvPr/>
        </p:nvSpPr>
        <p:spPr>
          <a:xfrm>
            <a:off x="229159" y="3203331"/>
            <a:ext cx="1849902" cy="426570"/>
          </a:xfrm>
          <a:prstGeom prst="rect">
            <a:avLst/>
          </a:prstGeom>
          <a:solidFill>
            <a:srgbClr val="E0D0FE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Peripherals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4AE692-98EE-7390-3FB7-8378750A1E2B}"/>
              </a:ext>
            </a:extLst>
          </p:cNvPr>
          <p:cNvSpPr/>
          <p:nvPr/>
        </p:nvSpPr>
        <p:spPr>
          <a:xfrm>
            <a:off x="229159" y="2342543"/>
            <a:ext cx="1849902" cy="856964"/>
          </a:xfrm>
          <a:prstGeom prst="rect">
            <a:avLst/>
          </a:prstGeom>
          <a:solidFill>
            <a:srgbClr val="DCF1F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1GB External RAM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155DB7-DF97-1F1C-DB69-67814791B911}"/>
              </a:ext>
            </a:extLst>
          </p:cNvPr>
          <p:cNvSpPr/>
          <p:nvPr/>
        </p:nvSpPr>
        <p:spPr>
          <a:xfrm>
            <a:off x="229159" y="1485579"/>
            <a:ext cx="1849902" cy="856964"/>
          </a:xfrm>
          <a:prstGeom prst="rect">
            <a:avLst/>
          </a:prstGeom>
          <a:solidFill>
            <a:srgbClr val="E1DC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1GB External Device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67C7AB-CA1D-0197-59CF-F052D0B386C2}"/>
              </a:ext>
            </a:extLst>
          </p:cNvPr>
          <p:cNvSpPr/>
          <p:nvPr/>
        </p:nvSpPr>
        <p:spPr>
          <a:xfrm>
            <a:off x="229159" y="1055185"/>
            <a:ext cx="1849902" cy="426570"/>
          </a:xfrm>
          <a:prstGeom prst="rect">
            <a:avLst/>
          </a:prstGeom>
          <a:solidFill>
            <a:srgbClr val="FFCEE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512MB System Level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06851F-9EC5-9435-CFE4-CDA0CF9D296B}"/>
              </a:ext>
            </a:extLst>
          </p:cNvPr>
          <p:cNvSpPr txBox="1"/>
          <p:nvPr/>
        </p:nvSpPr>
        <p:spPr>
          <a:xfrm>
            <a:off x="2085326" y="427676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A12AC5-ABD0-6F8F-4EB3-2E5E1B079EB8}"/>
              </a:ext>
            </a:extLst>
          </p:cNvPr>
          <p:cNvSpPr txBox="1"/>
          <p:nvPr/>
        </p:nvSpPr>
        <p:spPr>
          <a:xfrm>
            <a:off x="2085326" y="402187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FC6B58-60AE-DE81-B306-B37064B3C587}"/>
              </a:ext>
            </a:extLst>
          </p:cNvPr>
          <p:cNvSpPr txBox="1"/>
          <p:nvPr/>
        </p:nvSpPr>
        <p:spPr>
          <a:xfrm>
            <a:off x="2085326" y="382414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54E07C-1F34-F324-1EB3-932ACB849B83}"/>
              </a:ext>
            </a:extLst>
          </p:cNvPr>
          <p:cNvSpPr txBox="1"/>
          <p:nvPr/>
        </p:nvSpPr>
        <p:spPr>
          <a:xfrm>
            <a:off x="2085326" y="35942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A17401-0CE9-B34B-D5FB-3ED387F0893A}"/>
              </a:ext>
            </a:extLst>
          </p:cNvPr>
          <p:cNvSpPr txBox="1"/>
          <p:nvPr/>
        </p:nvSpPr>
        <p:spPr>
          <a:xfrm>
            <a:off x="2085326" y="340019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9C66AC-455A-B77E-9B79-65F270725033}"/>
              </a:ext>
            </a:extLst>
          </p:cNvPr>
          <p:cNvSpPr txBox="1"/>
          <p:nvPr/>
        </p:nvSpPr>
        <p:spPr>
          <a:xfrm>
            <a:off x="2085326" y="319888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6667F0B-F23E-8567-E9C9-F52016B1ED68}"/>
              </a:ext>
            </a:extLst>
          </p:cNvPr>
          <p:cNvSpPr txBox="1"/>
          <p:nvPr/>
        </p:nvSpPr>
        <p:spPr>
          <a:xfrm>
            <a:off x="2085326" y="302569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F48783-A53B-D922-67E1-F83F40164D70}"/>
              </a:ext>
            </a:extLst>
          </p:cNvPr>
          <p:cNvSpPr txBox="1"/>
          <p:nvPr/>
        </p:nvSpPr>
        <p:spPr>
          <a:xfrm>
            <a:off x="2087866" y="229480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0x9FFF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AE47CF-8BDD-D23E-B0FE-13B43F8DC3EA}"/>
              </a:ext>
            </a:extLst>
          </p:cNvPr>
          <p:cNvSpPr txBox="1"/>
          <p:nvPr/>
        </p:nvSpPr>
        <p:spPr>
          <a:xfrm>
            <a:off x="2088408" y="2076862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DED1BC-D140-5351-638E-32C4DEE57C68}"/>
              </a:ext>
            </a:extLst>
          </p:cNvPr>
          <p:cNvSpPr txBox="1"/>
          <p:nvPr/>
        </p:nvSpPr>
        <p:spPr>
          <a:xfrm>
            <a:off x="2079061" y="146753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0xDFFF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AABADE-FC7B-28A2-2D84-A7DB76509E70}"/>
              </a:ext>
            </a:extLst>
          </p:cNvPr>
          <p:cNvSpPr txBox="1"/>
          <p:nvPr/>
        </p:nvSpPr>
        <p:spPr>
          <a:xfrm>
            <a:off x="2089074" y="122416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0xE000 0000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20B6E4-6670-8BD9-C93E-B43650C1AE17}"/>
              </a:ext>
            </a:extLst>
          </p:cNvPr>
          <p:cNvSpPr txBox="1"/>
          <p:nvPr/>
        </p:nvSpPr>
        <p:spPr>
          <a:xfrm>
            <a:off x="2087866" y="93409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 FFFF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F0BA94A-EA24-79EB-F02B-32193B24F3F5}"/>
              </a:ext>
            </a:extLst>
          </p:cNvPr>
          <p:cNvSpPr/>
          <p:nvPr/>
        </p:nvSpPr>
        <p:spPr>
          <a:xfrm>
            <a:off x="384249" y="520043"/>
            <a:ext cx="1703617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内核地址映射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91D5D7E-61E7-6776-2C15-5DB7A479ABF8}"/>
              </a:ext>
            </a:extLst>
          </p:cNvPr>
          <p:cNvSpPr/>
          <p:nvPr/>
        </p:nvSpPr>
        <p:spPr>
          <a:xfrm>
            <a:off x="3489961" y="494377"/>
            <a:ext cx="553212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可配置保护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8/16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个内存区域，每个区域最小要求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字节，且每个区域还可配置为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个子区域（大小一样）。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E10AE1-39C4-3617-6F4A-9A5BBE328431}"/>
              </a:ext>
            </a:extLst>
          </p:cNvPr>
          <p:cNvSpPr/>
          <p:nvPr/>
        </p:nvSpPr>
        <p:spPr>
          <a:xfrm>
            <a:off x="4495162" y="1515132"/>
            <a:ext cx="2194560" cy="290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57AF43-58F6-1B13-9763-4DCD55F9C3F7}"/>
              </a:ext>
            </a:extLst>
          </p:cNvPr>
          <p:cNvSpPr/>
          <p:nvPr/>
        </p:nvSpPr>
        <p:spPr>
          <a:xfrm>
            <a:off x="4571362" y="1628677"/>
            <a:ext cx="2042160" cy="31686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8F9FB3-F7A3-2774-D9E6-F4AB34FE78C8}"/>
              </a:ext>
            </a:extLst>
          </p:cNvPr>
          <p:cNvSpPr/>
          <p:nvPr/>
        </p:nvSpPr>
        <p:spPr>
          <a:xfrm>
            <a:off x="4571362" y="2080538"/>
            <a:ext cx="2042160" cy="31686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F9E480-73A7-B510-4FF5-4189A06C52E0}"/>
              </a:ext>
            </a:extLst>
          </p:cNvPr>
          <p:cNvSpPr/>
          <p:nvPr/>
        </p:nvSpPr>
        <p:spPr>
          <a:xfrm>
            <a:off x="4571362" y="2532399"/>
            <a:ext cx="2042160" cy="31686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0EE7FF-C00B-18D0-FA98-E947428C56F6}"/>
              </a:ext>
            </a:extLst>
          </p:cNvPr>
          <p:cNvSpPr/>
          <p:nvPr/>
        </p:nvSpPr>
        <p:spPr>
          <a:xfrm>
            <a:off x="4571362" y="2984261"/>
            <a:ext cx="2042160" cy="31686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68C3F1-D357-8974-505B-BC232A3D0222}"/>
              </a:ext>
            </a:extLst>
          </p:cNvPr>
          <p:cNvSpPr/>
          <p:nvPr/>
        </p:nvSpPr>
        <p:spPr>
          <a:xfrm>
            <a:off x="4571362" y="3832317"/>
            <a:ext cx="2042160" cy="50382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Region15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9D8D21F-8144-B43B-1ECD-3B01537E7559}"/>
              </a:ext>
            </a:extLst>
          </p:cNvPr>
          <p:cNvSpPr/>
          <p:nvPr/>
        </p:nvSpPr>
        <p:spPr>
          <a:xfrm>
            <a:off x="4571362" y="3486243"/>
            <a:ext cx="2042160" cy="31686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Region14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5E77CF-772C-4966-BC2F-4589E61DFD89}"/>
              </a:ext>
            </a:extLst>
          </p:cNvPr>
          <p:cNvSpPr/>
          <p:nvPr/>
        </p:nvSpPr>
        <p:spPr>
          <a:xfrm>
            <a:off x="5353212" y="3222487"/>
            <a:ext cx="478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7B0095-F282-D97C-240D-88DFE131C3BF}"/>
              </a:ext>
            </a:extLst>
          </p:cNvPr>
          <p:cNvSpPr/>
          <p:nvPr/>
        </p:nvSpPr>
        <p:spPr>
          <a:xfrm>
            <a:off x="4059476" y="4221275"/>
            <a:ext cx="480600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0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F88EE5-4419-759F-0597-9E9CCAA96E87}"/>
              </a:ext>
            </a:extLst>
          </p:cNvPr>
          <p:cNvSpPr/>
          <p:nvPr/>
        </p:nvSpPr>
        <p:spPr>
          <a:xfrm>
            <a:off x="3924300" y="1332929"/>
            <a:ext cx="685163" cy="37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4GB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772705-7000-105E-D779-034900E32660}"/>
              </a:ext>
            </a:extLst>
          </p:cNvPr>
          <p:cNvSpPr/>
          <p:nvPr/>
        </p:nvSpPr>
        <p:spPr>
          <a:xfrm>
            <a:off x="4571362" y="3825226"/>
            <a:ext cx="2042160" cy="2824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Region5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F20EC78-A6D1-39DB-9FE7-7AC2D1D8F3D7}"/>
              </a:ext>
            </a:extLst>
          </p:cNvPr>
          <p:cNvSpPr/>
          <p:nvPr/>
        </p:nvSpPr>
        <p:spPr>
          <a:xfrm>
            <a:off x="4571362" y="2752865"/>
            <a:ext cx="2042160" cy="3469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Region4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A0EED27-2BF7-75C0-CF1C-DA77FF57A246}"/>
              </a:ext>
            </a:extLst>
          </p:cNvPr>
          <p:cNvSpPr/>
          <p:nvPr/>
        </p:nvSpPr>
        <p:spPr>
          <a:xfrm>
            <a:off x="6683058" y="1476104"/>
            <a:ext cx="238346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背景区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default region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A26566F-273A-6FB2-3DFF-082BD4926098}"/>
              </a:ext>
            </a:extLst>
          </p:cNvPr>
          <p:cNvSpPr/>
          <p:nvPr/>
        </p:nvSpPr>
        <p:spPr>
          <a:xfrm>
            <a:off x="7147574" y="2318359"/>
            <a:ext cx="1491343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编号为优先级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5FD32-9941-5A22-E25C-2EB3420DE324}"/>
              </a:ext>
            </a:extLst>
          </p:cNvPr>
          <p:cNvSpPr/>
          <p:nvPr/>
        </p:nvSpPr>
        <p:spPr>
          <a:xfrm>
            <a:off x="6843078" y="2642959"/>
            <a:ext cx="217900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0~15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优先级越来越高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6D0743-EAE3-28E3-EE7A-AB5745956D6A}"/>
              </a:ext>
            </a:extLst>
          </p:cNvPr>
          <p:cNvSpPr/>
          <p:nvPr/>
        </p:nvSpPr>
        <p:spPr>
          <a:xfrm>
            <a:off x="7409537" y="1477646"/>
            <a:ext cx="930508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序号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-1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445C0D4-82DA-477C-AC84-D61C552C6986}"/>
              </a:ext>
            </a:extLst>
          </p:cNvPr>
          <p:cNvSpPr/>
          <p:nvPr/>
        </p:nvSpPr>
        <p:spPr>
          <a:xfrm>
            <a:off x="3648716" y="3929029"/>
            <a:ext cx="84390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嵌套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26B4260-9264-50DE-9241-1AEA40BE0FAD}"/>
              </a:ext>
            </a:extLst>
          </p:cNvPr>
          <p:cNvSpPr/>
          <p:nvPr/>
        </p:nvSpPr>
        <p:spPr>
          <a:xfrm>
            <a:off x="3648716" y="2767510"/>
            <a:ext cx="84390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重叠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A4994DB-E103-9994-8C24-26F4835D2DDB}"/>
              </a:ext>
            </a:extLst>
          </p:cNvPr>
          <p:cNvSpPr/>
          <p:nvPr/>
        </p:nvSpPr>
        <p:spPr>
          <a:xfrm>
            <a:off x="3438534" y="4474622"/>
            <a:ext cx="569701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重叠或嵌套下，重叠部分按着优先级高的内存区配置规则执行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3DD13A-B945-024E-883D-514C8203E296}"/>
              </a:ext>
            </a:extLst>
          </p:cNvPr>
          <p:cNvSpPr/>
          <p:nvPr/>
        </p:nvSpPr>
        <p:spPr>
          <a:xfrm>
            <a:off x="7250852" y="4184114"/>
            <a:ext cx="1771228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访问属性和权限</a:t>
            </a:r>
          </a:p>
        </p:txBody>
      </p:sp>
    </p:spTree>
    <p:extLst>
      <p:ext uri="{BB962C8B-B14F-4D97-AF65-F5344CB8AC3E}">
        <p14:creationId xmlns:p14="http://schemas.microsoft.com/office/powerpoint/2010/main" val="21382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10" grpId="0" animBg="1"/>
      <p:bldP spid="18" grpId="0" animBg="1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/>
      <p:bldP spid="50" grpId="0" animBg="1"/>
      <p:bldP spid="51" grpId="0"/>
      <p:bldP spid="52" grpId="0"/>
      <p:bldP spid="53" grpId="0" animBg="1"/>
      <p:bldP spid="54" grpId="0" animBg="1"/>
      <p:bldP spid="5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1" y="459571"/>
            <a:ext cx="404866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设置内存区域的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访问权限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26879D-874A-D26C-41C4-E0D961DF2BE0}"/>
              </a:ext>
            </a:extLst>
          </p:cNvPr>
          <p:cNvSpPr/>
          <p:nvPr/>
        </p:nvSpPr>
        <p:spPr>
          <a:xfrm>
            <a:off x="529774" y="1221663"/>
            <a:ext cx="305017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MPU_REGION_NO_ACCESS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D2B55AD-51D0-7D7C-78D8-068C72B66250}"/>
              </a:ext>
            </a:extLst>
          </p:cNvPr>
          <p:cNvSpPr/>
          <p:nvPr/>
        </p:nvSpPr>
        <p:spPr>
          <a:xfrm>
            <a:off x="529774" y="1706249"/>
            <a:ext cx="305017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MPU_REGION_PRIV_RW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D7C3D5-59E0-AE61-4CEE-57635641DB08}"/>
              </a:ext>
            </a:extLst>
          </p:cNvPr>
          <p:cNvSpPr/>
          <p:nvPr/>
        </p:nvSpPr>
        <p:spPr>
          <a:xfrm>
            <a:off x="3841205" y="1223903"/>
            <a:ext cx="3592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无访问（特权级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用户级都不可访问）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A23F6A-1162-B5EB-F935-6217B2E92852}"/>
              </a:ext>
            </a:extLst>
          </p:cNvPr>
          <p:cNvSpPr/>
          <p:nvPr/>
        </p:nvSpPr>
        <p:spPr>
          <a:xfrm>
            <a:off x="3841205" y="1708489"/>
            <a:ext cx="3592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仅支持特权级读写访问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8C70CA3-2B78-F2C4-7E2C-9A265E135B04}"/>
              </a:ext>
            </a:extLst>
          </p:cNvPr>
          <p:cNvSpPr/>
          <p:nvPr/>
        </p:nvSpPr>
        <p:spPr>
          <a:xfrm>
            <a:off x="529774" y="2190835"/>
            <a:ext cx="305017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MPU_REGION_PRIV_RW_URO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2FDB8A-1F2A-4CCE-E4D4-DBA7A440F53D}"/>
              </a:ext>
            </a:extLst>
          </p:cNvPr>
          <p:cNvSpPr/>
          <p:nvPr/>
        </p:nvSpPr>
        <p:spPr>
          <a:xfrm>
            <a:off x="3841205" y="2193075"/>
            <a:ext cx="3592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禁止用户写访问（特权可读写访问）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895201-1455-1E65-6F53-582D561A86AE}"/>
              </a:ext>
            </a:extLst>
          </p:cNvPr>
          <p:cNvSpPr/>
          <p:nvPr/>
        </p:nvSpPr>
        <p:spPr>
          <a:xfrm>
            <a:off x="529774" y="2675421"/>
            <a:ext cx="305017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MPU_REGION_FULL_ACCESS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D982F9-03D2-BCF0-BB21-DF606D9ED067}"/>
              </a:ext>
            </a:extLst>
          </p:cNvPr>
          <p:cNvSpPr/>
          <p:nvPr/>
        </p:nvSpPr>
        <p:spPr>
          <a:xfrm>
            <a:off x="3841205" y="2677661"/>
            <a:ext cx="3592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全访问（特权级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用户级都可访问）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EE3DACA-3EA8-DC3E-E581-17D6E47ED8C3}"/>
              </a:ext>
            </a:extLst>
          </p:cNvPr>
          <p:cNvSpPr/>
          <p:nvPr/>
        </p:nvSpPr>
        <p:spPr>
          <a:xfrm>
            <a:off x="529774" y="3160007"/>
            <a:ext cx="305017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MPU_REGION_PRIV_RO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AD818F-9780-CBF7-8D17-3F4B16F39AC4}"/>
              </a:ext>
            </a:extLst>
          </p:cNvPr>
          <p:cNvSpPr/>
          <p:nvPr/>
        </p:nvSpPr>
        <p:spPr>
          <a:xfrm>
            <a:off x="3841205" y="3162247"/>
            <a:ext cx="3592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仅支持特权读访问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C0EC462-8A22-8D16-6BBE-93B75A4F145D}"/>
              </a:ext>
            </a:extLst>
          </p:cNvPr>
          <p:cNvSpPr/>
          <p:nvPr/>
        </p:nvSpPr>
        <p:spPr>
          <a:xfrm>
            <a:off x="529774" y="3644593"/>
            <a:ext cx="305017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MPU_REGION_PRIV_RO_URO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DEA9A5-F19D-5DD9-15C6-0AA6535438D3}"/>
              </a:ext>
            </a:extLst>
          </p:cNvPr>
          <p:cNvSpPr/>
          <p:nvPr/>
        </p:nvSpPr>
        <p:spPr>
          <a:xfrm>
            <a:off x="3841205" y="3646830"/>
            <a:ext cx="35922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只读（特权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用户都不可以写）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50422D-F13D-4E5F-57E3-DA79D0A7063D}"/>
              </a:ext>
            </a:extLst>
          </p:cNvPr>
          <p:cNvSpPr/>
          <p:nvPr/>
        </p:nvSpPr>
        <p:spPr>
          <a:xfrm>
            <a:off x="298450" y="4319947"/>
            <a:ext cx="854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，不得访问定义外的地址空间，也不得访问未经授权的区域，否则属于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非法访问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B993647-5785-2B95-6843-873000612CBB}"/>
              </a:ext>
            </a:extLst>
          </p:cNvPr>
          <p:cNvSpPr/>
          <p:nvPr/>
        </p:nvSpPr>
        <p:spPr>
          <a:xfrm>
            <a:off x="5895331" y="3991247"/>
            <a:ext cx="2912265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触发错误异常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MemManage</a:t>
            </a: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7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/>
      <p:bldP spid="6" grpId="0"/>
      <p:bldP spid="7" grpId="0" animBg="1"/>
      <p:bldP spid="10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2" y="459572"/>
            <a:ext cx="384867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配置内存区域的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访问属性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99D9B3-DE44-1086-3E63-A058503AB81C}"/>
              </a:ext>
            </a:extLst>
          </p:cNvPr>
          <p:cNvSpPr/>
          <p:nvPr/>
        </p:nvSpPr>
        <p:spPr>
          <a:xfrm>
            <a:off x="627018" y="1679098"/>
            <a:ext cx="8307972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最高效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的方式加载和存储字节、半字和字，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对于这种内存区的加载或存储不一定要按照程序代码的顺序执行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26879D-874A-D26C-41C4-E0D961DF2BE0}"/>
              </a:ext>
            </a:extLst>
          </p:cNvPr>
          <p:cNvSpPr/>
          <p:nvPr/>
        </p:nvSpPr>
        <p:spPr>
          <a:xfrm>
            <a:off x="627018" y="1350398"/>
            <a:ext cx="269747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Normal memory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A1FEF1-5EEB-01C6-824A-B136A1A0C213}"/>
              </a:ext>
            </a:extLst>
          </p:cNvPr>
          <p:cNvSpPr/>
          <p:nvPr/>
        </p:nvSpPr>
        <p:spPr>
          <a:xfrm>
            <a:off x="627019" y="2970877"/>
            <a:ext cx="602850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加载和存储要严格按照次序进行，确保寄存器按照正确顺序设置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74602B7-3F50-F38C-B9D8-ABF6662BCE0D}"/>
              </a:ext>
            </a:extLst>
          </p:cNvPr>
          <p:cNvSpPr/>
          <p:nvPr/>
        </p:nvSpPr>
        <p:spPr>
          <a:xfrm>
            <a:off x="627018" y="2642177"/>
            <a:ext cx="269747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Device memory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E65626-F578-2920-BDC1-48850702722E}"/>
              </a:ext>
            </a:extLst>
          </p:cNvPr>
          <p:cNvSpPr/>
          <p:nvPr/>
        </p:nvSpPr>
        <p:spPr>
          <a:xfrm>
            <a:off x="627018" y="3973154"/>
            <a:ext cx="8307973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程序完全按照代码顺序执行，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会等待当前加载存储执行完毕后才执行下一条指令，导致性能下降。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E73A786-AFF2-8C32-660B-595444786EFE}"/>
              </a:ext>
            </a:extLst>
          </p:cNvPr>
          <p:cNvSpPr/>
          <p:nvPr/>
        </p:nvSpPr>
        <p:spPr>
          <a:xfrm>
            <a:off x="627018" y="3644454"/>
            <a:ext cx="2697476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Strongly ordered memory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F20FC1-9864-4279-9AE9-5A2FABBBFAE9}"/>
              </a:ext>
            </a:extLst>
          </p:cNvPr>
          <p:cNvSpPr/>
          <p:nvPr/>
        </p:nvSpPr>
        <p:spPr>
          <a:xfrm>
            <a:off x="3384047" y="1350398"/>
            <a:ext cx="2461579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00925F-8E60-9FB9-8F2E-2F7525C35B6A}"/>
              </a:ext>
            </a:extLst>
          </p:cNvPr>
          <p:cNvSpPr/>
          <p:nvPr/>
        </p:nvSpPr>
        <p:spPr>
          <a:xfrm>
            <a:off x="3384047" y="2624053"/>
            <a:ext cx="154718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F87B43-184A-F369-41EA-60DF985040F0}"/>
              </a:ext>
            </a:extLst>
          </p:cNvPr>
          <p:cNvSpPr/>
          <p:nvPr/>
        </p:nvSpPr>
        <p:spPr>
          <a:xfrm rot="5400000">
            <a:off x="-210474" y="2635539"/>
            <a:ext cx="1039874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性能最强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2BCA00-CC6A-24CF-F5D8-A6E315FF707D}"/>
              </a:ext>
            </a:extLst>
          </p:cNvPr>
          <p:cNvCxnSpPr/>
          <p:nvPr/>
        </p:nvCxnSpPr>
        <p:spPr>
          <a:xfrm flipV="1">
            <a:off x="461949" y="1489166"/>
            <a:ext cx="0" cy="297014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39">
            <a:extLst>
              <a:ext uri="{FF2B5EF4-FFF2-40B4-BE49-F238E27FC236}">
                <a16:creationId xmlns:a16="http://schemas.microsoft.com/office/drawing/2014/main" id="{F9F1334A-0F58-EA8E-905A-CD3DA91A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49" y="949340"/>
            <a:ext cx="1842636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三种内存类型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9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6" grpId="0"/>
      <p:bldP spid="17" grpId="0" animBg="1"/>
      <p:bldP spid="18" grpId="0"/>
      <p:bldP spid="19" grpId="0" animBg="1"/>
      <p:bldP spid="2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8F5F8-AA18-E23C-3360-3B03BEB78957}"/>
              </a:ext>
            </a:extLst>
          </p:cNvPr>
          <p:cNvSpPr/>
          <p:nvPr/>
        </p:nvSpPr>
        <p:spPr>
          <a:xfrm>
            <a:off x="144417" y="1914880"/>
            <a:ext cx="1024305" cy="171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9BA4C0-57B9-F9F0-B0D7-7BA31B71ED7F}"/>
              </a:ext>
            </a:extLst>
          </p:cNvPr>
          <p:cNvSpPr/>
          <p:nvPr/>
        </p:nvSpPr>
        <p:spPr>
          <a:xfrm>
            <a:off x="2564062" y="2222015"/>
            <a:ext cx="1300383" cy="87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4E081D9-8C40-E906-BF56-782FACAE27E2}"/>
              </a:ext>
            </a:extLst>
          </p:cNvPr>
          <p:cNvSpPr/>
          <p:nvPr/>
        </p:nvSpPr>
        <p:spPr>
          <a:xfrm>
            <a:off x="1454371" y="2457096"/>
            <a:ext cx="1008485" cy="33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FE9AB3-0FAA-7E3C-0638-95347F1C50D2}"/>
              </a:ext>
            </a:extLst>
          </p:cNvPr>
          <p:cNvSpPr/>
          <p:nvPr/>
        </p:nvSpPr>
        <p:spPr>
          <a:xfrm>
            <a:off x="7100765" y="1909382"/>
            <a:ext cx="1094339" cy="167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</a:t>
            </a: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6AD3409-BF52-63BD-5A06-C8826FFD571A}"/>
              </a:ext>
            </a:extLst>
          </p:cNvPr>
          <p:cNvSpPr/>
          <p:nvPr/>
        </p:nvSpPr>
        <p:spPr>
          <a:xfrm>
            <a:off x="3973907" y="2457095"/>
            <a:ext cx="1008485" cy="33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BEB6B7-7440-F2F3-5248-F3D0F3E1EA55}"/>
              </a:ext>
            </a:extLst>
          </p:cNvPr>
          <p:cNvSpPr/>
          <p:nvPr/>
        </p:nvSpPr>
        <p:spPr>
          <a:xfrm>
            <a:off x="5094396" y="2443365"/>
            <a:ext cx="1054597" cy="3493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67FD934-A2C5-4416-1685-1A403DCE386E}"/>
              </a:ext>
            </a:extLst>
          </p:cNvPr>
          <p:cNvSpPr/>
          <p:nvPr/>
        </p:nvSpPr>
        <p:spPr>
          <a:xfrm>
            <a:off x="6255114" y="2455023"/>
            <a:ext cx="597508" cy="33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091B13-5897-DB91-FBFE-A8D637223E05}"/>
              </a:ext>
            </a:extLst>
          </p:cNvPr>
          <p:cNvSpPr/>
          <p:nvPr/>
        </p:nvSpPr>
        <p:spPr>
          <a:xfrm>
            <a:off x="2027641" y="1935390"/>
            <a:ext cx="4205366" cy="13364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Normal Memory</a:t>
            </a: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F0DCB0D7-6924-1E4D-3A8D-C7165347003D}"/>
              </a:ext>
            </a:extLst>
          </p:cNvPr>
          <p:cNvSpPr/>
          <p:nvPr/>
        </p:nvSpPr>
        <p:spPr>
          <a:xfrm>
            <a:off x="622586" y="1260290"/>
            <a:ext cx="4469462" cy="609185"/>
          </a:xfrm>
          <a:prstGeom prst="bentArrow">
            <a:avLst>
              <a:gd name="adj1" fmla="val 25000"/>
              <a:gd name="adj2" fmla="val 26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BE8175-394A-CD85-A8CA-7E2D5BB31289}"/>
              </a:ext>
            </a:extLst>
          </p:cNvPr>
          <p:cNvSpPr/>
          <p:nvPr/>
        </p:nvSpPr>
        <p:spPr>
          <a:xfrm>
            <a:off x="5092048" y="1219132"/>
            <a:ext cx="1054597" cy="34935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箭头: 圆角右 33">
            <a:extLst>
              <a:ext uri="{FF2B5EF4-FFF2-40B4-BE49-F238E27FC236}">
                <a16:creationId xmlns:a16="http://schemas.microsoft.com/office/drawing/2014/main" id="{82E50F04-6C1B-87B5-F175-271CC2C34113}"/>
              </a:ext>
            </a:extLst>
          </p:cNvPr>
          <p:cNvSpPr/>
          <p:nvPr/>
        </p:nvSpPr>
        <p:spPr>
          <a:xfrm rot="5400000">
            <a:off x="6687584" y="784667"/>
            <a:ext cx="543871" cy="1625750"/>
          </a:xfrm>
          <a:prstGeom prst="bentArrow">
            <a:avLst>
              <a:gd name="adj1" fmla="val 23284"/>
              <a:gd name="adj2" fmla="val 24706"/>
              <a:gd name="adj3" fmla="val 25000"/>
              <a:gd name="adj4" fmla="val 3023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6DC3E5-CB67-30CA-B757-45BA4430048D}"/>
              </a:ext>
            </a:extLst>
          </p:cNvPr>
          <p:cNvSpPr/>
          <p:nvPr/>
        </p:nvSpPr>
        <p:spPr>
          <a:xfrm>
            <a:off x="251109" y="980063"/>
            <a:ext cx="7887026" cy="8426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Device Memory</a:t>
            </a: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箭头: 圆角右 41">
            <a:extLst>
              <a:ext uri="{FF2B5EF4-FFF2-40B4-BE49-F238E27FC236}">
                <a16:creationId xmlns:a16="http://schemas.microsoft.com/office/drawing/2014/main" id="{A90F583E-301A-52B5-E99D-6F77020DA35A}"/>
              </a:ext>
            </a:extLst>
          </p:cNvPr>
          <p:cNvSpPr/>
          <p:nvPr/>
        </p:nvSpPr>
        <p:spPr>
          <a:xfrm flipV="1">
            <a:off x="596738" y="3674358"/>
            <a:ext cx="3791300" cy="523982"/>
          </a:xfrm>
          <a:custGeom>
            <a:avLst/>
            <a:gdLst>
              <a:gd name="connsiteX0" fmla="*/ 0 w 4214580"/>
              <a:gd name="connsiteY0" fmla="*/ 677631 h 677631"/>
              <a:gd name="connsiteX1" fmla="*/ 0 w 4214580"/>
              <a:gd name="connsiteY1" fmla="*/ 381167 h 677631"/>
              <a:gd name="connsiteX2" fmla="*/ 296464 w 4214580"/>
              <a:gd name="connsiteY2" fmla="*/ 84703 h 677631"/>
              <a:gd name="connsiteX3" fmla="*/ 4045172 w 4214580"/>
              <a:gd name="connsiteY3" fmla="*/ 84704 h 677631"/>
              <a:gd name="connsiteX4" fmla="*/ 4045172 w 4214580"/>
              <a:gd name="connsiteY4" fmla="*/ 0 h 677631"/>
              <a:gd name="connsiteX5" fmla="*/ 4214580 w 4214580"/>
              <a:gd name="connsiteY5" fmla="*/ 169408 h 677631"/>
              <a:gd name="connsiteX6" fmla="*/ 4045172 w 4214580"/>
              <a:gd name="connsiteY6" fmla="*/ 338816 h 677631"/>
              <a:gd name="connsiteX7" fmla="*/ 4045172 w 4214580"/>
              <a:gd name="connsiteY7" fmla="*/ 254112 h 677631"/>
              <a:gd name="connsiteX8" fmla="*/ 296464 w 4214580"/>
              <a:gd name="connsiteY8" fmla="*/ 254112 h 677631"/>
              <a:gd name="connsiteX9" fmla="*/ 169408 w 4214580"/>
              <a:gd name="connsiteY9" fmla="*/ 381168 h 677631"/>
              <a:gd name="connsiteX10" fmla="*/ 169408 w 4214580"/>
              <a:gd name="connsiteY10" fmla="*/ 677631 h 677631"/>
              <a:gd name="connsiteX11" fmla="*/ 0 w 4214580"/>
              <a:gd name="connsiteY11" fmla="*/ 677631 h 677631"/>
              <a:gd name="connsiteX0" fmla="*/ 0 w 4214580"/>
              <a:gd name="connsiteY0" fmla="*/ 677631 h 677631"/>
              <a:gd name="connsiteX1" fmla="*/ 0 w 4214580"/>
              <a:gd name="connsiteY1" fmla="*/ 381167 h 677631"/>
              <a:gd name="connsiteX2" fmla="*/ 296464 w 4214580"/>
              <a:gd name="connsiteY2" fmla="*/ 84703 h 677631"/>
              <a:gd name="connsiteX3" fmla="*/ 4045172 w 4214580"/>
              <a:gd name="connsiteY3" fmla="*/ 84704 h 677631"/>
              <a:gd name="connsiteX4" fmla="*/ 4045172 w 4214580"/>
              <a:gd name="connsiteY4" fmla="*/ 0 h 677631"/>
              <a:gd name="connsiteX5" fmla="*/ 4214580 w 4214580"/>
              <a:gd name="connsiteY5" fmla="*/ 169408 h 677631"/>
              <a:gd name="connsiteX6" fmla="*/ 4095972 w 4214580"/>
              <a:gd name="connsiteY6" fmla="*/ 252456 h 677631"/>
              <a:gd name="connsiteX7" fmla="*/ 4045172 w 4214580"/>
              <a:gd name="connsiteY7" fmla="*/ 254112 h 677631"/>
              <a:gd name="connsiteX8" fmla="*/ 296464 w 4214580"/>
              <a:gd name="connsiteY8" fmla="*/ 254112 h 677631"/>
              <a:gd name="connsiteX9" fmla="*/ 169408 w 4214580"/>
              <a:gd name="connsiteY9" fmla="*/ 381168 h 677631"/>
              <a:gd name="connsiteX10" fmla="*/ 169408 w 4214580"/>
              <a:gd name="connsiteY10" fmla="*/ 677631 h 677631"/>
              <a:gd name="connsiteX11" fmla="*/ 0 w 4214580"/>
              <a:gd name="connsiteY11" fmla="*/ 677631 h 677631"/>
              <a:gd name="connsiteX0" fmla="*/ 0 w 4214580"/>
              <a:gd name="connsiteY0" fmla="*/ 592928 h 592928"/>
              <a:gd name="connsiteX1" fmla="*/ 0 w 4214580"/>
              <a:gd name="connsiteY1" fmla="*/ 296464 h 592928"/>
              <a:gd name="connsiteX2" fmla="*/ 296464 w 4214580"/>
              <a:gd name="connsiteY2" fmla="*/ 0 h 592928"/>
              <a:gd name="connsiteX3" fmla="*/ 4045172 w 4214580"/>
              <a:gd name="connsiteY3" fmla="*/ 1 h 592928"/>
              <a:gd name="connsiteX4" fmla="*/ 4095972 w 4214580"/>
              <a:gd name="connsiteY4" fmla="*/ 16897 h 592928"/>
              <a:gd name="connsiteX5" fmla="*/ 4214580 w 4214580"/>
              <a:gd name="connsiteY5" fmla="*/ 84705 h 592928"/>
              <a:gd name="connsiteX6" fmla="*/ 4095972 w 4214580"/>
              <a:gd name="connsiteY6" fmla="*/ 167753 h 592928"/>
              <a:gd name="connsiteX7" fmla="*/ 4045172 w 4214580"/>
              <a:gd name="connsiteY7" fmla="*/ 169409 h 592928"/>
              <a:gd name="connsiteX8" fmla="*/ 296464 w 4214580"/>
              <a:gd name="connsiteY8" fmla="*/ 169409 h 592928"/>
              <a:gd name="connsiteX9" fmla="*/ 169408 w 4214580"/>
              <a:gd name="connsiteY9" fmla="*/ 296465 h 592928"/>
              <a:gd name="connsiteX10" fmla="*/ 169408 w 4214580"/>
              <a:gd name="connsiteY10" fmla="*/ 592928 h 592928"/>
              <a:gd name="connsiteX11" fmla="*/ 0 w 4214580"/>
              <a:gd name="connsiteY11" fmla="*/ 592928 h 592928"/>
              <a:gd name="connsiteX0" fmla="*/ 0 w 4096470"/>
              <a:gd name="connsiteY0" fmla="*/ 592928 h 592928"/>
              <a:gd name="connsiteX1" fmla="*/ 0 w 4096470"/>
              <a:gd name="connsiteY1" fmla="*/ 296464 h 592928"/>
              <a:gd name="connsiteX2" fmla="*/ 296464 w 4096470"/>
              <a:gd name="connsiteY2" fmla="*/ 0 h 592928"/>
              <a:gd name="connsiteX3" fmla="*/ 4045172 w 4096470"/>
              <a:gd name="connsiteY3" fmla="*/ 1 h 592928"/>
              <a:gd name="connsiteX4" fmla="*/ 4095972 w 4096470"/>
              <a:gd name="connsiteY4" fmla="*/ 16897 h 592928"/>
              <a:gd name="connsiteX5" fmla="*/ 4096470 w 4096470"/>
              <a:gd name="connsiteY5" fmla="*/ 80895 h 592928"/>
              <a:gd name="connsiteX6" fmla="*/ 4095972 w 4096470"/>
              <a:gd name="connsiteY6" fmla="*/ 167753 h 592928"/>
              <a:gd name="connsiteX7" fmla="*/ 4045172 w 4096470"/>
              <a:gd name="connsiteY7" fmla="*/ 169409 h 592928"/>
              <a:gd name="connsiteX8" fmla="*/ 296464 w 4096470"/>
              <a:gd name="connsiteY8" fmla="*/ 169409 h 592928"/>
              <a:gd name="connsiteX9" fmla="*/ 169408 w 4096470"/>
              <a:gd name="connsiteY9" fmla="*/ 296465 h 592928"/>
              <a:gd name="connsiteX10" fmla="*/ 169408 w 4096470"/>
              <a:gd name="connsiteY10" fmla="*/ 592928 h 592928"/>
              <a:gd name="connsiteX11" fmla="*/ 0 w 4096470"/>
              <a:gd name="connsiteY11" fmla="*/ 592928 h 592928"/>
              <a:gd name="connsiteX0" fmla="*/ 0 w 4096470"/>
              <a:gd name="connsiteY0" fmla="*/ 592928 h 592928"/>
              <a:gd name="connsiteX1" fmla="*/ 0 w 4096470"/>
              <a:gd name="connsiteY1" fmla="*/ 296464 h 592928"/>
              <a:gd name="connsiteX2" fmla="*/ 296464 w 4096470"/>
              <a:gd name="connsiteY2" fmla="*/ 0 h 592928"/>
              <a:gd name="connsiteX3" fmla="*/ 4045172 w 4096470"/>
              <a:gd name="connsiteY3" fmla="*/ 1 h 592928"/>
              <a:gd name="connsiteX4" fmla="*/ 4095972 w 4096470"/>
              <a:gd name="connsiteY4" fmla="*/ 1657 h 592928"/>
              <a:gd name="connsiteX5" fmla="*/ 4096470 w 4096470"/>
              <a:gd name="connsiteY5" fmla="*/ 80895 h 592928"/>
              <a:gd name="connsiteX6" fmla="*/ 4095972 w 4096470"/>
              <a:gd name="connsiteY6" fmla="*/ 167753 h 592928"/>
              <a:gd name="connsiteX7" fmla="*/ 4045172 w 4096470"/>
              <a:gd name="connsiteY7" fmla="*/ 169409 h 592928"/>
              <a:gd name="connsiteX8" fmla="*/ 296464 w 4096470"/>
              <a:gd name="connsiteY8" fmla="*/ 169409 h 592928"/>
              <a:gd name="connsiteX9" fmla="*/ 169408 w 4096470"/>
              <a:gd name="connsiteY9" fmla="*/ 296465 h 592928"/>
              <a:gd name="connsiteX10" fmla="*/ 169408 w 4096470"/>
              <a:gd name="connsiteY10" fmla="*/ 592928 h 592928"/>
              <a:gd name="connsiteX11" fmla="*/ 0 w 4096470"/>
              <a:gd name="connsiteY11" fmla="*/ 592928 h 59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96470" h="592928">
                <a:moveTo>
                  <a:pt x="0" y="592928"/>
                </a:moveTo>
                <a:lnTo>
                  <a:pt x="0" y="296464"/>
                </a:lnTo>
                <a:cubicBezTo>
                  <a:pt x="0" y="132731"/>
                  <a:pt x="132731" y="0"/>
                  <a:pt x="296464" y="0"/>
                </a:cubicBezTo>
                <a:lnTo>
                  <a:pt x="4045172" y="1"/>
                </a:lnTo>
                <a:lnTo>
                  <a:pt x="4095972" y="1657"/>
                </a:lnTo>
                <a:lnTo>
                  <a:pt x="4096470" y="80895"/>
                </a:lnTo>
                <a:lnTo>
                  <a:pt x="4095972" y="167753"/>
                </a:lnTo>
                <a:lnTo>
                  <a:pt x="4045172" y="169409"/>
                </a:lnTo>
                <a:lnTo>
                  <a:pt x="296464" y="169409"/>
                </a:lnTo>
                <a:cubicBezTo>
                  <a:pt x="226293" y="169409"/>
                  <a:pt x="169408" y="226294"/>
                  <a:pt x="169408" y="296465"/>
                </a:cubicBezTo>
                <a:lnTo>
                  <a:pt x="169408" y="592928"/>
                </a:lnTo>
                <a:lnTo>
                  <a:pt x="0" y="5929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圆角右 42">
            <a:extLst>
              <a:ext uri="{FF2B5EF4-FFF2-40B4-BE49-F238E27FC236}">
                <a16:creationId xmlns:a16="http://schemas.microsoft.com/office/drawing/2014/main" id="{3E4EC375-0228-3B7E-BE0F-BDD5FBEAA72E}"/>
              </a:ext>
            </a:extLst>
          </p:cNvPr>
          <p:cNvSpPr/>
          <p:nvPr/>
        </p:nvSpPr>
        <p:spPr>
          <a:xfrm rot="16200000" flipV="1">
            <a:off x="5799249" y="2192529"/>
            <a:ext cx="594596" cy="3417019"/>
          </a:xfrm>
          <a:prstGeom prst="bentArrow">
            <a:avLst>
              <a:gd name="adj1" fmla="val 25000"/>
              <a:gd name="adj2" fmla="val 26020"/>
              <a:gd name="adj3" fmla="val 25000"/>
              <a:gd name="adj4" fmla="val 4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14A1C02-E207-8E16-B15E-0A301E5FE9CD}"/>
              </a:ext>
            </a:extLst>
          </p:cNvPr>
          <p:cNvSpPr/>
          <p:nvPr/>
        </p:nvSpPr>
        <p:spPr>
          <a:xfrm>
            <a:off x="251109" y="3738068"/>
            <a:ext cx="7887026" cy="8881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Strongely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Ordered Memory</a:t>
            </a:r>
          </a:p>
          <a:p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BA74885-680D-D9F3-9B34-6099A166DC83}"/>
              </a:ext>
            </a:extLst>
          </p:cNvPr>
          <p:cNvSpPr/>
          <p:nvPr/>
        </p:nvSpPr>
        <p:spPr>
          <a:xfrm>
            <a:off x="4020718" y="2808864"/>
            <a:ext cx="846278" cy="2904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缓存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0D2FC87-6390-FE4C-BCC7-E415A25DE9E0}"/>
              </a:ext>
            </a:extLst>
          </p:cNvPr>
          <p:cNvSpPr/>
          <p:nvPr/>
        </p:nvSpPr>
        <p:spPr>
          <a:xfrm>
            <a:off x="5196207" y="1603796"/>
            <a:ext cx="846278" cy="2904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缓冲</a:t>
            </a: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7ACB722-E93D-56EC-3EFA-3378324C4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5" y="537924"/>
            <a:ext cx="2878236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三种内存类型对应的情景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D00CED9-F1C8-6AD5-B950-32F464F451B8}"/>
              </a:ext>
            </a:extLst>
          </p:cNvPr>
          <p:cNvSpPr/>
          <p:nvPr/>
        </p:nvSpPr>
        <p:spPr>
          <a:xfrm>
            <a:off x="5873401" y="509675"/>
            <a:ext cx="846278" cy="2904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可缓冲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EC0A2-72B7-BC5E-B15E-E844A169D881}"/>
              </a:ext>
            </a:extLst>
          </p:cNvPr>
          <p:cNvSpPr/>
          <p:nvPr/>
        </p:nvSpPr>
        <p:spPr>
          <a:xfrm>
            <a:off x="4787284" y="510444"/>
            <a:ext cx="846278" cy="2904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可缓存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448638-40C8-2872-EA04-ACE2BFBE810D}"/>
              </a:ext>
            </a:extLst>
          </p:cNvPr>
          <p:cNvSpPr/>
          <p:nvPr/>
        </p:nvSpPr>
        <p:spPr>
          <a:xfrm>
            <a:off x="6959519" y="509003"/>
            <a:ext cx="846278" cy="2904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可共享</a:t>
            </a:r>
          </a:p>
        </p:txBody>
      </p:sp>
    </p:spTree>
    <p:extLst>
      <p:ext uri="{BB962C8B-B14F-4D97-AF65-F5344CB8AC3E}">
        <p14:creationId xmlns:p14="http://schemas.microsoft.com/office/powerpoint/2010/main" val="15074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448638-40C8-2872-EA04-ACE2BFBE810D}"/>
              </a:ext>
            </a:extLst>
          </p:cNvPr>
          <p:cNvSpPr/>
          <p:nvPr/>
        </p:nvSpPr>
        <p:spPr>
          <a:xfrm>
            <a:off x="7788962" y="722987"/>
            <a:ext cx="846278" cy="29047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可共享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8AEC550-F5A2-0767-A35B-4C3FFA65B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02123" cy="51435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8C7A21-D859-9AB1-127C-0C335F89139F}"/>
              </a:ext>
            </a:extLst>
          </p:cNvPr>
          <p:cNvSpPr/>
          <p:nvPr/>
        </p:nvSpPr>
        <p:spPr>
          <a:xfrm>
            <a:off x="7367411" y="1110636"/>
            <a:ext cx="1903402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间数据同步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6D993E-88FB-9E0A-FD3C-CEA71442DDFE}"/>
              </a:ext>
            </a:extLst>
          </p:cNvPr>
          <p:cNvSpPr/>
          <p:nvPr/>
        </p:nvSpPr>
        <p:spPr>
          <a:xfrm>
            <a:off x="226931" y="3138558"/>
            <a:ext cx="3477390" cy="65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每条总线上都有多个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且同一个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可以多个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进行访问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0B4C0F-F2C0-290C-07FF-3590A771F66B}"/>
              </a:ext>
            </a:extLst>
          </p:cNvPr>
          <p:cNvSpPr/>
          <p:nvPr/>
        </p:nvSpPr>
        <p:spPr>
          <a:xfrm>
            <a:off x="4219686" y="-4"/>
            <a:ext cx="337200" cy="55166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4E52D6-16FA-173B-98B7-7C6D08C85587}"/>
              </a:ext>
            </a:extLst>
          </p:cNvPr>
          <p:cNvSpPr/>
          <p:nvPr/>
        </p:nvSpPr>
        <p:spPr>
          <a:xfrm>
            <a:off x="805169" y="124655"/>
            <a:ext cx="812033" cy="4496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F5F173-839B-F142-2029-101DB45C88CF}"/>
              </a:ext>
            </a:extLst>
          </p:cNvPr>
          <p:cNvSpPr/>
          <p:nvPr/>
        </p:nvSpPr>
        <p:spPr>
          <a:xfrm>
            <a:off x="1210384" y="1121169"/>
            <a:ext cx="1903402" cy="163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A8AE7D-667B-AC6B-F52F-040DC83FF223}"/>
              </a:ext>
            </a:extLst>
          </p:cNvPr>
          <p:cNvSpPr/>
          <p:nvPr/>
        </p:nvSpPr>
        <p:spPr>
          <a:xfrm>
            <a:off x="1082401" y="574334"/>
            <a:ext cx="126723" cy="71036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30FA33-F8A9-6B8D-FFB4-1197BBEF61C8}"/>
              </a:ext>
            </a:extLst>
          </p:cNvPr>
          <p:cNvSpPr/>
          <p:nvPr/>
        </p:nvSpPr>
        <p:spPr>
          <a:xfrm>
            <a:off x="2976459" y="726131"/>
            <a:ext cx="126723" cy="39458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4ABF7D-B968-E127-6D61-327C9CFE65FA}"/>
              </a:ext>
            </a:extLst>
          </p:cNvPr>
          <p:cNvSpPr/>
          <p:nvPr/>
        </p:nvSpPr>
        <p:spPr>
          <a:xfrm>
            <a:off x="3106229" y="726131"/>
            <a:ext cx="1027464" cy="16352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2EA40D-A006-6657-9C20-FF881E9AB43B}"/>
              </a:ext>
            </a:extLst>
          </p:cNvPr>
          <p:cNvSpPr/>
          <p:nvPr/>
        </p:nvSpPr>
        <p:spPr>
          <a:xfrm>
            <a:off x="4006970" y="889656"/>
            <a:ext cx="126723" cy="39458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C3FFF9-90DA-7133-2A9A-B63BB14A1402}"/>
              </a:ext>
            </a:extLst>
          </p:cNvPr>
          <p:cNvSpPr/>
          <p:nvPr/>
        </p:nvSpPr>
        <p:spPr>
          <a:xfrm>
            <a:off x="4292390" y="550395"/>
            <a:ext cx="228142" cy="74895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5F2E022-8265-9E5C-F175-A5BD9044A697}"/>
              </a:ext>
            </a:extLst>
          </p:cNvPr>
          <p:cNvSpPr/>
          <p:nvPr/>
        </p:nvSpPr>
        <p:spPr>
          <a:xfrm>
            <a:off x="3951514" y="1120715"/>
            <a:ext cx="3415897" cy="218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2BB62A-D5BE-E636-E24F-3F9C772909B2}"/>
              </a:ext>
            </a:extLst>
          </p:cNvPr>
          <p:cNvSpPr/>
          <p:nvPr/>
        </p:nvSpPr>
        <p:spPr>
          <a:xfrm>
            <a:off x="6715799" y="2606390"/>
            <a:ext cx="2194600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开启共享≈关闭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C22B20-685E-DD62-C945-39CABF1DF6E9}"/>
              </a:ext>
            </a:extLst>
          </p:cNvPr>
          <p:cNvSpPr/>
          <p:nvPr/>
        </p:nvSpPr>
        <p:spPr>
          <a:xfrm>
            <a:off x="6715799" y="2916131"/>
            <a:ext cx="2501620" cy="9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开关共享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读操作速度影响大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写操作基本没有影响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1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7" grpId="0" animBg="1"/>
      <p:bldP spid="39" grpId="0" animBg="1"/>
      <p:bldP spid="40" grpId="0" animBg="1"/>
      <p:bldP spid="41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5CDA1B8-343D-C0B2-AEE1-9AB08D35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71" y="894477"/>
            <a:ext cx="5379716" cy="38890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397422-3205-B38E-9679-CEE46508B6C3}"/>
              </a:ext>
            </a:extLst>
          </p:cNvPr>
          <p:cNvSpPr/>
          <p:nvPr/>
        </p:nvSpPr>
        <p:spPr>
          <a:xfrm>
            <a:off x="226733" y="2976325"/>
            <a:ext cx="540993" cy="179489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8D2B3F-B9CF-4D49-48D7-FB696E3E689A}"/>
              </a:ext>
            </a:extLst>
          </p:cNvPr>
          <p:cNvSpPr/>
          <p:nvPr/>
        </p:nvSpPr>
        <p:spPr>
          <a:xfrm>
            <a:off x="771331" y="3797230"/>
            <a:ext cx="265866" cy="96845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7C74BF-5E83-F7EE-8DE6-F777F113BE31}"/>
              </a:ext>
            </a:extLst>
          </p:cNvPr>
          <p:cNvSpPr/>
          <p:nvPr/>
        </p:nvSpPr>
        <p:spPr>
          <a:xfrm>
            <a:off x="1043144" y="4175494"/>
            <a:ext cx="286726" cy="59572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6C6EEB-8214-27DB-D693-C8B566EED48C}"/>
              </a:ext>
            </a:extLst>
          </p:cNvPr>
          <p:cNvSpPr/>
          <p:nvPr/>
        </p:nvSpPr>
        <p:spPr>
          <a:xfrm>
            <a:off x="1332740" y="4171880"/>
            <a:ext cx="1936681" cy="36017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76213D-1A49-B04F-7121-2F887FCB22E3}"/>
              </a:ext>
            </a:extLst>
          </p:cNvPr>
          <p:cNvSpPr/>
          <p:nvPr/>
        </p:nvSpPr>
        <p:spPr>
          <a:xfrm>
            <a:off x="5638778" y="4187616"/>
            <a:ext cx="1591630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性能最强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AF4F89-316E-EB05-1F48-C864545F8DA9}"/>
              </a:ext>
            </a:extLst>
          </p:cNvPr>
          <p:cNvSpPr/>
          <p:nvPr/>
        </p:nvSpPr>
        <p:spPr>
          <a:xfrm>
            <a:off x="767726" y="2974950"/>
            <a:ext cx="265866" cy="815552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A901F5-FF85-8DC5-8E2D-C5E8C595C54E}"/>
              </a:ext>
            </a:extLst>
          </p:cNvPr>
          <p:cNvSpPr/>
          <p:nvPr/>
        </p:nvSpPr>
        <p:spPr>
          <a:xfrm>
            <a:off x="1036613" y="2974950"/>
            <a:ext cx="286725" cy="595722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A8E3E8-24B5-BEAD-5E69-B7C5DCE8530E}"/>
              </a:ext>
            </a:extLst>
          </p:cNvPr>
          <p:cNvSpPr/>
          <p:nvPr/>
        </p:nvSpPr>
        <p:spPr>
          <a:xfrm>
            <a:off x="1332740" y="2983010"/>
            <a:ext cx="1936681" cy="360173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6372416-E0CE-2CD8-1B29-24875DA11CF4}"/>
              </a:ext>
            </a:extLst>
          </p:cNvPr>
          <p:cNvSpPr/>
          <p:nvPr/>
        </p:nvSpPr>
        <p:spPr>
          <a:xfrm>
            <a:off x="5638778" y="3014483"/>
            <a:ext cx="1592241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Normal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中最弱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DD8D4756-AA32-99BA-CA75-4C5271BC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" y="463414"/>
            <a:ext cx="850015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不同配置下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访问属性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内存类型，是否缓存，是否缓冲，是否共享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，性能情况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759AFC-DA09-4A75-0E40-02D0B0224163}"/>
              </a:ext>
            </a:extLst>
          </p:cNvPr>
          <p:cNvSpPr/>
          <p:nvPr/>
        </p:nvSpPr>
        <p:spPr>
          <a:xfrm>
            <a:off x="3295545" y="1900646"/>
            <a:ext cx="2177790" cy="3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5621AD-0040-977B-34F2-43339824B472}"/>
              </a:ext>
            </a:extLst>
          </p:cNvPr>
          <p:cNvSpPr/>
          <p:nvPr/>
        </p:nvSpPr>
        <p:spPr>
          <a:xfrm>
            <a:off x="3295545" y="2518106"/>
            <a:ext cx="2177790" cy="3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34EA21-4901-ECD5-0858-EF987253E2B2}"/>
              </a:ext>
            </a:extLst>
          </p:cNvPr>
          <p:cNvSpPr/>
          <p:nvPr/>
        </p:nvSpPr>
        <p:spPr>
          <a:xfrm>
            <a:off x="3295545" y="4269343"/>
            <a:ext cx="2177790" cy="3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2B60638-5F50-D151-7F20-9825AB9CC88F}"/>
              </a:ext>
            </a:extLst>
          </p:cNvPr>
          <p:cNvSpPr/>
          <p:nvPr/>
        </p:nvSpPr>
        <p:spPr>
          <a:xfrm>
            <a:off x="5801111" y="1126229"/>
            <a:ext cx="1813268" cy="3287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through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C299B5E-3BE9-1090-1906-097CF2AB0CCD}"/>
              </a:ext>
            </a:extLst>
          </p:cNvPr>
          <p:cNvSpPr/>
          <p:nvPr/>
        </p:nvSpPr>
        <p:spPr>
          <a:xfrm>
            <a:off x="5801111" y="1520668"/>
            <a:ext cx="1813268" cy="3287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back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47B7362-F6A9-2B98-F22C-41AC8BD29D05}"/>
              </a:ext>
            </a:extLst>
          </p:cNvPr>
          <p:cNvSpPr/>
          <p:nvPr/>
        </p:nvSpPr>
        <p:spPr>
          <a:xfrm>
            <a:off x="5801111" y="1909093"/>
            <a:ext cx="1813268" cy="3287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 write allocate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8BEFF96-42F8-7A50-2A9A-28A88829B202}"/>
              </a:ext>
            </a:extLst>
          </p:cNvPr>
          <p:cNvSpPr/>
          <p:nvPr/>
        </p:nvSpPr>
        <p:spPr>
          <a:xfrm>
            <a:off x="5801111" y="2334980"/>
            <a:ext cx="1813268" cy="3287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allocate</a:t>
            </a: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F941A6A9-27C4-6A5B-26FB-07AC6381FDD3}"/>
              </a:ext>
            </a:extLst>
          </p:cNvPr>
          <p:cNvSpPr/>
          <p:nvPr/>
        </p:nvSpPr>
        <p:spPr>
          <a:xfrm>
            <a:off x="7659777" y="1145822"/>
            <a:ext cx="373882" cy="15015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624287B-4E34-F712-4439-D9A0B6AB4754}"/>
              </a:ext>
            </a:extLst>
          </p:cNvPr>
          <p:cNvSpPr/>
          <p:nvPr/>
        </p:nvSpPr>
        <p:spPr>
          <a:xfrm>
            <a:off x="7918564" y="1483145"/>
            <a:ext cx="1175362" cy="3287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1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24794</TotalTime>
  <Words>4254</Words>
  <Application>Microsoft Office PowerPoint</Application>
  <PresentationFormat>全屏显示(16:9)</PresentationFormat>
  <Paragraphs>800</Paragraphs>
  <Slides>35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512</cp:revision>
  <dcterms:created xsi:type="dcterms:W3CDTF">2021-03-21T09:45:45Z</dcterms:created>
  <dcterms:modified xsi:type="dcterms:W3CDTF">2022-10-14T03:16:52Z</dcterms:modified>
</cp:coreProperties>
</file>