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68" r:id="rId2"/>
    <p:sldId id="270" r:id="rId3"/>
    <p:sldId id="274" r:id="rId4"/>
    <p:sldId id="428" r:id="rId5"/>
    <p:sldId id="345" r:id="rId6"/>
    <p:sldId id="347" r:id="rId7"/>
    <p:sldId id="452" r:id="rId8"/>
    <p:sldId id="432" r:id="rId9"/>
    <p:sldId id="461" r:id="rId10"/>
    <p:sldId id="462" r:id="rId11"/>
    <p:sldId id="349" r:id="rId12"/>
    <p:sldId id="329" r:id="rId13"/>
    <p:sldId id="340" r:id="rId14"/>
    <p:sldId id="350" r:id="rId15"/>
    <p:sldId id="351" r:id="rId16"/>
    <p:sldId id="352" r:id="rId17"/>
    <p:sldId id="463" r:id="rId18"/>
    <p:sldId id="330" r:id="rId19"/>
    <p:sldId id="316" r:id="rId20"/>
    <p:sldId id="354" r:id="rId21"/>
    <p:sldId id="355" r:id="rId22"/>
    <p:sldId id="356" r:id="rId23"/>
    <p:sldId id="357" r:id="rId24"/>
    <p:sldId id="358" r:id="rId25"/>
    <p:sldId id="362" r:id="rId26"/>
    <p:sldId id="453" r:id="rId27"/>
    <p:sldId id="464" r:id="rId28"/>
    <p:sldId id="359" r:id="rId29"/>
    <p:sldId id="467" r:id="rId30"/>
    <p:sldId id="361" r:id="rId31"/>
    <p:sldId id="281" r:id="rId32"/>
    <p:sldId id="456" r:id="rId33"/>
    <p:sldId id="454" r:id="rId34"/>
    <p:sldId id="455" r:id="rId35"/>
    <p:sldId id="465" r:id="rId36"/>
    <p:sldId id="343" r:id="rId37"/>
    <p:sldId id="431" r:id="rId38"/>
    <p:sldId id="433" r:id="rId39"/>
    <p:sldId id="434" r:id="rId40"/>
    <p:sldId id="468" r:id="rId41"/>
    <p:sldId id="438" r:id="rId42"/>
    <p:sldId id="435" r:id="rId43"/>
    <p:sldId id="442" r:id="rId44"/>
    <p:sldId id="439" r:id="rId45"/>
    <p:sldId id="469" r:id="rId46"/>
    <p:sldId id="441" r:id="rId47"/>
    <p:sldId id="443" r:id="rId48"/>
    <p:sldId id="348" r:id="rId49"/>
    <p:sldId id="444" r:id="rId50"/>
    <p:sldId id="445" r:id="rId51"/>
    <p:sldId id="447" r:id="rId52"/>
    <p:sldId id="446" r:id="rId53"/>
    <p:sldId id="448" r:id="rId54"/>
    <p:sldId id="449" r:id="rId55"/>
    <p:sldId id="450" r:id="rId56"/>
    <p:sldId id="451" r:id="rId57"/>
    <p:sldId id="466" r:id="rId58"/>
    <p:sldId id="360" r:id="rId59"/>
    <p:sldId id="363" r:id="rId60"/>
    <p:sldId id="271" r:id="rId61"/>
    <p:sldId id="470" r:id="rId6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_Xu" initials="M" lastIdx="1" clrIdx="0">
    <p:extLst>
      <p:ext uri="{19B8F6BF-5375-455C-9EA6-DF929625EA0E}">
        <p15:presenceInfo xmlns:p15="http://schemas.microsoft.com/office/powerpoint/2012/main" userId="Mr_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4472C4"/>
    <a:srgbClr val="1969B2"/>
    <a:srgbClr val="8C9FC1"/>
    <a:srgbClr val="2F528F"/>
    <a:srgbClr val="B4C7E7"/>
    <a:srgbClr val="5AA5DE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72685" autoAdjust="0"/>
  </p:normalViewPr>
  <p:slideViewPr>
    <p:cSldViewPr snapToGrid="0">
      <p:cViewPr varScale="1">
        <p:scale>
          <a:sx n="114" d="100"/>
          <a:sy n="114" d="100"/>
        </p:scale>
        <p:origin x="811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PPI</a:t>
            </a:r>
            <a:r>
              <a:rPr lang="zh-CN" altLang="en-US" dirty="0"/>
              <a:t>像素密度单位，表示每英寸所拥有的像素数目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3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8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16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5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2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并口，</a:t>
            </a:r>
            <a:r>
              <a:rPr lang="en-US" altLang="zh-CN" dirty="0"/>
              <a:t>6800/8080</a:t>
            </a:r>
            <a:r>
              <a:rPr lang="zh-CN" altLang="en-US" dirty="0"/>
              <a:t>时序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说明用同一款芯片的</a:t>
            </a:r>
            <a:r>
              <a:rPr lang="en-US" altLang="zh-CN" dirty="0"/>
              <a:t>LCD</a:t>
            </a:r>
            <a:r>
              <a:rPr lang="zh-CN" altLang="en-US" dirty="0"/>
              <a:t>模组，接口都有可能不一样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6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片选的作用可以控制多</a:t>
            </a:r>
            <a:r>
              <a:rPr lang="zh-CN" altLang="en-US"/>
              <a:t>个设备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3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8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6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133306648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501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58760"/>
            <a:ext cx="681638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接口）驱动的核心是：驱动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驱动芯片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585F25-DE61-4576-8AC8-C81F86524CD0}"/>
              </a:ext>
            </a:extLst>
          </p:cNvPr>
          <p:cNvSpPr txBox="1"/>
          <p:nvPr/>
        </p:nvSpPr>
        <p:spPr>
          <a:xfrm>
            <a:off x="566555" y="1861749"/>
            <a:ext cx="8211686" cy="157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驱动基本知识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驱动芯片一般使用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时序控制，实现数据写入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，初始化序列（数组），屏厂提供，用于初始化特定屏幕，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不同屏幕厂家不完全相同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，画点函数、读点函数（非必需），基于这两个函数可以实现各种绘图功能！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0D24D16-C69E-4585-BBC2-B99621C9D81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3259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驱动的一般过程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CDBBA3-6533-48BA-90DD-F9AD7F24E36E}"/>
              </a:ext>
            </a:extLst>
          </p:cNvPr>
          <p:cNvSpPr/>
          <p:nvPr/>
        </p:nvSpPr>
        <p:spPr>
          <a:xfrm>
            <a:off x="2406645" y="1477486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底层操作函数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3DB61-A360-4FA2-BDC4-7F0EF6148971}"/>
              </a:ext>
            </a:extLst>
          </p:cNvPr>
          <p:cNvSpPr txBox="1"/>
          <p:nvPr/>
        </p:nvSpPr>
        <p:spPr>
          <a:xfrm>
            <a:off x="4465320" y="1506912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写数据、写命令、读数据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FAF877F-963A-4AE9-806A-46A0AAB4D5E7}"/>
              </a:ext>
            </a:extLst>
          </p:cNvPr>
          <p:cNvSpPr/>
          <p:nvPr/>
        </p:nvSpPr>
        <p:spPr>
          <a:xfrm>
            <a:off x="2406645" y="2137778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78ADBF-B3BE-489C-83EA-80D88F9C85DD}"/>
              </a:ext>
            </a:extLst>
          </p:cNvPr>
          <p:cNvSpPr txBox="1"/>
          <p:nvPr/>
        </p:nvSpPr>
        <p:spPr>
          <a:xfrm>
            <a:off x="4465320" y="216720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主要是发送初始化序列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数组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BEF26B-4B6C-4D89-A0FF-A1158921D2A4}"/>
              </a:ext>
            </a:extLst>
          </p:cNvPr>
          <p:cNvSpPr/>
          <p:nvPr/>
        </p:nvSpPr>
        <p:spPr>
          <a:xfrm>
            <a:off x="2406645" y="2799117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实现画点函数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3388EF6-ABA9-4ED1-B0B3-237444CE6A51}"/>
              </a:ext>
            </a:extLst>
          </p:cNvPr>
          <p:cNvSpPr txBox="1"/>
          <p:nvPr/>
        </p:nvSpPr>
        <p:spPr>
          <a:xfrm>
            <a:off x="4465320" y="2828543"/>
            <a:ext cx="391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有了画点函数，就可以实现各种操作函数了！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1B8840-E054-4350-9BD1-274A27F3144E}"/>
              </a:ext>
            </a:extLst>
          </p:cNvPr>
          <p:cNvSpPr/>
          <p:nvPr/>
        </p:nvSpPr>
        <p:spPr>
          <a:xfrm>
            <a:off x="2406644" y="3459674"/>
            <a:ext cx="2058675" cy="36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实现读点函数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199AF9-6386-4E6E-8919-30667E5FE95C}"/>
              </a:ext>
            </a:extLst>
          </p:cNvPr>
          <p:cNvSpPr txBox="1"/>
          <p:nvPr/>
        </p:nvSpPr>
        <p:spPr>
          <a:xfrm>
            <a:off x="4465318" y="3484404"/>
            <a:ext cx="422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用于读取屏幕颜色，一般上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了才用，可不用！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2F13AB-8136-4D44-B6D9-1E7CD234CD00}"/>
              </a:ext>
            </a:extLst>
          </p:cNvPr>
          <p:cNvCxnSpPr>
            <a:cxnSpLocks/>
          </p:cNvCxnSpPr>
          <p:nvPr/>
        </p:nvCxnSpPr>
        <p:spPr>
          <a:xfrm>
            <a:off x="3435981" y="1872990"/>
            <a:ext cx="0" cy="23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A160A27-8D37-4DE0-AB37-F1C88BA16B9C}"/>
              </a:ext>
            </a:extLst>
          </p:cNvPr>
          <p:cNvCxnSpPr>
            <a:cxnSpLocks/>
          </p:cNvCxnSpPr>
          <p:nvPr/>
        </p:nvCxnSpPr>
        <p:spPr>
          <a:xfrm>
            <a:off x="3435981" y="2536602"/>
            <a:ext cx="0" cy="23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6463AB9-8D7A-40EA-820A-F6ED18A0779C}"/>
              </a:ext>
            </a:extLst>
          </p:cNvPr>
          <p:cNvCxnSpPr>
            <a:cxnSpLocks/>
          </p:cNvCxnSpPr>
          <p:nvPr/>
        </p:nvCxnSpPr>
        <p:spPr>
          <a:xfrm>
            <a:off x="3435981" y="3197159"/>
            <a:ext cx="0" cy="23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FC06278A-7CCB-464A-BEFA-B0F6CA613A9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4893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372518" y="1158760"/>
            <a:ext cx="805520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并口总线时序，常用于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的访问，由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提出，也叫英特尔总线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28B0941-C53A-4C8F-A674-FEC9C340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22161"/>
              </p:ext>
            </p:extLst>
          </p:nvPr>
        </p:nvGraphicFramePr>
        <p:xfrm>
          <a:off x="748146" y="2245671"/>
          <a:ext cx="7764486" cy="19671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88103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44263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控制状态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低电平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选中器件，低电平有效，先选中，后操作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WR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命令写入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RD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命令读取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RS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命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/1=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表示当前是读写数据还是命令，也叫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D[15:0]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双向数据线，可以写入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读取驱动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8121520-F985-44AF-B64A-3C343A6EF5A6}"/>
              </a:ext>
            </a:extLst>
          </p:cNvPr>
          <p:cNvSpPr/>
          <p:nvPr/>
        </p:nvSpPr>
        <p:spPr>
          <a:xfrm>
            <a:off x="3298285" y="1877185"/>
            <a:ext cx="2547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 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时序信号说明</a:t>
            </a:r>
            <a:endParaRPr lang="zh-CN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48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372518" y="1158760"/>
            <a:ext cx="843620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的上升沿，写入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保持高电平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B35216-65C2-4A33-AB8F-6750938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41" y="1778280"/>
            <a:ext cx="6421755" cy="2765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BB956DEE-343A-45EF-B738-50F59DD03F7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2512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849E20-DAD3-4F61-81A7-7D8C2ED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41" y="1778280"/>
            <a:ext cx="6384518" cy="2731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读时序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372518" y="1158760"/>
            <a:ext cx="843620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RS=0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的上升沿，读取到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保持高电平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0A8F6FF-3951-43A9-908D-566629D2863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819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读写简化代码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402998" y="1278592"/>
            <a:ext cx="4078838" cy="337804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lcd_wr_data(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LCD_RS(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操作数据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LCD_CS(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选中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LCD_DATA_OUT(data);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WR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WR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LCD_CS(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释放片选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4662165" y="1278591"/>
            <a:ext cx="4359915" cy="340195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_data(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3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ram;  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LCD_RS(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         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操作数据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选中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	ram = LCD_DATA_IN;    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释放片选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3000"/>
              </a:lnSpc>
            </a:pP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返回读数 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A305523-8C58-4B5F-AFC9-9AB2909D1A0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563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0720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758483" y="1194190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的各种显示功能和效果，整体功能较复杂。常见型号：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ILI9341/ST7789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28871B-9DC0-481B-892D-992B2318BFD5}"/>
              </a:ext>
            </a:extLst>
          </p:cNvPr>
          <p:cNvSpPr txBox="1"/>
          <p:nvPr/>
        </p:nvSpPr>
        <p:spPr>
          <a:xfrm>
            <a:off x="909307" y="4497470"/>
            <a:ext cx="6670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ILI9341.pdf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ST7789.pdf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5AB563-14F6-4F8B-BE25-759BD53C613D}"/>
              </a:ext>
            </a:extLst>
          </p:cNvPr>
          <p:cNvSpPr txBox="1"/>
          <p:nvPr/>
        </p:nvSpPr>
        <p:spPr>
          <a:xfrm>
            <a:off x="758484" y="1604472"/>
            <a:ext cx="725558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一般我们只需要：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条指令即可完成对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的基本使用（以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9341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为例）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D0F55A-8DC5-4AD4-BC1D-AF746DE0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80680"/>
              </p:ext>
            </p:extLst>
          </p:nvPr>
        </p:nvGraphicFramePr>
        <p:xfrm>
          <a:off x="1224010" y="2110893"/>
          <a:ext cx="6695980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47102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(HEX)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用于读取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控制器的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，区分型号用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89379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0X36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访问控制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读写方向，控制显示方向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0X2A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列地址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一般用于设置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坐标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0X2B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页地址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一般用于设置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坐标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0X2C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用于往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0X2E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用于读取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1365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C65FE80F-5198-4BE2-BAFB-60789C61A7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157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0XD3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886217-4CC3-4DCB-8A5C-F8DBB41E2A9E}"/>
              </a:ext>
            </a:extLst>
          </p:cNvPr>
          <p:cNvGraphicFramePr>
            <a:graphicFrameLocks noGrp="1"/>
          </p:cNvGraphicFramePr>
          <p:nvPr/>
        </p:nvGraphicFramePr>
        <p:xfrm>
          <a:off x="979115" y="1883558"/>
          <a:ext cx="7185769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83642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394536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872977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13596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00H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93H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41H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56899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253322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控制器型号，通过型号可以执行不同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初始化，以兼容不同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FD07D83-60B5-4890-A49E-A40B0BE844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1814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访问控制指令（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0X36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886217-4CC3-4DCB-8A5C-F8DBB41E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38720"/>
              </p:ext>
            </p:extLst>
          </p:nvPr>
        </p:nvGraphicFramePr>
        <p:xfrm>
          <a:off x="760835" y="1897975"/>
          <a:ext cx="7622329" cy="13114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83642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394536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456248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872977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13596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36H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↑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MY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MX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MV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ML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BGR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MH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XXH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读写方向控制，即：控制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自增方向，从而控制显示方向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7372E-C412-43BF-9E7D-33DD41386A16}"/>
              </a:ext>
            </a:extLst>
          </p:cNvPr>
          <p:cNvSpPr/>
          <p:nvPr/>
        </p:nvSpPr>
        <p:spPr>
          <a:xfrm>
            <a:off x="655320" y="3585122"/>
            <a:ext cx="5920740" cy="88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MX,MY,MV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：共同控制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自增方向（扫描方向）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BGR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位：可以控制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BGR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D68BE34-71D6-41EE-9DEA-ED890C528BF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844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1089821" y="739395"/>
            <a:ext cx="4123433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MV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扫描方向控制关系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3E0B00-F65B-4F89-BD20-9146060CE980}"/>
              </a:ext>
            </a:extLst>
          </p:cNvPr>
          <p:cNvGraphicFramePr>
            <a:graphicFrameLocks noGrp="1"/>
          </p:cNvGraphicFramePr>
          <p:nvPr/>
        </p:nvGraphicFramePr>
        <p:xfrm>
          <a:off x="724058" y="1235682"/>
          <a:ext cx="4854960" cy="331641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4032446635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871081949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2784308"/>
                    </a:ext>
                  </a:extLst>
                </a:gridCol>
                <a:gridCol w="3433830">
                  <a:extLst>
                    <a:ext uri="{9D8B030D-6E8A-4147-A177-3AD203B41FA5}">
                      <a16:colId xmlns:a16="http://schemas.microsoft.com/office/drawing/2014/main" val="231219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控制位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效果</a:t>
                      </a:r>
                      <a:b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扫描方向（</a:t>
                      </a: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GRAM</a:t>
                      </a: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自增方式）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57253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MY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MX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MV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2232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77297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808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6641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1953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3336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从上到下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95119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6472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从下到上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从右到左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323471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DB51C09-FE42-4425-9A64-A2212F2AB2F8}"/>
              </a:ext>
            </a:extLst>
          </p:cNvPr>
          <p:cNvSpPr/>
          <p:nvPr/>
        </p:nvSpPr>
        <p:spPr>
          <a:xfrm>
            <a:off x="6262304" y="1438472"/>
            <a:ext cx="2157638" cy="26839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590A48-A7AF-4500-B417-D87381A3BAD2}"/>
              </a:ext>
            </a:extLst>
          </p:cNvPr>
          <p:cNvCxnSpPr>
            <a:cxnSpLocks/>
          </p:cNvCxnSpPr>
          <p:nvPr/>
        </p:nvCxnSpPr>
        <p:spPr>
          <a:xfrm>
            <a:off x="6392433" y="1577340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9D9274-54F1-43D9-A68C-431B9B95BD74}"/>
              </a:ext>
            </a:extLst>
          </p:cNvPr>
          <p:cNvCxnSpPr/>
          <p:nvPr/>
        </p:nvCxnSpPr>
        <p:spPr>
          <a:xfrm>
            <a:off x="6392433" y="2057400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F64019-4F70-4C37-9496-9F043030A872}"/>
              </a:ext>
            </a:extLst>
          </p:cNvPr>
          <p:cNvCxnSpPr>
            <a:cxnSpLocks/>
          </p:cNvCxnSpPr>
          <p:nvPr/>
        </p:nvCxnSpPr>
        <p:spPr>
          <a:xfrm flipH="1">
            <a:off x="6454140" y="1619883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850905-877C-4D1B-90A9-597C2A98A0D5}"/>
              </a:ext>
            </a:extLst>
          </p:cNvPr>
          <p:cNvCxnSpPr/>
          <p:nvPr/>
        </p:nvCxnSpPr>
        <p:spPr>
          <a:xfrm>
            <a:off x="6392433" y="2528672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FA20543-27DD-46EB-9515-FFF7D5E5818E}"/>
              </a:ext>
            </a:extLst>
          </p:cNvPr>
          <p:cNvCxnSpPr>
            <a:cxnSpLocks/>
          </p:cNvCxnSpPr>
          <p:nvPr/>
        </p:nvCxnSpPr>
        <p:spPr>
          <a:xfrm flipH="1">
            <a:off x="6454140" y="2091155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FA020B-A672-4DC0-AE1C-E40753590CEA}"/>
              </a:ext>
            </a:extLst>
          </p:cNvPr>
          <p:cNvCxnSpPr/>
          <p:nvPr/>
        </p:nvCxnSpPr>
        <p:spPr>
          <a:xfrm>
            <a:off x="6392433" y="3003868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336C39-4623-489F-9A66-24459CEFD499}"/>
              </a:ext>
            </a:extLst>
          </p:cNvPr>
          <p:cNvCxnSpPr>
            <a:cxnSpLocks/>
          </p:cNvCxnSpPr>
          <p:nvPr/>
        </p:nvCxnSpPr>
        <p:spPr>
          <a:xfrm flipH="1">
            <a:off x="6454140" y="2566351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D8E828-C2C0-4704-A527-95923945E952}"/>
              </a:ext>
            </a:extLst>
          </p:cNvPr>
          <p:cNvCxnSpPr/>
          <p:nvPr/>
        </p:nvCxnSpPr>
        <p:spPr>
          <a:xfrm>
            <a:off x="6392433" y="3479064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038C96-551F-4DA1-BF51-A842C3B20364}"/>
              </a:ext>
            </a:extLst>
          </p:cNvPr>
          <p:cNvCxnSpPr>
            <a:cxnSpLocks/>
          </p:cNvCxnSpPr>
          <p:nvPr/>
        </p:nvCxnSpPr>
        <p:spPr>
          <a:xfrm flipH="1">
            <a:off x="6454140" y="3041547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F41AFF-777D-45DD-84AC-6DB5AC305E23}"/>
              </a:ext>
            </a:extLst>
          </p:cNvPr>
          <p:cNvCxnSpPr/>
          <p:nvPr/>
        </p:nvCxnSpPr>
        <p:spPr>
          <a:xfrm>
            <a:off x="6392433" y="3954260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A19BA9-589F-45EB-AC69-62BAA04D3FF9}"/>
              </a:ext>
            </a:extLst>
          </p:cNvPr>
          <p:cNvCxnSpPr>
            <a:cxnSpLocks/>
          </p:cNvCxnSpPr>
          <p:nvPr/>
        </p:nvCxnSpPr>
        <p:spPr>
          <a:xfrm flipH="1">
            <a:off x="6454140" y="3516743"/>
            <a:ext cx="1729741" cy="3765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16BA767-27CB-4175-B44C-F68B2D893ECE}"/>
              </a:ext>
            </a:extLst>
          </p:cNvPr>
          <p:cNvSpPr txBox="1"/>
          <p:nvPr/>
        </p:nvSpPr>
        <p:spPr>
          <a:xfrm>
            <a:off x="6109904" y="4131411"/>
            <a:ext cx="246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从左到右，从上到下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B9AB967-3D39-4F22-B077-8792A41F65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92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坐标设置指令（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列地址设置指令，一般用于设置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0D4444-FD31-4ABE-8E28-65641C6AC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33884"/>
              </p:ext>
            </p:extLst>
          </p:nvPr>
        </p:nvGraphicFramePr>
        <p:xfrm>
          <a:off x="182533" y="1637629"/>
          <a:ext cx="8834880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50507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430848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20458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2AH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SC13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SC9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SC8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SC6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SC4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SC3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SC2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SC0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EC9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EC8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EC6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EC0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568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8345FA-6975-4DF1-A1C8-49710FF25BAF}"/>
              </a:ext>
            </a:extLst>
          </p:cNvPr>
          <p:cNvSpPr txBox="1"/>
          <p:nvPr/>
        </p:nvSpPr>
        <p:spPr>
          <a:xfrm>
            <a:off x="2270760" y="3987183"/>
            <a:ext cx="180126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：起始坐标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：结束坐标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1ACADF-54A7-45A1-BFE2-2943B2863B0F}"/>
              </a:ext>
            </a:extLst>
          </p:cNvPr>
          <p:cNvSpPr txBox="1"/>
          <p:nvPr/>
        </p:nvSpPr>
        <p:spPr>
          <a:xfrm>
            <a:off x="4229100" y="4171849"/>
            <a:ext cx="466906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设置关系：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239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像素宽度）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DAE3C2D-7E51-4EC0-B955-D7A3EEE5FDA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9492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Y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坐标设置指令（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0X2B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页地址设置指令，一般用于设置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0D4444-FD31-4ABE-8E28-65641C6AC808}"/>
              </a:ext>
            </a:extLst>
          </p:cNvPr>
          <p:cNvGraphicFramePr>
            <a:graphicFrameLocks noGrp="1"/>
          </p:cNvGraphicFramePr>
          <p:nvPr/>
        </p:nvGraphicFramePr>
        <p:xfrm>
          <a:off x="245839" y="1637629"/>
          <a:ext cx="8652321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50507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430848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67364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20458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2BH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SP15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SP9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SP8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SP6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SP0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EP9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EP8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EP7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EP6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EP5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EP4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EP3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EP2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EP0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568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8345FA-6975-4DF1-A1C8-49710FF25BAF}"/>
              </a:ext>
            </a:extLst>
          </p:cNvPr>
          <p:cNvSpPr txBox="1"/>
          <p:nvPr/>
        </p:nvSpPr>
        <p:spPr>
          <a:xfrm>
            <a:off x="2270760" y="3987183"/>
            <a:ext cx="180126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：起始坐标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：结束坐标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1ACADF-54A7-45A1-BFE2-2943B2863B0F}"/>
              </a:ext>
            </a:extLst>
          </p:cNvPr>
          <p:cNvSpPr txBox="1"/>
          <p:nvPr/>
        </p:nvSpPr>
        <p:spPr>
          <a:xfrm>
            <a:off x="4229100" y="4171849"/>
            <a:ext cx="466906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设置关系：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EP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319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像素高度）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127C6CF-3D82-45CD-8E4E-184BAB1C91D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6407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写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1118225"/>
            <a:ext cx="8033506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发送该指令后，数据线变成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位，可以开始写入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数据，支持地址自增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0D4444-FD31-4ABE-8E28-65641C6AC808}"/>
              </a:ext>
            </a:extLst>
          </p:cNvPr>
          <p:cNvGraphicFramePr>
            <a:graphicFrameLocks noGrp="1"/>
          </p:cNvGraphicFramePr>
          <p:nvPr/>
        </p:nvGraphicFramePr>
        <p:xfrm>
          <a:off x="1023714" y="1741360"/>
          <a:ext cx="7096571" cy="19671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50507">
                  <a:extLst>
                    <a:ext uri="{9D8B030D-6E8A-4147-A177-3AD203B41FA5}">
                      <a16:colId xmlns:a16="http://schemas.microsoft.com/office/drawing/2014/main" val="2024474231"/>
                    </a:ext>
                  </a:extLst>
                </a:gridCol>
                <a:gridCol w="430848">
                  <a:extLst>
                    <a:ext uri="{9D8B030D-6E8A-4147-A177-3AD203B41FA5}">
                      <a16:colId xmlns:a16="http://schemas.microsoft.com/office/drawing/2014/main" val="3801437310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641064663"/>
                    </a:ext>
                  </a:extLst>
                </a:gridCol>
                <a:gridCol w="467364">
                  <a:extLst>
                    <a:ext uri="{9D8B030D-6E8A-4147-A177-3AD203B41FA5}">
                      <a16:colId xmlns:a16="http://schemas.microsoft.com/office/drawing/2014/main" val="2589671298"/>
                    </a:ext>
                  </a:extLst>
                </a:gridCol>
                <a:gridCol w="903922">
                  <a:extLst>
                    <a:ext uri="{9D8B030D-6E8A-4147-A177-3AD203B41FA5}">
                      <a16:colId xmlns:a16="http://schemas.microsoft.com/office/drawing/2014/main" val="265606733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1278028138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15892251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187000269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24180931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52868082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914743883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47431523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310921304"/>
                    </a:ext>
                  </a:extLst>
                </a:gridCol>
                <a:gridCol w="655096">
                  <a:extLst>
                    <a:ext uri="{9D8B030D-6E8A-4147-A177-3AD203B41FA5}">
                      <a16:colId xmlns:a16="http://schemas.microsoft.com/office/drawing/2014/main" val="2914634210"/>
                    </a:ext>
                  </a:extLst>
                </a:gridCol>
              </a:tblGrid>
              <a:tr h="6675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各位描述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HEX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3049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RD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D15~D8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111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2CH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280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D1[15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0]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948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……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D2[15</a:t>
                      </a: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0]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860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  <a:r>
                        <a:rPr lang="en-US" alt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↑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Dn[15</a:t>
                      </a:r>
                      <a:r>
                        <a:rPr lang="zh-CN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0]</a:t>
                      </a:r>
                      <a:endParaRPr lang="zh-CN" sz="14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宋体" panose="02010600030101010101" pitchFamily="2" charset="-122"/>
                        </a:rPr>
                        <a:t>XX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1918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8345FA-6975-4DF1-A1C8-49710FF25BAF}"/>
              </a:ext>
            </a:extLst>
          </p:cNvPr>
          <p:cNvSpPr txBox="1"/>
          <p:nvPr/>
        </p:nvSpPr>
        <p:spPr>
          <a:xfrm>
            <a:off x="941058" y="3866794"/>
            <a:ext cx="7442106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每次写入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个像素点的颜色值（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），地址自增方向由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MX/MY/MV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无需重新设置坐标，可实现连续写入，大大提高写入速度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5513558-1365-4541-B2C6-B10EB80D397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376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456105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GRAM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指令（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0X2E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AC5264-2D3A-4050-BC87-CBC84D818BAA}"/>
              </a:ext>
            </a:extLst>
          </p:cNvPr>
          <p:cNvSpPr/>
          <p:nvPr/>
        </p:nvSpPr>
        <p:spPr>
          <a:xfrm>
            <a:off x="349658" y="868844"/>
            <a:ext cx="825332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发送该指令后，数据线变成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位，可以开始读取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数据，支持地址自增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61835A7-D985-4676-BF9C-8363DAD03D71}"/>
              </a:ext>
            </a:extLst>
          </p:cNvPr>
          <p:cNvGraphicFramePr>
            <a:graphicFrameLocks noGrp="1"/>
          </p:cNvGraphicFramePr>
          <p:nvPr/>
        </p:nvGraphicFramePr>
        <p:xfrm>
          <a:off x="609369" y="1344438"/>
          <a:ext cx="7925261" cy="19202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85772">
                  <a:extLst>
                    <a:ext uri="{9D8B030D-6E8A-4147-A177-3AD203B41FA5}">
                      <a16:colId xmlns:a16="http://schemas.microsoft.com/office/drawing/2014/main" val="3009526707"/>
                    </a:ext>
                  </a:extLst>
                </a:gridCol>
                <a:gridCol w="408703">
                  <a:extLst>
                    <a:ext uri="{9D8B030D-6E8A-4147-A177-3AD203B41FA5}">
                      <a16:colId xmlns:a16="http://schemas.microsoft.com/office/drawing/2014/main" val="1666249457"/>
                    </a:ext>
                  </a:extLst>
                </a:gridCol>
                <a:gridCol w="429049">
                  <a:extLst>
                    <a:ext uri="{9D8B030D-6E8A-4147-A177-3AD203B41FA5}">
                      <a16:colId xmlns:a16="http://schemas.microsoft.com/office/drawing/2014/main" val="3596817744"/>
                    </a:ext>
                  </a:extLst>
                </a:gridCol>
                <a:gridCol w="462743">
                  <a:extLst>
                    <a:ext uri="{9D8B030D-6E8A-4147-A177-3AD203B41FA5}">
                      <a16:colId xmlns:a16="http://schemas.microsoft.com/office/drawing/2014/main" val="1139356104"/>
                    </a:ext>
                  </a:extLst>
                </a:gridCol>
                <a:gridCol w="961749">
                  <a:extLst>
                    <a:ext uri="{9D8B030D-6E8A-4147-A177-3AD203B41FA5}">
                      <a16:colId xmlns:a16="http://schemas.microsoft.com/office/drawing/2014/main" val="658446121"/>
                    </a:ext>
                  </a:extLst>
                </a:gridCol>
                <a:gridCol w="397251">
                  <a:extLst>
                    <a:ext uri="{9D8B030D-6E8A-4147-A177-3AD203B41FA5}">
                      <a16:colId xmlns:a16="http://schemas.microsoft.com/office/drawing/2014/main" val="2138479534"/>
                    </a:ext>
                  </a:extLst>
                </a:gridCol>
                <a:gridCol w="460203">
                  <a:extLst>
                    <a:ext uri="{9D8B030D-6E8A-4147-A177-3AD203B41FA5}">
                      <a16:colId xmlns:a16="http://schemas.microsoft.com/office/drawing/2014/main" val="3012693226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4244458601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1843982536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2037608968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2738075873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858757629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1728025063"/>
                    </a:ext>
                  </a:extLst>
                </a:gridCol>
                <a:gridCol w="416213">
                  <a:extLst>
                    <a:ext uri="{9D8B030D-6E8A-4147-A177-3AD203B41FA5}">
                      <a16:colId xmlns:a16="http://schemas.microsoft.com/office/drawing/2014/main" val="2410786068"/>
                    </a:ext>
                  </a:extLst>
                </a:gridCol>
                <a:gridCol w="411798">
                  <a:extLst>
                    <a:ext uri="{9D8B030D-6E8A-4147-A177-3AD203B41FA5}">
                      <a16:colId xmlns:a16="http://schemas.microsoft.com/office/drawing/2014/main" val="438206444"/>
                    </a:ext>
                  </a:extLst>
                </a:gridCol>
                <a:gridCol w="794502">
                  <a:extLst>
                    <a:ext uri="{9D8B030D-6E8A-4147-A177-3AD203B41FA5}">
                      <a16:colId xmlns:a16="http://schemas.microsoft.com/office/drawing/2014/main" val="27320633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顺序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各位描述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HEX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899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RS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RD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WR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D15~D11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D10~D8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D7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D6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D5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D4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D3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D0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2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2EH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478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dummy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4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R1[4:0]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G1[5:0]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R1G1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4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B1[4:0]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R2[4:0]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B1R2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9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G2[5:0]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B2[4:0]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G2B2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47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R3[4:0]</a:t>
                      </a:r>
                      <a:endParaRPr lang="zh-CN" altLang="en-US" sz="14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G3[5:0]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XX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R3G3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022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参数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</a:t>
                      </a:r>
                      <a:endParaRPr lang="zh-CN" altLang="en-US" sz="14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</a:t>
                      </a:r>
                      <a:endParaRPr lang="zh-CN" altLang="en-US" sz="1400" b="1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按以上规律输出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7376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BA68689-5C78-4579-B60C-CA0084A499ED}"/>
              </a:ext>
            </a:extLst>
          </p:cNvPr>
          <p:cNvSpPr/>
          <p:nvPr/>
        </p:nvSpPr>
        <p:spPr>
          <a:xfrm>
            <a:off x="500183" y="3337256"/>
            <a:ext cx="2175596" cy="1189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个点的颜色，要读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dummy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R1G1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B1R2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82CB0-6205-44AB-A99D-E0D7CBAFA307}"/>
              </a:ext>
            </a:extLst>
          </p:cNvPr>
          <p:cNvSpPr/>
          <p:nvPr/>
        </p:nvSpPr>
        <p:spPr>
          <a:xfrm>
            <a:off x="2740615" y="3455232"/>
            <a:ext cx="1735704" cy="1189941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 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069F26-24F7-4B26-9567-92B0EFD1270B}"/>
              </a:ext>
            </a:extLst>
          </p:cNvPr>
          <p:cNvSpPr/>
          <p:nvPr/>
        </p:nvSpPr>
        <p:spPr>
          <a:xfrm>
            <a:off x="4605992" y="3455232"/>
            <a:ext cx="4200826" cy="629788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 = r &amp; 0XFF;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pt-B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(((r &gt;&gt; 11) &lt;&lt; 11) | ((g &gt;&gt; 2) &lt;&lt; 5) | (b &gt;&gt; 11));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1F09FEE-BA1B-49AA-A6F1-3D1D0A0249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295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读点函数代码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精简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121919" y="1278591"/>
            <a:ext cx="3981157" cy="343594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_data(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ram; 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DATA_IN_MODE();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设置数据输入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LCD_RS(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          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操作数据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选中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	ram = LCD_DATA_IN;    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LCD_RD(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RD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LCD_CS(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释放片选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DATA_OUT_MODE();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设置数据输出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返回读数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4232031" y="1278591"/>
            <a:ext cx="4790049" cy="298851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lcd_read_point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fr-FR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x, </a:t>
            </a:r>
            <a:r>
              <a:rPr lang="fr-FR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</a:t>
            </a: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23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pt-B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 = 0, g = 0, b = 0;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定义变量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s-E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lcd_set_cursor(x, y);</a:t>
            </a:r>
            <a:r>
              <a:rPr lang="es-E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设置坐标 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lcd_wr_regno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发读点命令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r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假读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 err="1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 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	g = r &amp; 0XFF;       		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得到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</a:t>
            </a:r>
            <a:r>
              <a:rPr lang="zh-CN" altLang="en-US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 *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23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(((r &gt;&gt; 11) &lt;&lt; 11) | ((g &gt;&gt; 2) &lt;&lt; 5) | (b &gt;&gt; 11));</a:t>
            </a:r>
          </a:p>
          <a:p>
            <a:pPr>
              <a:lnSpc>
                <a:spcPct val="123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0C4CEA9-E257-46A5-8B70-B59224DA57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5537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0824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5" y="555864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基本驱动实现（掌握）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CE9663E-20D6-4F3D-BD30-6B5D9970EC64}"/>
              </a:ext>
            </a:extLst>
          </p:cNvPr>
          <p:cNvSpPr/>
          <p:nvPr/>
        </p:nvSpPr>
        <p:spPr>
          <a:xfrm>
            <a:off x="561703" y="1490720"/>
            <a:ext cx="2844437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，确定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连接关系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ACC1FE5-0587-4CE3-AAFF-898EC6DAE7CD}"/>
              </a:ext>
            </a:extLst>
          </p:cNvPr>
          <p:cNvSpPr/>
          <p:nvPr/>
        </p:nvSpPr>
        <p:spPr>
          <a:xfrm>
            <a:off x="561703" y="2067577"/>
            <a:ext cx="2844437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6C53410-B8E2-4494-8868-8A5A0C2351FE}"/>
              </a:ext>
            </a:extLst>
          </p:cNvPr>
          <p:cNvSpPr/>
          <p:nvPr/>
        </p:nvSpPr>
        <p:spPr>
          <a:xfrm>
            <a:off x="561703" y="3221291"/>
            <a:ext cx="284443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，编写读写接口函数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814EFE4-2FE5-45A1-98EE-FB8C83BDDF01}"/>
              </a:ext>
            </a:extLst>
          </p:cNvPr>
          <p:cNvSpPr/>
          <p:nvPr/>
        </p:nvSpPr>
        <p:spPr>
          <a:xfrm>
            <a:off x="3406140" y="1525003"/>
            <a:ext cx="3841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模块原理图、开发板液晶接口原理图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0B603F-6143-41FD-B64F-F5D3AEE5BC3F}"/>
              </a:ext>
            </a:extLst>
          </p:cNvPr>
          <p:cNvSpPr/>
          <p:nvPr/>
        </p:nvSpPr>
        <p:spPr>
          <a:xfrm>
            <a:off x="3406140" y="2090409"/>
            <a:ext cx="2615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初始化连接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的各个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B97BEC-705C-44D9-A0FC-50E6E7F5016C}"/>
              </a:ext>
            </a:extLst>
          </p:cNvPr>
          <p:cNvSpPr/>
          <p:nvPr/>
        </p:nvSpPr>
        <p:spPr>
          <a:xfrm>
            <a:off x="3406140" y="3245038"/>
            <a:ext cx="570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lcd_wr_data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lcd_wr_regno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lcd_write_reg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lcd_rd_data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B7DFB87-28AF-4514-A3D2-8163ED26B2EA}"/>
              </a:ext>
            </a:extLst>
          </p:cNvPr>
          <p:cNvSpPr/>
          <p:nvPr/>
        </p:nvSpPr>
        <p:spPr>
          <a:xfrm>
            <a:off x="561703" y="3798148"/>
            <a:ext cx="284443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初始化函数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EF5CCF-3A13-4C74-B5A2-59395271B275}"/>
              </a:ext>
            </a:extLst>
          </p:cNvPr>
          <p:cNvSpPr/>
          <p:nvPr/>
        </p:nvSpPr>
        <p:spPr>
          <a:xfrm>
            <a:off x="3406140" y="3828296"/>
            <a:ext cx="499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函数，完成初始化序列配置，点亮背光等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89FE971-86CF-4940-8EAE-E0C8E0358F1F}"/>
              </a:ext>
            </a:extLst>
          </p:cNvPr>
          <p:cNvSpPr/>
          <p:nvPr/>
        </p:nvSpPr>
        <p:spPr>
          <a:xfrm>
            <a:off x="572521" y="974539"/>
            <a:ext cx="7181375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目标：用最简单代码，点亮开发板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屏，实现任意位置画点和读点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FC4F4ED-2662-4D9D-A9FA-8465A6E52841}"/>
              </a:ext>
            </a:extLst>
          </p:cNvPr>
          <p:cNvSpPr/>
          <p:nvPr/>
        </p:nvSpPr>
        <p:spPr>
          <a:xfrm>
            <a:off x="561703" y="4375007"/>
            <a:ext cx="284443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画和读点函数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18F8362-5594-4E22-8D5F-32F38463EFB4}"/>
              </a:ext>
            </a:extLst>
          </p:cNvPr>
          <p:cNvSpPr/>
          <p:nvPr/>
        </p:nvSpPr>
        <p:spPr>
          <a:xfrm>
            <a:off x="3406140" y="4404458"/>
            <a:ext cx="4718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lcd_draw_point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任意位置画点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CE82DDB-BF24-40DA-A38B-9DEDB9618F5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803B72-9C97-42B4-9C5F-190EE5834C12}"/>
              </a:ext>
            </a:extLst>
          </p:cNvPr>
          <p:cNvSpPr/>
          <p:nvPr/>
        </p:nvSpPr>
        <p:spPr>
          <a:xfrm>
            <a:off x="561701" y="2644434"/>
            <a:ext cx="2844437" cy="397457"/>
          </a:xfrm>
          <a:prstGeom prst="roundRect">
            <a:avLst/>
          </a:prstGeom>
          <a:ln>
            <a:solidFill>
              <a:srgbClr val="00206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E3298A-B117-4D36-91D2-6F0D3DB2F010}"/>
              </a:ext>
            </a:extLst>
          </p:cNvPr>
          <p:cNvSpPr/>
          <p:nvPr/>
        </p:nvSpPr>
        <p:spPr>
          <a:xfrm>
            <a:off x="3406140" y="2667182"/>
            <a:ext cx="4833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可选，某些芯片是没有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板是没有的</a:t>
            </a:r>
          </a:p>
        </p:txBody>
      </p:sp>
    </p:spTree>
    <p:extLst>
      <p:ext uri="{BB962C8B-B14F-4D97-AF65-F5344CB8AC3E}">
        <p14:creationId xmlns:p14="http://schemas.microsoft.com/office/powerpoint/2010/main" val="38697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/>
      <p:bldP spid="43" grpId="0"/>
      <p:bldP spid="44" grpId="0" animBg="1"/>
      <p:bldP spid="45" grpId="0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硬件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连接关系（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MINI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1F7AD2-4EAC-414C-8396-99E24DE1377F}"/>
              </a:ext>
            </a:extLst>
          </p:cNvPr>
          <p:cNvGraphicFramePr>
            <a:graphicFrameLocks noGrp="1"/>
          </p:cNvGraphicFramePr>
          <p:nvPr/>
        </p:nvGraphicFramePr>
        <p:xfrm>
          <a:off x="680492" y="1402539"/>
          <a:ext cx="7783016" cy="262280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13388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498312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4671316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RESET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复位引脚，连接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复位脚，一起复位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9200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LCD_BL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PC10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背光引脚，控制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背光亮灭，高电平亮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755873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LCD_CS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PC9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片选，选中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，低电平有效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LCD_WR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PC7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命令写入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LCD_RD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PC6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命令读取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命令线，表示当前是读写数据还是命令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LCD_D0~D15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PB0~PB15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数据线，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位，一次可以写入一个像素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89E53FE-C915-410C-B62F-8EE26E90ECD8}"/>
              </a:ext>
            </a:extLst>
          </p:cNvPr>
          <p:cNvSpPr txBox="1"/>
          <p:nvPr/>
        </p:nvSpPr>
        <p:spPr>
          <a:xfrm>
            <a:off x="577506" y="4054785"/>
            <a:ext cx="7783016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MiniSTM32_V4.4_SCH.pdf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DB1-DB17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并口数据线的命名方式，实际就是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D0-D15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D152B1F-0B30-4F97-821E-1703A957360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9267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58760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能够显示信息的器件，就叫显示器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1C43D5-D3EE-45BF-A044-71D1C340BC27}"/>
              </a:ext>
            </a:extLst>
          </p:cNvPr>
          <p:cNvSpPr/>
          <p:nvPr/>
        </p:nvSpPr>
        <p:spPr>
          <a:xfrm>
            <a:off x="2035568" y="3815462"/>
            <a:ext cx="5072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全彩显示，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具有更多的优势，适合在单片机上使用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3F5D4C4-97A9-49FB-8E30-25AC10CC3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04092"/>
              </p:ext>
            </p:extLst>
          </p:nvPr>
        </p:nvGraphicFramePr>
        <p:xfrm>
          <a:off x="402998" y="1834038"/>
          <a:ext cx="8342417" cy="147542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45156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344615">
                  <a:extLst>
                    <a:ext uri="{9D8B030D-6E8A-4147-A177-3AD203B41FA5}">
                      <a16:colId xmlns:a16="http://schemas.microsoft.com/office/drawing/2014/main" val="398780490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831604644"/>
                    </a:ext>
                  </a:extLst>
                </a:gridCol>
                <a:gridCol w="2080846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0656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举例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优点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缺点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断码屏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数码管、计算器、遥控器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成本低，驱动简单，稳定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色彩单一，显示内容少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点阵屏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户外广告屏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任意尺寸，亮度高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贵，耗电，体积大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LCD</a:t>
                      </a: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显示器、电视屏、手机屏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成本低，色彩好，薄，寿命长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全彩稍差，漏光，拖影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OLED</a:t>
                      </a:r>
                      <a:r>
                        <a:rPr lang="zh-CN" altLang="en-US" sz="14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显示器、电视屏、手机屏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自发光，色彩最好，超薄，功耗低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比较贵，寿命短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CF3F731C-0F9A-4A41-8C1F-D74D2E38DEA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41423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控制结构体简介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614E73-D3DE-45A5-AC6C-CDB4FD4B033D}"/>
              </a:ext>
            </a:extLst>
          </p:cNvPr>
          <p:cNvSpPr/>
          <p:nvPr/>
        </p:nvSpPr>
        <p:spPr>
          <a:xfrm>
            <a:off x="473338" y="1158760"/>
            <a:ext cx="7809016" cy="3587329"/>
          </a:xfrm>
          <a:prstGeom prst="rect">
            <a:avLst/>
          </a:prstGeom>
          <a:ln w="95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LCD重要参数集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struct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width;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 宽度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height;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 高度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id;   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LCD ID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dir;   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横屏还是竖屏控制：0，竖屏；1，横屏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wramcmd;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开始写gram指令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setxcmd;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设置x坐标指令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setycmd;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设置y坐标指令 */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_lcd_dev;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7D7A27F-00F6-4EDD-8885-A9933977256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2558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上实现任意位置画点和读点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屏幕上能支持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任意字符显示（附加说明）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7" y="1158760"/>
            <a:ext cx="736209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任意字符显示的关键是要制作字库，有了字库就能实现任意字符显示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0145159-00A2-4FF8-9B06-8EAC35FD16F5}"/>
              </a:ext>
            </a:extLst>
          </p:cNvPr>
          <p:cNvSpPr/>
          <p:nvPr/>
        </p:nvSpPr>
        <p:spPr>
          <a:xfrm>
            <a:off x="935688" y="2015565"/>
            <a:ext cx="2930600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，字库制作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167B5F8-1894-4273-91A2-BD96E57326E0}"/>
              </a:ext>
            </a:extLst>
          </p:cNvPr>
          <p:cNvSpPr/>
          <p:nvPr/>
        </p:nvSpPr>
        <p:spPr>
          <a:xfrm>
            <a:off x="935687" y="2677017"/>
            <a:ext cx="2930601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，编写任意字符显示函数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03CB35-8C17-4FFD-98EF-7849BB63028B}"/>
              </a:ext>
            </a:extLst>
          </p:cNvPr>
          <p:cNvSpPr txBox="1"/>
          <p:nvPr/>
        </p:nvSpPr>
        <p:spPr>
          <a:xfrm>
            <a:off x="3866288" y="2031657"/>
            <a:ext cx="467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根据字体大小（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12/16/24/32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），制作对应的字库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D5AD76-54C2-4105-805F-136262602F30}"/>
              </a:ext>
            </a:extLst>
          </p:cNvPr>
          <p:cNvSpPr txBox="1"/>
          <p:nvPr/>
        </p:nvSpPr>
        <p:spPr>
          <a:xfrm>
            <a:off x="3866288" y="2687048"/>
            <a:ext cx="45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根据字库生成方式，编写对应的字符显示函数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D9D4276-51E6-4A87-9728-F8E586DA1E7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0144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ASCII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字库制作（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*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652434-53E0-4691-8D84-1F62F80D470E}"/>
              </a:ext>
            </a:extLst>
          </p:cNvPr>
          <p:cNvSpPr txBox="1"/>
          <p:nvPr/>
        </p:nvSpPr>
        <p:spPr>
          <a:xfrm>
            <a:off x="402998" y="1158760"/>
            <a:ext cx="4761017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PCtoLCD2002.exe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软件制作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字库！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C85694-E427-4098-B083-C1C39F2B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8" y="2548100"/>
            <a:ext cx="3571429" cy="12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D56E50-B7F0-41CF-90B6-E2C39D0B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22" y="1814600"/>
            <a:ext cx="451485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87C35DF-4EB8-401D-ABCF-8A2FF653243E}"/>
              </a:ext>
            </a:extLst>
          </p:cNvPr>
          <p:cNvSpPr/>
          <p:nvPr/>
        </p:nvSpPr>
        <p:spPr>
          <a:xfrm>
            <a:off x="1062873" y="2157279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步，设置字体大小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962F67-5A37-48F5-BB8F-DC15AD29F79F}"/>
              </a:ext>
            </a:extLst>
          </p:cNvPr>
          <p:cNvSpPr/>
          <p:nvPr/>
        </p:nvSpPr>
        <p:spPr>
          <a:xfrm>
            <a:off x="5465879" y="1417434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步，设置字模选项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EFCE3E-1881-49BB-84D7-FBFD416907BD}"/>
              </a:ext>
            </a:extLst>
          </p:cNvPr>
          <p:cNvSpPr/>
          <p:nvPr/>
        </p:nvSpPr>
        <p:spPr>
          <a:xfrm>
            <a:off x="4764565" y="4518744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阴码，逐列式，顺向，十六进制，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C51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D0435D-E996-4AEC-8F30-3C3EB6412436}"/>
              </a:ext>
            </a:extLst>
          </p:cNvPr>
          <p:cNvSpPr/>
          <p:nvPr/>
        </p:nvSpPr>
        <p:spPr>
          <a:xfrm>
            <a:off x="1626328" y="3794450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大小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069A20-8573-4896-927C-F998B6383A6A}"/>
              </a:ext>
            </a:extLst>
          </p:cNvPr>
          <p:cNvSpPr/>
          <p:nvPr/>
        </p:nvSpPr>
        <p:spPr>
          <a:xfrm>
            <a:off x="2531493" y="3439413"/>
            <a:ext cx="386862" cy="222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1FB3ABC-3520-4148-9CAF-BA7873578065}"/>
              </a:ext>
            </a:extLst>
          </p:cNvPr>
          <p:cNvSpPr/>
          <p:nvPr/>
        </p:nvSpPr>
        <p:spPr>
          <a:xfrm>
            <a:off x="1806329" y="3445193"/>
            <a:ext cx="386862" cy="222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F7639BD-DDCC-4C6C-BC82-032C6AB69B4D}"/>
              </a:ext>
            </a:extLst>
          </p:cNvPr>
          <p:cNvSpPr/>
          <p:nvPr/>
        </p:nvSpPr>
        <p:spPr>
          <a:xfrm>
            <a:off x="4365290" y="2149243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C86CF9B-08FD-451B-91F1-01851E2C734B}"/>
              </a:ext>
            </a:extLst>
          </p:cNvPr>
          <p:cNvSpPr/>
          <p:nvPr/>
        </p:nvSpPr>
        <p:spPr>
          <a:xfrm>
            <a:off x="4365290" y="2627309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8E8A4F0-913C-494C-A431-05BADB66EB7E}"/>
              </a:ext>
            </a:extLst>
          </p:cNvPr>
          <p:cNvSpPr/>
          <p:nvPr/>
        </p:nvSpPr>
        <p:spPr>
          <a:xfrm>
            <a:off x="5106377" y="2339480"/>
            <a:ext cx="1001346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D73B3B0-E8FC-486A-B199-B8E7E180667C}"/>
              </a:ext>
            </a:extLst>
          </p:cNvPr>
          <p:cNvSpPr/>
          <p:nvPr/>
        </p:nvSpPr>
        <p:spPr>
          <a:xfrm>
            <a:off x="6205973" y="2242507"/>
            <a:ext cx="546678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CB4EAEA6-2F1F-47F3-BDD6-7432782E2E2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76557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16" grpId="0"/>
      <p:bldP spid="17" grpId="0"/>
      <p:bldP spid="21" grpId="0" animBg="1"/>
      <p:bldP spid="33" grpId="0" animBg="1"/>
      <p:bldP spid="34" grpId="0" animBg="1"/>
      <p:bldP spid="42" grpId="0" animBg="1"/>
      <p:bldP spid="43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-29308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F89B36-83D0-420C-89FE-04AB2050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7" y="602538"/>
            <a:ext cx="5411372" cy="4158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06CBFCA-A6B6-4A56-B067-70963DDEDBF3}"/>
              </a:ext>
            </a:extLst>
          </p:cNvPr>
          <p:cNvSpPr/>
          <p:nvPr/>
        </p:nvSpPr>
        <p:spPr>
          <a:xfrm>
            <a:off x="305999" y="599240"/>
            <a:ext cx="3272050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步，输入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字符集（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步，生成字模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93A81F2-EF23-48D8-945E-E57E637ACF0A}"/>
              </a:ext>
            </a:extLst>
          </p:cNvPr>
          <p:cNvSpPr/>
          <p:nvPr/>
        </p:nvSpPr>
        <p:spPr>
          <a:xfrm>
            <a:off x="3610708" y="3294911"/>
            <a:ext cx="3581400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6F047F-9E86-49BE-9C89-62D7A417F315}"/>
              </a:ext>
            </a:extLst>
          </p:cNvPr>
          <p:cNvSpPr/>
          <p:nvPr/>
        </p:nvSpPr>
        <p:spPr>
          <a:xfrm>
            <a:off x="7303477" y="3286582"/>
            <a:ext cx="556846" cy="190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5047D-B70C-422D-BA2D-91A974E64900}"/>
              </a:ext>
            </a:extLst>
          </p:cNvPr>
          <p:cNvSpPr/>
          <p:nvPr/>
        </p:nvSpPr>
        <p:spPr>
          <a:xfrm>
            <a:off x="3663462" y="3528646"/>
            <a:ext cx="3458307" cy="10726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114916-F4E0-4320-8FCB-1BF3CAE371F0}"/>
              </a:ext>
            </a:extLst>
          </p:cNvPr>
          <p:cNvSpPr/>
          <p:nvPr/>
        </p:nvSpPr>
        <p:spPr>
          <a:xfrm>
            <a:off x="144488" y="1535490"/>
            <a:ext cx="3377419" cy="315047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" ", 0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"!", 1*/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""", 2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"#", 3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"$", 4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"%", 5 */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		......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"{", 91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"|", 92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*"}", 93 */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,......,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},	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"~", 94 */</a:t>
            </a:r>
            <a:endParaRPr lang="zh-CN" altLang="en-US" sz="14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AAF51F8-5F2E-4217-AEAA-2AAA9F1C062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62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866" y="546540"/>
            <a:ext cx="3683731" cy="415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，显示器分类（了解）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驱动原理（熟悉）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驱动芯片简介（掌握） 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885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11" y="1323693"/>
            <a:ext cx="5652375" cy="24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框图介绍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地址映射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库函数介绍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74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758483" y="1194190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Flexible Static Memory Controller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，灵活的静态存储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5AB563-14F6-4F8B-BE25-759BD53C613D}"/>
              </a:ext>
            </a:extLst>
          </p:cNvPr>
          <p:cNvSpPr txBox="1"/>
          <p:nvPr/>
        </p:nvSpPr>
        <p:spPr>
          <a:xfrm>
            <a:off x="758483" y="1614387"/>
            <a:ext cx="824835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用途：用于驱动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卡类型的存储器。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65FE80F-5198-4BE2-BAFB-60789C61A7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A60196-1C26-4EC1-AA78-B9188AABCA8E}"/>
              </a:ext>
            </a:extLst>
          </p:cNvPr>
          <p:cNvSpPr txBox="1"/>
          <p:nvPr/>
        </p:nvSpPr>
        <p:spPr>
          <a:xfrm>
            <a:off x="3036862" y="2956374"/>
            <a:ext cx="367635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外设配置好就可以模拟出时序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C176E2-B016-4B44-BC2D-210F0931DD32}"/>
              </a:ext>
            </a:extLst>
          </p:cNvPr>
          <p:cNvSpPr txBox="1"/>
          <p:nvPr/>
        </p:nvSpPr>
        <p:spPr>
          <a:xfrm>
            <a:off x="3327169" y="3457713"/>
            <a:ext cx="284571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时序控制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9CA59A-54C7-4959-9A0B-8C89703227F8}"/>
              </a:ext>
            </a:extLst>
          </p:cNvPr>
          <p:cNvSpPr/>
          <p:nvPr/>
        </p:nvSpPr>
        <p:spPr>
          <a:xfrm>
            <a:off x="1497654" y="4172999"/>
            <a:ext cx="7017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 F4(407)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系列大容量型号，且引脚数目在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脚以上的芯片都有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F4/F7/H7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系列就是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D4E10B-4FC4-48EC-9D60-2ADB657F4C6E}"/>
              </a:ext>
            </a:extLst>
          </p:cNvPr>
          <p:cNvSpPr txBox="1"/>
          <p:nvPr/>
        </p:nvSpPr>
        <p:spPr>
          <a:xfrm>
            <a:off x="309092" y="2057307"/>
            <a:ext cx="8923021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，定义一个指向这些地址的指针，通过对指针操作就可以直接修改存储单元的内容，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自动完成读写命令和数据访问操作，不需要程序去实现时序。</a:t>
            </a:r>
          </a:p>
        </p:txBody>
      </p:sp>
    </p:spTree>
    <p:extLst>
      <p:ext uri="{BB962C8B-B14F-4D97-AF65-F5344CB8AC3E}">
        <p14:creationId xmlns:p14="http://schemas.microsoft.com/office/powerpoint/2010/main" val="36184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A336A9-7792-41B7-A5C2-37A10145D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0"/>
          <a:stretch/>
        </p:blipFill>
        <p:spPr>
          <a:xfrm>
            <a:off x="0" y="280847"/>
            <a:ext cx="5808608" cy="48626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E13F21-596C-4AFF-98E8-F185ABF78F23}"/>
              </a:ext>
            </a:extLst>
          </p:cNvPr>
          <p:cNvSpPr/>
          <p:nvPr/>
        </p:nvSpPr>
        <p:spPr>
          <a:xfrm>
            <a:off x="2028825" y="779319"/>
            <a:ext cx="935831" cy="1676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E28227-EDE4-40D6-AAFD-A209D6D9C462}"/>
              </a:ext>
            </a:extLst>
          </p:cNvPr>
          <p:cNvSpPr/>
          <p:nvPr/>
        </p:nvSpPr>
        <p:spPr>
          <a:xfrm>
            <a:off x="2028825" y="2536935"/>
            <a:ext cx="935831" cy="2368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1C2DF2-FBCC-4A30-A2B6-1A0A09119830}"/>
              </a:ext>
            </a:extLst>
          </p:cNvPr>
          <p:cNvSpPr/>
          <p:nvPr/>
        </p:nvSpPr>
        <p:spPr>
          <a:xfrm>
            <a:off x="3513908" y="886172"/>
            <a:ext cx="1182187" cy="384910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51C7AB-60A4-46B2-8627-F473E2EA57F5}"/>
              </a:ext>
            </a:extLst>
          </p:cNvPr>
          <p:cNvSpPr/>
          <p:nvPr/>
        </p:nvSpPr>
        <p:spPr>
          <a:xfrm>
            <a:off x="1138238" y="1831040"/>
            <a:ext cx="80010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6B1177-37DE-4879-8620-350FD3FAEDA4}"/>
              </a:ext>
            </a:extLst>
          </p:cNvPr>
          <p:cNvSpPr/>
          <p:nvPr/>
        </p:nvSpPr>
        <p:spPr>
          <a:xfrm>
            <a:off x="3569289" y="2084858"/>
            <a:ext cx="891677" cy="8350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4EF594-1183-41F2-93CF-EF6DE4BA14CB}"/>
              </a:ext>
            </a:extLst>
          </p:cNvPr>
          <p:cNvSpPr/>
          <p:nvPr/>
        </p:nvSpPr>
        <p:spPr>
          <a:xfrm>
            <a:off x="63511" y="1286686"/>
            <a:ext cx="984239" cy="2227211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B704831F-D2ED-4AA5-AF8B-46CEF689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8623"/>
            <a:ext cx="306324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7.2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238D01-2C47-4E21-BE32-4F99D446C2F8}"/>
              </a:ext>
            </a:extLst>
          </p:cNvPr>
          <p:cNvSpPr/>
          <p:nvPr/>
        </p:nvSpPr>
        <p:spPr>
          <a:xfrm flipH="1">
            <a:off x="127963" y="2146020"/>
            <a:ext cx="519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ED7D31"/>
                </a:solidFill>
              </a:rPr>
              <a:t>①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C27A74-33AE-4F31-8015-EBB77FDDF497}"/>
              </a:ext>
            </a:extLst>
          </p:cNvPr>
          <p:cNvSpPr/>
          <p:nvPr/>
        </p:nvSpPr>
        <p:spPr>
          <a:xfrm flipH="1">
            <a:off x="1418601" y="1173951"/>
            <a:ext cx="519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5FDCA8-0E25-49EE-924A-D473649198B3}"/>
              </a:ext>
            </a:extLst>
          </p:cNvPr>
          <p:cNvSpPr/>
          <p:nvPr/>
        </p:nvSpPr>
        <p:spPr>
          <a:xfrm flipH="1">
            <a:off x="3761789" y="1533648"/>
            <a:ext cx="5197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C000"/>
                </a:solidFill>
              </a:rPr>
              <a:t>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638E81-08D5-4286-B46C-0AA0632200F3}"/>
              </a:ext>
            </a:extLst>
          </p:cNvPr>
          <p:cNvSpPr txBox="1"/>
          <p:nvPr/>
        </p:nvSpPr>
        <p:spPr>
          <a:xfrm>
            <a:off x="5918184" y="731259"/>
            <a:ext cx="2755425" cy="10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时钟控制逻辑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挂载在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总线上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时钟信号来自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AA4B19-A35F-47CF-900C-CFA31D2B4D84}"/>
              </a:ext>
            </a:extLst>
          </p:cNvPr>
          <p:cNvSpPr txBox="1"/>
          <p:nvPr/>
        </p:nvSpPr>
        <p:spPr>
          <a:xfrm>
            <a:off x="5918184" y="1847543"/>
            <a:ext cx="3162305" cy="13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控制单元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闪存和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卡控制器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06E1953-3480-4096-B7B9-2BCEF99C9CDC}"/>
              </a:ext>
            </a:extLst>
          </p:cNvPr>
          <p:cNvSpPr txBox="1"/>
          <p:nvPr/>
        </p:nvSpPr>
        <p:spPr>
          <a:xfrm>
            <a:off x="5920365" y="3325818"/>
            <a:ext cx="3162305" cy="10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通信引脚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不同类型存储器用到的信号引脚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公共信号引脚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3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7" y="455771"/>
            <a:ext cx="4169002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通信引脚介绍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270303" y="856600"/>
            <a:ext cx="694039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用于连接硬件设备的引脚，控制不同类型的存储器会用不同的引脚。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28B0941-C53A-4C8F-A674-FEC9C340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0360"/>
              </p:ext>
            </p:extLst>
          </p:nvPr>
        </p:nvGraphicFramePr>
        <p:xfrm>
          <a:off x="858809" y="1405716"/>
          <a:ext cx="7404120" cy="295065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信号方向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FSMC_NE[x]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片选引脚，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x=1…4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，每个对应不同的内存块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FSMC_CLK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时钟（同步突发模式使用）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FSMC_A[25:0]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FSMC_D[15:0]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双向数据总线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FSMC_NOE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输出使能（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”表明低电平有效信号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FSMC_NWE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写使能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62760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FSMC_NWAIT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闪存要求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等待的信号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63040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FSMC_NADV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地址、数据线复用时作锁存信号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7010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F9655B-7370-447E-8685-859589345A90}"/>
              </a:ext>
            </a:extLst>
          </p:cNvPr>
          <p:cNvSpPr txBox="1"/>
          <p:nvPr/>
        </p:nvSpPr>
        <p:spPr>
          <a:xfrm>
            <a:off x="1781298" y="4366624"/>
            <a:ext cx="591766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使用的是类似异步、地址与数据线独立的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控制方式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76CE3A-48A9-4D2A-8CB8-9D38AA412643}"/>
              </a:ext>
            </a:extLst>
          </p:cNvPr>
          <p:cNvSpPr/>
          <p:nvPr/>
        </p:nvSpPr>
        <p:spPr>
          <a:xfrm>
            <a:off x="858809" y="2416629"/>
            <a:ext cx="7404120" cy="1302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798D19-7D3F-4C40-94E2-A8EA3DA9BB7C}"/>
              </a:ext>
            </a:extLst>
          </p:cNvPr>
          <p:cNvSpPr/>
          <p:nvPr/>
        </p:nvSpPr>
        <p:spPr>
          <a:xfrm>
            <a:off x="858809" y="1752058"/>
            <a:ext cx="7404120" cy="3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BBDAD83B-A50E-4B7B-925E-8FF008541C2C}"/>
              </a:ext>
            </a:extLst>
          </p:cNvPr>
          <p:cNvSpPr/>
          <p:nvPr/>
        </p:nvSpPr>
        <p:spPr>
          <a:xfrm>
            <a:off x="3886200" y="471633"/>
            <a:ext cx="5228367" cy="515983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双方引脚怎么能对应上？</a:t>
            </a:r>
          </a:p>
        </p:txBody>
      </p:sp>
    </p:spTree>
    <p:extLst>
      <p:ext uri="{BB962C8B-B14F-4D97-AF65-F5344CB8AC3E}">
        <p14:creationId xmlns:p14="http://schemas.microsoft.com/office/powerpoint/2010/main" val="20741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58760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Liquid Crystal Display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，即液晶显示器，由：玻璃基板、背光、驱动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等组成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1C43D5-D3EE-45BF-A044-71D1C340BC27}"/>
              </a:ext>
            </a:extLst>
          </p:cNvPr>
          <p:cNvSpPr/>
          <p:nvPr/>
        </p:nvSpPr>
        <p:spPr>
          <a:xfrm>
            <a:off x="1714807" y="4350926"/>
            <a:ext cx="5714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原理：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https://zhuanlan.zhihu.com/p/133306648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4159D6-94E3-4E94-ACE6-A6E49E9A0F45}"/>
              </a:ext>
            </a:extLst>
          </p:cNvPr>
          <p:cNvSpPr txBox="1"/>
          <p:nvPr/>
        </p:nvSpPr>
        <p:spPr>
          <a:xfrm>
            <a:off x="826478" y="1584583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全彩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，是一种全彩显示屏（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RGB888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），可以显示各种颜色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324BA59-DB41-4A12-815A-225340A2919C}"/>
              </a:ext>
            </a:extLst>
          </p:cNvPr>
          <p:cNvSpPr/>
          <p:nvPr/>
        </p:nvSpPr>
        <p:spPr>
          <a:xfrm>
            <a:off x="918102" y="2249460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，低成本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1771CF4-BEC5-4533-9EF2-44E087A603FC}"/>
              </a:ext>
            </a:extLst>
          </p:cNvPr>
          <p:cNvSpPr/>
          <p:nvPr/>
        </p:nvSpPr>
        <p:spPr>
          <a:xfrm>
            <a:off x="918102" y="2734261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，高解析度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34009E0-6585-4082-BD27-AE8DF9231D8A}"/>
              </a:ext>
            </a:extLst>
          </p:cNvPr>
          <p:cNvSpPr/>
          <p:nvPr/>
        </p:nvSpPr>
        <p:spPr>
          <a:xfrm>
            <a:off x="918102" y="3217982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，高对比度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4947AFA-0A98-465B-B5A5-F0778DCFEA4F}"/>
              </a:ext>
            </a:extLst>
          </p:cNvPr>
          <p:cNvSpPr/>
          <p:nvPr/>
        </p:nvSpPr>
        <p:spPr>
          <a:xfrm>
            <a:off x="918102" y="3701703"/>
            <a:ext cx="1680758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，响应速度快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22D38E-E40F-4193-984C-56669E513E17}"/>
              </a:ext>
            </a:extLst>
          </p:cNvPr>
          <p:cNvSpPr txBox="1"/>
          <p:nvPr/>
        </p:nvSpPr>
        <p:spPr>
          <a:xfrm>
            <a:off x="2598860" y="2254151"/>
            <a:ext cx="1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低至几块钱的价格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72A38-A648-4DBF-9F27-E1B6284A1E30}"/>
              </a:ext>
            </a:extLst>
          </p:cNvPr>
          <p:cNvSpPr txBox="1"/>
          <p:nvPr/>
        </p:nvSpPr>
        <p:spPr>
          <a:xfrm>
            <a:off x="2598860" y="2738850"/>
            <a:ext cx="309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500ppi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的解析度，显示细腻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CD98C1-A0EC-4071-BAB6-57DCD411BC9A}"/>
              </a:ext>
            </a:extLst>
          </p:cNvPr>
          <p:cNvSpPr txBox="1"/>
          <p:nvPr/>
        </p:nvSpPr>
        <p:spPr>
          <a:xfrm>
            <a:off x="2598860" y="3225113"/>
            <a:ext cx="340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 :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的对比度，色彩清晰艳丽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00A30C-3CB8-4D33-AB56-21CD395AA019}"/>
              </a:ext>
            </a:extLst>
          </p:cNvPr>
          <p:cNvSpPr txBox="1"/>
          <p:nvPr/>
        </p:nvSpPr>
        <p:spPr>
          <a:xfrm>
            <a:off x="2598860" y="3700085"/>
            <a:ext cx="287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可高达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响应速度，显示效果好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9171F34-ED6E-4A81-8289-AAC163560C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2633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28" grpId="0" animBg="1"/>
      <p:bldP spid="29" grpId="0" animBg="1"/>
      <p:bldP spid="30" grpId="0" animBg="1"/>
      <p:bldP spid="3" grpId="0"/>
      <p:bldP spid="31" grpId="0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5A403C3-BF5A-4B92-B855-36F0B032DA72}"/>
              </a:ext>
            </a:extLst>
          </p:cNvPr>
          <p:cNvSpPr/>
          <p:nvPr/>
        </p:nvSpPr>
        <p:spPr>
          <a:xfrm>
            <a:off x="5576657" y="1636792"/>
            <a:ext cx="837184" cy="162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81" y="437754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使用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142C5F-40EF-46C5-B134-F4E0437D3F98}"/>
              </a:ext>
            </a:extLst>
          </p:cNvPr>
          <p:cNvSpPr/>
          <p:nvPr/>
        </p:nvSpPr>
        <p:spPr>
          <a:xfrm>
            <a:off x="3782623" y="1636792"/>
            <a:ext cx="650256" cy="162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7DC3B4-325B-4A6F-AAE0-185DD5AD9DA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432879" y="2445579"/>
            <a:ext cx="1143778" cy="58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C28B233-7044-4674-B4DD-8D5BBD12BB2D}"/>
              </a:ext>
            </a:extLst>
          </p:cNvPr>
          <p:cNvSpPr txBox="1"/>
          <p:nvPr/>
        </p:nvSpPr>
        <p:spPr>
          <a:xfrm>
            <a:off x="5185028" y="1162055"/>
            <a:ext cx="165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地址、数据、片选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D721951-5F5E-479B-BC82-72AADEA2C00F}"/>
              </a:ext>
            </a:extLst>
          </p:cNvPr>
          <p:cNvSpPr/>
          <p:nvPr/>
        </p:nvSpPr>
        <p:spPr>
          <a:xfrm>
            <a:off x="5630822" y="1672214"/>
            <a:ext cx="720000" cy="3952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694BD2D0-1CDB-4D4A-8420-EE304D7E436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D0175C-FF2D-462E-9912-1A7D8E48F44A}"/>
              </a:ext>
            </a:extLst>
          </p:cNvPr>
          <p:cNvSpPr/>
          <p:nvPr/>
        </p:nvSpPr>
        <p:spPr>
          <a:xfrm>
            <a:off x="443773" y="1706834"/>
            <a:ext cx="688223" cy="157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937005D-1CE6-4EBF-B889-AC289E4F9ECF}"/>
              </a:ext>
            </a:extLst>
          </p:cNvPr>
          <p:cNvSpPr/>
          <p:nvPr/>
        </p:nvSpPr>
        <p:spPr>
          <a:xfrm>
            <a:off x="2099616" y="1706834"/>
            <a:ext cx="614363" cy="159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C093091-0CED-436A-9CDD-FC7FF2656EFD}"/>
              </a:ext>
            </a:extLst>
          </p:cNvPr>
          <p:cNvSpPr txBox="1"/>
          <p:nvPr/>
        </p:nvSpPr>
        <p:spPr>
          <a:xfrm>
            <a:off x="1021298" y="1280248"/>
            <a:ext cx="115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3D144CB-B0BF-4C61-943A-5E7ACCF47872}"/>
              </a:ext>
            </a:extLst>
          </p:cNvPr>
          <p:cNvSpPr txBox="1"/>
          <p:nvPr/>
        </p:nvSpPr>
        <p:spPr>
          <a:xfrm>
            <a:off x="4420971" y="2151818"/>
            <a:ext cx="115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2FD00A2-FEE4-417E-9F4E-525D5BC2FDE3}"/>
              </a:ext>
            </a:extLst>
          </p:cNvPr>
          <p:cNvSpPr/>
          <p:nvPr/>
        </p:nvSpPr>
        <p:spPr>
          <a:xfrm>
            <a:off x="8315505" y="1636792"/>
            <a:ext cx="614363" cy="162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4EE45C-6048-4B47-A0A5-AAC46C88291A}"/>
              </a:ext>
            </a:extLst>
          </p:cNvPr>
          <p:cNvCxnSpPr>
            <a:cxnSpLocks/>
          </p:cNvCxnSpPr>
          <p:nvPr/>
        </p:nvCxnSpPr>
        <p:spPr>
          <a:xfrm>
            <a:off x="6413840" y="1789868"/>
            <a:ext cx="19016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5AC9D1C-D80F-4628-93B7-6E859E48BDCD}"/>
              </a:ext>
            </a:extLst>
          </p:cNvPr>
          <p:cNvCxnSpPr>
            <a:cxnSpLocks/>
          </p:cNvCxnSpPr>
          <p:nvPr/>
        </p:nvCxnSpPr>
        <p:spPr>
          <a:xfrm>
            <a:off x="6413840" y="2102378"/>
            <a:ext cx="190166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663D88D-C156-4D64-9256-10B2FFAC54D3}"/>
              </a:ext>
            </a:extLst>
          </p:cNvPr>
          <p:cNvCxnSpPr>
            <a:cxnSpLocks/>
          </p:cNvCxnSpPr>
          <p:nvPr/>
        </p:nvCxnSpPr>
        <p:spPr>
          <a:xfrm>
            <a:off x="6423365" y="2410731"/>
            <a:ext cx="188761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4F9AFC2-D025-4386-A34C-0C406E234388}"/>
              </a:ext>
            </a:extLst>
          </p:cNvPr>
          <p:cNvSpPr txBox="1"/>
          <p:nvPr/>
        </p:nvSpPr>
        <p:spPr>
          <a:xfrm>
            <a:off x="7793380" y="1493452"/>
            <a:ext cx="5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0FF12B6-F2DF-45EA-9704-49CB12B9A114}"/>
              </a:ext>
            </a:extLst>
          </p:cNvPr>
          <p:cNvSpPr txBox="1"/>
          <p:nvPr/>
        </p:nvSpPr>
        <p:spPr>
          <a:xfrm>
            <a:off x="7789885" y="1810311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BB144C-EBF1-44E7-80B1-0CF0F8477C37}"/>
              </a:ext>
            </a:extLst>
          </p:cNvPr>
          <p:cNvSpPr txBox="1"/>
          <p:nvPr/>
        </p:nvSpPr>
        <p:spPr>
          <a:xfrm>
            <a:off x="7775116" y="2118961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F80281-B320-4354-8912-C66D3DC4B5E0}"/>
              </a:ext>
            </a:extLst>
          </p:cNvPr>
          <p:cNvCxnSpPr>
            <a:cxnSpLocks/>
          </p:cNvCxnSpPr>
          <p:nvPr/>
        </p:nvCxnSpPr>
        <p:spPr>
          <a:xfrm>
            <a:off x="6423365" y="2744107"/>
            <a:ext cx="189214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6B1B64A-5501-4251-8FFC-9023268DB2AB}"/>
              </a:ext>
            </a:extLst>
          </p:cNvPr>
          <p:cNvSpPr txBox="1"/>
          <p:nvPr/>
        </p:nvSpPr>
        <p:spPr>
          <a:xfrm>
            <a:off x="7775116" y="2452336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147C162-D4BE-41E8-B0CF-13BEFB864712}"/>
              </a:ext>
            </a:extLst>
          </p:cNvPr>
          <p:cNvCxnSpPr>
            <a:cxnSpLocks/>
          </p:cNvCxnSpPr>
          <p:nvPr/>
        </p:nvCxnSpPr>
        <p:spPr>
          <a:xfrm>
            <a:off x="6425836" y="3076249"/>
            <a:ext cx="188966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70304E8-D153-4355-BD66-2F8FC241D744}"/>
              </a:ext>
            </a:extLst>
          </p:cNvPr>
          <p:cNvSpPr txBox="1"/>
          <p:nvPr/>
        </p:nvSpPr>
        <p:spPr>
          <a:xfrm>
            <a:off x="7692737" y="2784478"/>
            <a:ext cx="61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B56FDB-4404-454D-9991-424F1F575579}"/>
              </a:ext>
            </a:extLst>
          </p:cNvPr>
          <p:cNvCxnSpPr>
            <a:cxnSpLocks/>
          </p:cNvCxnSpPr>
          <p:nvPr/>
        </p:nvCxnSpPr>
        <p:spPr>
          <a:xfrm>
            <a:off x="1131996" y="1831311"/>
            <a:ext cx="9698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BE5C39-5701-4C4E-B12A-B9BF771840BD}"/>
              </a:ext>
            </a:extLst>
          </p:cNvPr>
          <p:cNvCxnSpPr>
            <a:cxnSpLocks/>
          </p:cNvCxnSpPr>
          <p:nvPr/>
        </p:nvCxnSpPr>
        <p:spPr>
          <a:xfrm>
            <a:off x="1131996" y="2143821"/>
            <a:ext cx="96988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D686C04-4D23-459F-8A91-C6D4EB54A946}"/>
              </a:ext>
            </a:extLst>
          </p:cNvPr>
          <p:cNvCxnSpPr>
            <a:cxnSpLocks/>
          </p:cNvCxnSpPr>
          <p:nvPr/>
        </p:nvCxnSpPr>
        <p:spPr>
          <a:xfrm>
            <a:off x="1140089" y="2452174"/>
            <a:ext cx="95091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5A2E1AC-0AC3-47EF-A0DE-D5017D2F9663}"/>
              </a:ext>
            </a:extLst>
          </p:cNvPr>
          <p:cNvSpPr txBox="1"/>
          <p:nvPr/>
        </p:nvSpPr>
        <p:spPr>
          <a:xfrm>
            <a:off x="1351151" y="1534895"/>
            <a:ext cx="5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CB6E083-2EEE-4858-AF6B-31672E0E1E1E}"/>
              </a:ext>
            </a:extLst>
          </p:cNvPr>
          <p:cNvSpPr txBox="1"/>
          <p:nvPr/>
        </p:nvSpPr>
        <p:spPr>
          <a:xfrm>
            <a:off x="1347656" y="1851754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F498FB4-F08A-49F0-99CC-5DC4C8308F26}"/>
              </a:ext>
            </a:extLst>
          </p:cNvPr>
          <p:cNvSpPr txBox="1"/>
          <p:nvPr/>
        </p:nvSpPr>
        <p:spPr>
          <a:xfrm>
            <a:off x="1332887" y="2160404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AB13A44-4C4F-4700-B091-DF2E20E017F9}"/>
              </a:ext>
            </a:extLst>
          </p:cNvPr>
          <p:cNvCxnSpPr>
            <a:cxnSpLocks/>
          </p:cNvCxnSpPr>
          <p:nvPr/>
        </p:nvCxnSpPr>
        <p:spPr>
          <a:xfrm>
            <a:off x="1140089" y="2780271"/>
            <a:ext cx="961791" cy="52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2F85ED7-85B3-4D3F-AB91-2F3A472D0A3E}"/>
              </a:ext>
            </a:extLst>
          </p:cNvPr>
          <p:cNvSpPr txBox="1"/>
          <p:nvPr/>
        </p:nvSpPr>
        <p:spPr>
          <a:xfrm>
            <a:off x="1332887" y="2493779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FDE667B-496E-467E-925C-12017BD3BD3F}"/>
              </a:ext>
            </a:extLst>
          </p:cNvPr>
          <p:cNvCxnSpPr>
            <a:cxnSpLocks/>
          </p:cNvCxnSpPr>
          <p:nvPr/>
        </p:nvCxnSpPr>
        <p:spPr>
          <a:xfrm>
            <a:off x="1140089" y="3117692"/>
            <a:ext cx="961791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C199BD5F-715E-4FCE-AC73-4E9E664C191D}"/>
              </a:ext>
            </a:extLst>
          </p:cNvPr>
          <p:cNvSpPr txBox="1"/>
          <p:nvPr/>
        </p:nvSpPr>
        <p:spPr>
          <a:xfrm>
            <a:off x="1267176" y="2825921"/>
            <a:ext cx="61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8554AF4-4186-475D-AA79-E0990E4F8B72}"/>
              </a:ext>
            </a:extLst>
          </p:cNvPr>
          <p:cNvSpPr txBox="1"/>
          <p:nvPr/>
        </p:nvSpPr>
        <p:spPr>
          <a:xfrm>
            <a:off x="6346536" y="2784478"/>
            <a:ext cx="108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FSMC_D[x]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DAB8DD6-3891-430C-8E0E-A7CF8B6A4782}"/>
              </a:ext>
            </a:extLst>
          </p:cNvPr>
          <p:cNvSpPr txBox="1"/>
          <p:nvPr/>
        </p:nvSpPr>
        <p:spPr>
          <a:xfrm>
            <a:off x="6346536" y="2429383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55361B5-6FB0-45CE-B4BD-022BFC01E2A1}"/>
              </a:ext>
            </a:extLst>
          </p:cNvPr>
          <p:cNvSpPr txBox="1"/>
          <p:nvPr/>
        </p:nvSpPr>
        <p:spPr>
          <a:xfrm>
            <a:off x="6346536" y="2129609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FSMC_NWE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A78E98-9690-4A71-967B-49A028A911FF}"/>
              </a:ext>
            </a:extLst>
          </p:cNvPr>
          <p:cNvSpPr txBox="1"/>
          <p:nvPr/>
        </p:nvSpPr>
        <p:spPr>
          <a:xfrm>
            <a:off x="6346536" y="1487912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FSMC_NE[4:1]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75D3FB9-82A7-4DA3-8805-F0FE7ABA8904}"/>
              </a:ext>
            </a:extLst>
          </p:cNvPr>
          <p:cNvSpPr txBox="1"/>
          <p:nvPr/>
        </p:nvSpPr>
        <p:spPr>
          <a:xfrm>
            <a:off x="6346536" y="1800796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FSMC_A[x]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4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61" grpId="0"/>
      <p:bldP spid="73" grpId="0" animBg="1"/>
      <p:bldP spid="41" grpId="0" animBg="1"/>
      <p:bldP spid="42" grpId="0" animBg="1"/>
      <p:bldP spid="45" grpId="0"/>
      <p:bldP spid="50" grpId="0"/>
      <p:bldP spid="51" grpId="0" animBg="1"/>
      <p:bldP spid="59" grpId="0"/>
      <p:bldP spid="60" grpId="0"/>
      <p:bldP spid="62" grpId="0"/>
      <p:bldP spid="69" grpId="0"/>
      <p:bldP spid="71" grpId="0"/>
      <p:bldP spid="77" grpId="0"/>
      <p:bldP spid="78" grpId="0"/>
      <p:bldP spid="79" grpId="0"/>
      <p:bldP spid="81" grpId="0"/>
      <p:bldP spid="83" grpId="0"/>
      <p:bldP spid="112" grpId="0"/>
      <p:bldP spid="115" grpId="0"/>
      <p:bldP spid="116" grpId="0"/>
      <p:bldP spid="117" grpId="0"/>
      <p:bldP spid="1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44E1EA-4864-4D36-BC78-4C2E46B6B3BC}"/>
              </a:ext>
            </a:extLst>
          </p:cNvPr>
          <p:cNvSpPr txBox="1"/>
          <p:nvPr/>
        </p:nvSpPr>
        <p:spPr>
          <a:xfrm>
            <a:off x="92704" y="904916"/>
            <a:ext cx="9143999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Flexible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灵活的，可以产生多种时序来控制外部存储器。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NOR/PSRAM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控制器产生的异步时序就有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种，总体分为两类：一类是模式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，其他为拓展模式。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拓展模式相对模式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来说读写时序时间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参数设置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可以不同，满足存储器读写时序不一样需求。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77122C5-D662-4B76-BE84-DF53518BC368}"/>
              </a:ext>
            </a:extLst>
          </p:cNvPr>
          <p:cNvGraphicFramePr>
            <a:graphicFrameLocks noGrp="1"/>
          </p:cNvGraphicFramePr>
          <p:nvPr/>
        </p:nvGraphicFramePr>
        <p:xfrm>
          <a:off x="103797" y="2258692"/>
          <a:ext cx="8964000" cy="233286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292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访问模式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对应的外部存储器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时序特性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SRAM/CRAM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在读时序片选过程不翻转，有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SRAM/PSRAM(CRAM)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在读时序片选过程翻转，有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B/2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在读时序片选过程不翻转，无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FLASH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在读时序片选过程翻转，无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模式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带地址扩展的异步操作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OE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在读时序片选过程翻转，无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NBL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NADV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信号，存在地址保存时间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31" name="矩形 39">
            <a:extLst>
              <a:ext uri="{FF2B5EF4-FFF2-40B4-BE49-F238E27FC236}">
                <a16:creationId xmlns:a16="http://schemas.microsoft.com/office/drawing/2014/main" id="{823E6479-C52D-45D8-917C-6CA65A38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1" y="454321"/>
            <a:ext cx="384134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661686-DF17-4DC7-818E-56EDA8AACD49}"/>
              </a:ext>
            </a:extLst>
          </p:cNvPr>
          <p:cNvSpPr/>
          <p:nvPr/>
        </p:nvSpPr>
        <p:spPr>
          <a:xfrm>
            <a:off x="92705" y="2912470"/>
            <a:ext cx="8981622" cy="3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33CB39-B737-45F4-B3D2-6D8DF73C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55" y="0"/>
            <a:ext cx="4201110" cy="25005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074818-25A2-4E64-B908-5F6B3EFB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1" y="1"/>
            <a:ext cx="3239322" cy="25717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23AE2AD-A9C2-46D9-B9EB-BC914A633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2613419"/>
            <a:ext cx="3187337" cy="25300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1500F2A-DF9F-4E56-8281-F4A23D7F9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395" y="2759060"/>
            <a:ext cx="4169600" cy="2374638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98EE14F-76F7-450B-927C-03D9616BB069}"/>
              </a:ext>
            </a:extLst>
          </p:cNvPr>
          <p:cNvCxnSpPr/>
          <p:nvPr/>
        </p:nvCxnSpPr>
        <p:spPr>
          <a:xfrm>
            <a:off x="0" y="2613419"/>
            <a:ext cx="9144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6DB5E99-95E2-4C55-96DF-7686E2128B83}"/>
              </a:ext>
            </a:extLst>
          </p:cNvPr>
          <p:cNvSpPr/>
          <p:nvPr/>
        </p:nvSpPr>
        <p:spPr>
          <a:xfrm>
            <a:off x="8251988" y="62582"/>
            <a:ext cx="839754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ED9B800-3D4F-427E-B04F-B944B1F2F1DC}"/>
              </a:ext>
            </a:extLst>
          </p:cNvPr>
          <p:cNvSpPr/>
          <p:nvPr/>
        </p:nvSpPr>
        <p:spPr>
          <a:xfrm>
            <a:off x="8251987" y="2694738"/>
            <a:ext cx="839755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读时序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5979A3-3A20-4A72-9075-5C5FBC9B3E15}"/>
              </a:ext>
            </a:extLst>
          </p:cNvPr>
          <p:cNvSpPr/>
          <p:nvPr/>
        </p:nvSpPr>
        <p:spPr>
          <a:xfrm>
            <a:off x="6290853" y="62581"/>
            <a:ext cx="703899" cy="2151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6B741FE-EF31-4A62-A3FB-701BB980B730}"/>
              </a:ext>
            </a:extLst>
          </p:cNvPr>
          <p:cNvSpPr/>
          <p:nvPr/>
        </p:nvSpPr>
        <p:spPr>
          <a:xfrm>
            <a:off x="15240" y="2443824"/>
            <a:ext cx="1060735" cy="315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529D30-EF92-49D4-B842-F13517A3562F}"/>
              </a:ext>
            </a:extLst>
          </p:cNvPr>
          <p:cNvSpPr/>
          <p:nvPr/>
        </p:nvSpPr>
        <p:spPr>
          <a:xfrm>
            <a:off x="6290853" y="2726298"/>
            <a:ext cx="703899" cy="2151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884775-CB32-4183-BCC6-A037248ED5A5}"/>
              </a:ext>
            </a:extLst>
          </p:cNvPr>
          <p:cNvSpPr txBox="1"/>
          <p:nvPr/>
        </p:nvSpPr>
        <p:spPr>
          <a:xfrm>
            <a:off x="6290853" y="482876"/>
            <a:ext cx="846682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4EA8DB-9D5C-4BC6-BA2D-0B962BBBD032}"/>
              </a:ext>
            </a:extLst>
          </p:cNvPr>
          <p:cNvSpPr txBox="1"/>
          <p:nvPr/>
        </p:nvSpPr>
        <p:spPr>
          <a:xfrm>
            <a:off x="6290853" y="3226349"/>
            <a:ext cx="846682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77F6EF-CB32-4569-B0FB-3D81AF5575D7}"/>
              </a:ext>
            </a:extLst>
          </p:cNvPr>
          <p:cNvSpPr/>
          <p:nvPr/>
        </p:nvSpPr>
        <p:spPr>
          <a:xfrm>
            <a:off x="261078" y="913519"/>
            <a:ext cx="590007" cy="30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E60BB45-774E-41DB-A2A7-294420DEC879}"/>
              </a:ext>
            </a:extLst>
          </p:cNvPr>
          <p:cNvSpPr/>
          <p:nvPr/>
        </p:nvSpPr>
        <p:spPr>
          <a:xfrm>
            <a:off x="261078" y="3534799"/>
            <a:ext cx="590007" cy="30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8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EAEBC0-FFC9-40B5-81BA-B1E1C0F30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0" y="0"/>
            <a:ext cx="5433060" cy="32548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5B4F72-CB6F-42C4-B43C-D118F3B21AB8}"/>
              </a:ext>
            </a:extLst>
          </p:cNvPr>
          <p:cNvSpPr txBox="1"/>
          <p:nvPr/>
        </p:nvSpPr>
        <p:spPr>
          <a:xfrm>
            <a:off x="6470667" y="4830346"/>
            <a:ext cx="266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ILI9341.pdf P232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13638A-780B-4871-96F3-C6938BDFDA27}"/>
              </a:ext>
            </a:extLst>
          </p:cNvPr>
          <p:cNvSpPr txBox="1"/>
          <p:nvPr/>
        </p:nvSpPr>
        <p:spPr>
          <a:xfrm>
            <a:off x="-216011" y="0"/>
            <a:ext cx="179832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重点时序：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9ABC4-B37C-4CC9-8D08-7F11B0AF4C53}"/>
              </a:ext>
            </a:extLst>
          </p:cNvPr>
          <p:cNvSpPr txBox="1"/>
          <p:nvPr/>
        </p:nvSpPr>
        <p:spPr>
          <a:xfrm>
            <a:off x="-216012" y="286378"/>
            <a:ext cx="4095749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trdlfm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trdhfm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1B1123-BCA4-4A90-A7A6-9C9BF3AC2A79}"/>
              </a:ext>
            </a:extLst>
          </p:cNvPr>
          <p:cNvSpPr txBox="1"/>
          <p:nvPr/>
        </p:nvSpPr>
        <p:spPr>
          <a:xfrm>
            <a:off x="-216013" y="1711718"/>
            <a:ext cx="4095749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写控制低电平脉宽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twrl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写控制高电平脉宽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twrh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C78D1E6-D47A-4E12-8A58-C2547AD7DEA9}"/>
              </a:ext>
            </a:extLst>
          </p:cNvPr>
          <p:cNvSpPr txBox="1"/>
          <p:nvPr/>
        </p:nvSpPr>
        <p:spPr>
          <a:xfrm>
            <a:off x="286907" y="2571750"/>
            <a:ext cx="2204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：指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号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指帧缓存即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5233B3-5C98-4BC5-8310-9ED151BDC0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6" b="33534"/>
          <a:stretch/>
        </p:blipFill>
        <p:spPr>
          <a:xfrm>
            <a:off x="4408170" y="3278040"/>
            <a:ext cx="4633436" cy="15860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7BB774F-F4F3-4834-B201-F86AF96D835B}"/>
              </a:ext>
            </a:extLst>
          </p:cNvPr>
          <p:cNvSpPr/>
          <p:nvPr/>
        </p:nvSpPr>
        <p:spPr>
          <a:xfrm>
            <a:off x="5873750" y="933450"/>
            <a:ext cx="2120900" cy="53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E0E83E-36A6-462E-80F8-394A2FC0EF0F}"/>
              </a:ext>
            </a:extLst>
          </p:cNvPr>
          <p:cNvSpPr/>
          <p:nvPr/>
        </p:nvSpPr>
        <p:spPr>
          <a:xfrm>
            <a:off x="5408928" y="2196004"/>
            <a:ext cx="3335022" cy="53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50DA60-9511-4CAD-9DE5-FFFE52C052C4}"/>
              </a:ext>
            </a:extLst>
          </p:cNvPr>
          <p:cNvSpPr/>
          <p:nvPr/>
        </p:nvSpPr>
        <p:spPr>
          <a:xfrm>
            <a:off x="5238636" y="3621999"/>
            <a:ext cx="376566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4B92E8-1485-4645-8CD6-3C48058747E8}"/>
              </a:ext>
            </a:extLst>
          </p:cNvPr>
          <p:cNvSpPr/>
          <p:nvPr/>
        </p:nvSpPr>
        <p:spPr>
          <a:xfrm>
            <a:off x="5238636" y="4091899"/>
            <a:ext cx="376566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1FC2D6-0346-43AD-811F-702496DFD3A8}"/>
              </a:ext>
            </a:extLst>
          </p:cNvPr>
          <p:cNvSpPr/>
          <p:nvPr/>
        </p:nvSpPr>
        <p:spPr>
          <a:xfrm>
            <a:off x="5244986" y="4542749"/>
            <a:ext cx="376566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444270-DE22-439E-B6C5-25A4233001E8}"/>
              </a:ext>
            </a:extLst>
          </p:cNvPr>
          <p:cNvSpPr txBox="1"/>
          <p:nvPr/>
        </p:nvSpPr>
        <p:spPr>
          <a:xfrm>
            <a:off x="102394" y="3929776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不需要严格要求，可以使用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实践值</a:t>
            </a:r>
          </a:p>
        </p:txBody>
      </p:sp>
    </p:spTree>
    <p:extLst>
      <p:ext uri="{BB962C8B-B14F-4D97-AF65-F5344CB8AC3E}">
        <p14:creationId xmlns:p14="http://schemas.microsoft.com/office/powerpoint/2010/main" val="9229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D9144FC-148D-4EBC-AC87-E2B3842D0503}"/>
              </a:ext>
            </a:extLst>
          </p:cNvPr>
          <p:cNvSpPr/>
          <p:nvPr/>
        </p:nvSpPr>
        <p:spPr>
          <a:xfrm>
            <a:off x="50800" y="2908300"/>
            <a:ext cx="4095750" cy="8976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436584"/>
            <a:ext cx="27727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地址映射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466157" y="849132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外接存储器，其存储单元是映射到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的内部寻址空间的。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4BA88-8C2F-4D7C-B75F-C3A4662FB84E}"/>
              </a:ext>
            </a:extLst>
          </p:cNvPr>
          <p:cNvSpPr txBox="1"/>
          <p:nvPr/>
        </p:nvSpPr>
        <p:spPr>
          <a:xfrm>
            <a:off x="466157" y="1214876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角度看，可以把外部存储器划分为固定大小为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字节的四个存储块。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/>
        </p:nvGraphicFramePr>
        <p:xfrm>
          <a:off x="2438720" y="2091882"/>
          <a:ext cx="6624000" cy="172135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4719284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167040905"/>
                    </a:ext>
                  </a:extLst>
                </a:gridCol>
              </a:tblGrid>
              <a:tr h="137795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BANK1</a:t>
                      </a: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片选信号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地址范围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HADDR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[27:26]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[25:0]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4738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区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0x6000 0000 ~ 0x63FF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FSMC_A[25:0]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FSMC_NE2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0x6400 0000 ~ 0x67FF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FSMC_NE3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0x6800 0000 ~ 0x6BFF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FSMC_NE4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0x6C00 0000 ~ 0x6FFF FFFF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11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6785E0D0-E502-4F95-8761-5A10975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508"/>
            <a:ext cx="2382366" cy="323088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E91CEB4-B57A-4BE8-8F62-103D18A3309B}"/>
              </a:ext>
            </a:extLst>
          </p:cNvPr>
          <p:cNvSpPr/>
          <p:nvPr/>
        </p:nvSpPr>
        <p:spPr>
          <a:xfrm>
            <a:off x="43180" y="1581648"/>
            <a:ext cx="1419860" cy="805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13F0E2-54B5-47AF-96D8-4A30EE154BA4}"/>
              </a:ext>
            </a:extLst>
          </p:cNvPr>
          <p:cNvSpPr txBox="1"/>
          <p:nvPr/>
        </p:nvSpPr>
        <p:spPr>
          <a:xfrm>
            <a:off x="2425546" y="1644155"/>
            <a:ext cx="555259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被分为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个区，每个区管理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字节空间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EFE484-BEB8-4379-A45F-29A68CF55BDD}"/>
              </a:ext>
            </a:extLst>
          </p:cNvPr>
          <p:cNvSpPr/>
          <p:nvPr/>
        </p:nvSpPr>
        <p:spPr>
          <a:xfrm>
            <a:off x="2438721" y="3516803"/>
            <a:ext cx="5417500" cy="320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876A2EC-3E9D-4FFC-99F3-8A50FD627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46" y="3982810"/>
            <a:ext cx="4930140" cy="731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FE5BF8C-3FDB-4817-AEFA-EFF87E48AD09}"/>
              </a:ext>
            </a:extLst>
          </p:cNvPr>
          <p:cNvSpPr txBox="1"/>
          <p:nvPr/>
        </p:nvSpPr>
        <p:spPr>
          <a:xfrm>
            <a:off x="7288412" y="3982810"/>
            <a:ext cx="195595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64M Byte = 2</a:t>
            </a:r>
            <a:r>
              <a:rPr lang="en-US" altLang="zh-CN" sz="1600" b="1" baseline="300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26</a:t>
            </a:r>
            <a:r>
              <a:rPr lang="en-US" altLang="zh-CN" sz="1600" baseline="30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</a:t>
            </a:r>
            <a:endParaRPr lang="en-US" altLang="zh-CN" sz="1600" baseline="30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37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0" grpId="0" animBg="1"/>
      <p:bldP spid="43" grpId="0"/>
      <p:bldP spid="44" grpId="0" animBg="1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436584"/>
            <a:ext cx="36109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HADDR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关系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466157" y="894852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总线是转换到外部存储器的内部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4BA88-8C2F-4D7C-B75F-C3A4662FB84E}"/>
              </a:ext>
            </a:extLst>
          </p:cNvPr>
          <p:cNvSpPr txBox="1"/>
          <p:nvPr/>
        </p:nvSpPr>
        <p:spPr>
          <a:xfrm>
            <a:off x="466157" y="1170836"/>
            <a:ext cx="812024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简单来说，从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总线到外部信号线之间的关系。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0ED188-8330-44A6-8AC0-842BF38D3048}"/>
              </a:ext>
            </a:extLst>
          </p:cNvPr>
          <p:cNvSpPr txBox="1"/>
          <p:nvPr/>
        </p:nvSpPr>
        <p:spPr>
          <a:xfrm>
            <a:off x="466157" y="1446820"/>
            <a:ext cx="867784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是字节地址，而存储器访问不都是按字节访问，接到存储器的地址线与其数据宽度相关。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CD0B2D-D87C-4AA5-BB60-B061EFDB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53" y="1890033"/>
            <a:ext cx="7639050" cy="901285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BE08E42-AB0C-4F3B-A05B-B6C97E322E5B}"/>
              </a:ext>
            </a:extLst>
          </p:cNvPr>
          <p:cNvSpPr/>
          <p:nvPr/>
        </p:nvSpPr>
        <p:spPr>
          <a:xfrm>
            <a:off x="6193781" y="959098"/>
            <a:ext cx="2094554" cy="295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5E06D7-6029-4734-A327-604A94E11463}"/>
              </a:ext>
            </a:extLst>
          </p:cNvPr>
          <p:cNvSpPr txBox="1"/>
          <p:nvPr/>
        </p:nvSpPr>
        <p:spPr>
          <a:xfrm>
            <a:off x="2947665" y="2718817"/>
            <a:ext cx="398044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注意：数据宽度为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位时，地址存在偏移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74CD4E-13D7-4600-89E7-C0487F9D6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455" y="3203470"/>
            <a:ext cx="5035653" cy="15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6" y="-1566"/>
            <a:ext cx="36109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RS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信号线与地址线关系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466157" y="456702"/>
            <a:ext cx="630196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命令选择线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的某根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地址线进行替换。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4BA88-8C2F-4D7C-B75F-C3A4662FB84E}"/>
              </a:ext>
            </a:extLst>
          </p:cNvPr>
          <p:cNvSpPr txBox="1"/>
          <p:nvPr/>
        </p:nvSpPr>
        <p:spPr>
          <a:xfrm>
            <a:off x="466157" y="822446"/>
            <a:ext cx="707002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为高电平时（即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为高电平），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FSMC_D[15:0]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被理解为数据。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0ED188-8330-44A6-8AC0-842BF38D3048}"/>
              </a:ext>
            </a:extLst>
          </p:cNvPr>
          <p:cNvSpPr txBox="1"/>
          <p:nvPr/>
        </p:nvSpPr>
        <p:spPr>
          <a:xfrm>
            <a:off x="466157" y="1199170"/>
            <a:ext cx="731386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为低电平时（即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为低电平），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FSMC_D[15:0]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被理解为命令。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BE08E42-AB0C-4F3B-A05B-B6C97E322E5B}"/>
              </a:ext>
            </a:extLst>
          </p:cNvPr>
          <p:cNvSpPr/>
          <p:nvPr/>
        </p:nvSpPr>
        <p:spPr>
          <a:xfrm>
            <a:off x="6726555" y="506084"/>
            <a:ext cx="2278379" cy="384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FSMC_A10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接到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线上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B5C7DC-E6CC-43F1-8367-30573D0A5516}"/>
              </a:ext>
            </a:extLst>
          </p:cNvPr>
          <p:cNvSpPr/>
          <p:nvPr/>
        </p:nvSpPr>
        <p:spPr>
          <a:xfrm>
            <a:off x="137160" y="1690185"/>
            <a:ext cx="2369820" cy="384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究竟发送什么地址代替？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9778AB3-7039-44F9-9080-9D15FDD7DBA7}"/>
              </a:ext>
            </a:extLst>
          </p:cNvPr>
          <p:cNvSpPr/>
          <p:nvPr/>
        </p:nvSpPr>
        <p:spPr>
          <a:xfrm>
            <a:off x="137161" y="2212310"/>
            <a:ext cx="2975602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FSMC_NE4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基地址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DB9DB9B-54FB-4043-8B1F-5A0C1AA8DC68}"/>
              </a:ext>
            </a:extLst>
          </p:cNvPr>
          <p:cNvSpPr/>
          <p:nvPr/>
        </p:nvSpPr>
        <p:spPr>
          <a:xfrm>
            <a:off x="137159" y="3012407"/>
            <a:ext cx="297560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对应地址值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4210CF2-A266-4010-8290-3211505B88ED}"/>
              </a:ext>
            </a:extLst>
          </p:cNvPr>
          <p:cNvSpPr/>
          <p:nvPr/>
        </p:nvSpPr>
        <p:spPr>
          <a:xfrm>
            <a:off x="120644" y="3812504"/>
            <a:ext cx="2992119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、确认两个地址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5C7DC4-55E8-4FB0-98FA-3385010C0EAD}"/>
              </a:ext>
            </a:extLst>
          </p:cNvPr>
          <p:cNvSpPr/>
          <p:nvPr/>
        </p:nvSpPr>
        <p:spPr>
          <a:xfrm>
            <a:off x="3177539" y="3040585"/>
            <a:ext cx="1505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n-US" altLang="zh-CN" sz="1600" baseline="30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x 2 = 0x800</a:t>
            </a:r>
            <a:endParaRPr lang="zh-CN" altLang="en-US" sz="1600" baseline="30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75064F-AE0A-4862-9FF6-EBBC44D06181}"/>
              </a:ext>
            </a:extLst>
          </p:cNvPr>
          <p:cNvSpPr/>
          <p:nvPr/>
        </p:nvSpPr>
        <p:spPr>
          <a:xfrm>
            <a:off x="3177539" y="2244991"/>
            <a:ext cx="1396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0x6C00 0000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03E409F-7FBA-47C3-8A2E-28CF1F98EF0E}"/>
              </a:ext>
            </a:extLst>
          </p:cNvPr>
          <p:cNvSpPr/>
          <p:nvPr/>
        </p:nvSpPr>
        <p:spPr>
          <a:xfrm>
            <a:off x="4480561" y="2255259"/>
            <a:ext cx="4802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(x=1…4)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0x6000 0000 + (0x400 0000 * (x - 1))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18CC5A1-0496-4042-89D2-CDA7D8D730E2}"/>
              </a:ext>
            </a:extLst>
          </p:cNvPr>
          <p:cNvSpPr/>
          <p:nvPr/>
        </p:nvSpPr>
        <p:spPr>
          <a:xfrm>
            <a:off x="4701539" y="3040585"/>
            <a:ext cx="2743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FSMC_Ay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(y=0…25)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</a:t>
            </a:r>
            <a:r>
              <a:rPr lang="en-US" altLang="zh-CN" sz="1600" baseline="30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2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47B0220-D8E3-406D-A0E3-1001AF97DC85}"/>
              </a:ext>
            </a:extLst>
          </p:cNvPr>
          <p:cNvSpPr/>
          <p:nvPr/>
        </p:nvSpPr>
        <p:spPr>
          <a:xfrm>
            <a:off x="3177539" y="3643227"/>
            <a:ext cx="359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命令的地址：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0x6C00 0000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EEBC2E-E22A-41EE-B05D-A12819EE6B0B}"/>
              </a:ext>
            </a:extLst>
          </p:cNvPr>
          <p:cNvSpPr/>
          <p:nvPr/>
        </p:nvSpPr>
        <p:spPr>
          <a:xfrm>
            <a:off x="3177539" y="3982500"/>
            <a:ext cx="359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数据的地址：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0x6C00 0800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8BB34F-AE24-4123-98CD-EC37885ABD74}"/>
              </a:ext>
            </a:extLst>
          </p:cNvPr>
          <p:cNvSpPr txBox="1"/>
          <p:nvPr/>
        </p:nvSpPr>
        <p:spPr>
          <a:xfrm>
            <a:off x="3163857" y="4394410"/>
            <a:ext cx="5382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FSMC_ADDR_CMD 	((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0x6C00 0000)</a:t>
            </a:r>
            <a:endParaRPr lang="en-US" altLang="zh-CN" sz="1600" dirty="0">
              <a:solidFill>
                <a:srgbClr val="0000FF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FSMC_ADDR_DATA 	((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0x6C00 0800)</a:t>
            </a:r>
            <a:endParaRPr lang="en-US" altLang="zh-CN" sz="1600" dirty="0">
              <a:solidFill>
                <a:srgbClr val="0000FF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  <p:bldP spid="20" grpId="0" animBg="1"/>
      <p:bldP spid="21" grpId="0" animBg="1"/>
      <p:bldP spid="22" grpId="0" animBg="1"/>
      <p:bldP spid="25" grpId="0"/>
      <p:bldP spid="26" grpId="0"/>
      <p:bldP spid="35" grpId="0"/>
      <p:bldP spid="36" grpId="0"/>
      <p:bldP spid="43" grpId="0"/>
      <p:bldP spid="44" grpId="0"/>
      <p:bldP spid="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176342" y="936019"/>
            <a:ext cx="896765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NOR_FLASH/PSRAM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配置工作，通过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寄存器设置（其中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x=1~4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个区）。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/>
        </p:nvGraphicFramePr>
        <p:xfrm>
          <a:off x="512522" y="1916048"/>
          <a:ext cx="7848000" cy="13114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452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9925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3103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FSMC_BCR4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包含存储器块的信息（存储器类型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数据宽度等）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FSMC_BTR4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片选时序寄存器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设置读操作时序参数（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ADDSET/DATAST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FSMC_BWTR4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写时序寄存器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设置写操作时序参数（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ADDSET/DATAST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62D12CE-B98D-4CBD-898A-7A53988E2D5B}"/>
              </a:ext>
            </a:extLst>
          </p:cNvPr>
          <p:cNvSpPr/>
          <p:nvPr/>
        </p:nvSpPr>
        <p:spPr>
          <a:xfrm>
            <a:off x="2689858" y="4497173"/>
            <a:ext cx="4192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中文参考手册，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19.5.6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SRAM/NOR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闪存片选控制寄存器（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FSMC_BCRx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16D9B7-2C62-4A7E-B102-D5E18231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" y="912477"/>
            <a:ext cx="9144000" cy="1573888"/>
          </a:xfrm>
          <a:prstGeom prst="rect">
            <a:avLst/>
          </a:prstGeom>
        </p:spPr>
      </p:pic>
      <p:sp>
        <p:nvSpPr>
          <p:cNvPr id="16" name="矩形 1">
            <a:extLst>
              <a:ext uri="{FF2B5EF4-FFF2-40B4-BE49-F238E27FC236}">
                <a16:creationId xmlns:a16="http://schemas.microsoft.com/office/drawing/2014/main" id="{91D45A63-4E95-4651-894A-37DAF514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6" y="2514678"/>
            <a:ext cx="9020265" cy="19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EXTMOD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：扩展模式使能位，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是否允许读写不同的时序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WREN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：写使能位。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MWID[1:0]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：存储器数据总线宽度。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位数据模式；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位数据模式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MTYP[1:0]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：存储器类型。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ROM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PSRAM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MBKEN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：存储块使能位。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15C3F2DC-BA5B-416C-B674-01E76F4F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542" y="2604517"/>
            <a:ext cx="3453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读和写用不同的时序，该位设置为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8111F39-16AD-4248-8120-ED96456A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165" y="2943075"/>
            <a:ext cx="3453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TFTLCD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写入数据，该位设置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D6B48B8-52C0-49C4-B5A0-8497FE5E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822" y="4076837"/>
            <a:ext cx="1310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该位设置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A88E70B9-872C-4D1F-A4BF-CA6D9E99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SRAM/NOR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闪存片选时序寄存器（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FSMC_BTRx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C1DDF9-7E20-4902-AAE1-60B491BB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" y="922071"/>
            <a:ext cx="9144000" cy="1316582"/>
          </a:xfrm>
          <a:prstGeom prst="rect">
            <a:avLst/>
          </a:prstGeom>
        </p:spPr>
      </p:pic>
      <p:sp>
        <p:nvSpPr>
          <p:cNvPr id="18" name="矩形 1">
            <a:extLst>
              <a:ext uri="{FF2B5EF4-FFF2-40B4-BE49-F238E27FC236}">
                <a16:creationId xmlns:a16="http://schemas.microsoft.com/office/drawing/2014/main" id="{7FD8C079-0783-4624-94D1-8FCF5FB8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6" y="2175040"/>
            <a:ext cx="8641443" cy="227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ACCMOD[1:0]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访问模式。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DATAST[7:0]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数据保持时间，等于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(+1)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ADDSET[3:0]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地址建立时间。表示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(+1)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F3C6EAFE-C9A8-4095-98DC-F1D9CCF09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630" y="4513679"/>
            <a:ext cx="587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如果未设置</a:t>
            </a:r>
            <a:r>
              <a:rPr lang="en-US" altLang="zh-CN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EXTMOD</a:t>
            </a:r>
            <a:r>
              <a:rPr lang="zh-CN" altLang="en-US" sz="18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位，则读写共用这个时序寄存器！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370B381C-7D31-4537-88DA-9A7C0373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6" y="2923465"/>
            <a:ext cx="60745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来说，其实就是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低电平持续时间，最小为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355ns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13.9ns(1/72M)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6ns(1/168M)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BA0704EA-65B3-48C6-AFCD-4146FC80F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7" y="3983928"/>
            <a:ext cx="78054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来说，相当于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高电平持续时间，为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即使设置为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也有超过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的高电平，这里设置为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对该位设置为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93B778-FF47-4D63-BCEE-0519C23D53E0}"/>
              </a:ext>
            </a:extLst>
          </p:cNvPr>
          <p:cNvSpPr/>
          <p:nvPr/>
        </p:nvSpPr>
        <p:spPr>
          <a:xfrm>
            <a:off x="5231673" y="3304902"/>
            <a:ext cx="3102429" cy="3236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性能存在问题</a:t>
            </a:r>
          </a:p>
        </p:txBody>
      </p:sp>
    </p:spTree>
    <p:extLst>
      <p:ext uri="{BB962C8B-B14F-4D97-AF65-F5344CB8AC3E}">
        <p14:creationId xmlns:p14="http://schemas.microsoft.com/office/powerpoint/2010/main" val="12293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1C45AC74-5776-44D5-BF23-7206B93F91FB}"/>
              </a:ext>
            </a:extLst>
          </p:cNvPr>
          <p:cNvSpPr/>
          <p:nvPr/>
        </p:nvSpPr>
        <p:spPr>
          <a:xfrm>
            <a:off x="2613660" y="1317106"/>
            <a:ext cx="3231262" cy="3428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7C4CA1-8A17-46F5-AB14-6F28F67385FF}"/>
              </a:ext>
            </a:extLst>
          </p:cNvPr>
          <p:cNvSpPr/>
          <p:nvPr/>
        </p:nvSpPr>
        <p:spPr>
          <a:xfrm>
            <a:off x="2656464" y="1377863"/>
            <a:ext cx="1690514" cy="2535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背光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基本组成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1C0E56-0D83-48C7-88BC-02CB6E03B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31" y="1692111"/>
            <a:ext cx="1690514" cy="2535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545DB2-DF05-472E-83AB-C18E38F38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615" y="770244"/>
            <a:ext cx="2569369" cy="17022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F66C663-6D66-43A1-9A17-50F53A174B34}"/>
              </a:ext>
            </a:extLst>
          </p:cNvPr>
          <p:cNvSpPr/>
          <p:nvPr/>
        </p:nvSpPr>
        <p:spPr>
          <a:xfrm>
            <a:off x="6482071" y="1188250"/>
            <a:ext cx="422836" cy="43312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7532B2-B07F-4785-BF40-0AD0BC93767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67200" y="1619195"/>
            <a:ext cx="1714500" cy="3696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7E2308C-BA3E-4D4D-809E-F9A1428FC2FF}"/>
              </a:ext>
            </a:extLst>
          </p:cNvPr>
          <p:cNvSpPr/>
          <p:nvPr/>
        </p:nvSpPr>
        <p:spPr>
          <a:xfrm>
            <a:off x="4061460" y="1927860"/>
            <a:ext cx="205740" cy="1219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A452A36-29AD-42D5-9632-857C9305FF08}"/>
              </a:ext>
            </a:extLst>
          </p:cNvPr>
          <p:cNvSpPr/>
          <p:nvPr/>
        </p:nvSpPr>
        <p:spPr>
          <a:xfrm>
            <a:off x="4963957" y="4227882"/>
            <a:ext cx="835245" cy="369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BD6C8FF6-FBD8-45F6-A062-AC07C667BFBC}"/>
              </a:ext>
            </a:extLst>
          </p:cNvPr>
          <p:cNvCxnSpPr>
            <a:cxnSpLocks/>
            <a:stCxn id="63" idx="0"/>
            <a:endCxn id="10" idx="3"/>
          </p:cNvCxnSpPr>
          <p:nvPr/>
        </p:nvCxnSpPr>
        <p:spPr>
          <a:xfrm rot="16200000" flipV="1">
            <a:off x="4412621" y="3258922"/>
            <a:ext cx="1267885" cy="670035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326C9AF-C2BF-4E19-88E9-EFD542362856}"/>
              </a:ext>
            </a:extLst>
          </p:cNvPr>
          <p:cNvCxnSpPr>
            <a:cxnSpLocks/>
            <a:stCxn id="63" idx="1"/>
            <a:endCxn id="10" idx="2"/>
          </p:cNvCxnSpPr>
          <p:nvPr/>
        </p:nvCxnSpPr>
        <p:spPr>
          <a:xfrm rot="10800000">
            <a:off x="3866289" y="4227883"/>
            <a:ext cx="1097669" cy="18481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DCC976F-2628-473A-B9CA-AD76FC605AED}"/>
              </a:ext>
            </a:extLst>
          </p:cNvPr>
          <p:cNvSpPr txBox="1"/>
          <p:nvPr/>
        </p:nvSpPr>
        <p:spPr>
          <a:xfrm>
            <a:off x="4802314" y="2665108"/>
            <a:ext cx="83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行地址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C8E7D59-6EE4-42EA-80A0-47C9596774A8}"/>
              </a:ext>
            </a:extLst>
          </p:cNvPr>
          <p:cNvSpPr txBox="1"/>
          <p:nvPr/>
        </p:nvSpPr>
        <p:spPr>
          <a:xfrm>
            <a:off x="3746707" y="4438184"/>
            <a:ext cx="83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列地址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7C8D744-9D83-4B4D-BA4A-FE63FFA0BEEA}"/>
              </a:ext>
            </a:extLst>
          </p:cNvPr>
          <p:cNvSpPr txBox="1"/>
          <p:nvPr/>
        </p:nvSpPr>
        <p:spPr>
          <a:xfrm>
            <a:off x="344594" y="1248526"/>
            <a:ext cx="1583773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，玻璃基板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，背光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E104A8B-7869-4464-AD36-305EF076EA06}"/>
              </a:ext>
            </a:extLst>
          </p:cNvPr>
          <p:cNvSpPr txBox="1"/>
          <p:nvPr/>
        </p:nvSpPr>
        <p:spPr>
          <a:xfrm>
            <a:off x="2947665" y="3945592"/>
            <a:ext cx="100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玻璃基板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023E4F8-E1D8-44B2-AF61-A1676736124E}"/>
              </a:ext>
            </a:extLst>
          </p:cNvPr>
          <p:cNvSpPr txBox="1"/>
          <p:nvPr/>
        </p:nvSpPr>
        <p:spPr>
          <a:xfrm>
            <a:off x="3806190" y="982799"/>
            <a:ext cx="153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624375B-315D-4D07-B22E-904FCD107572}"/>
              </a:ext>
            </a:extLst>
          </p:cNvPr>
          <p:cNvCxnSpPr>
            <a:cxnSpLocks/>
          </p:cNvCxnSpPr>
          <p:nvPr/>
        </p:nvCxnSpPr>
        <p:spPr>
          <a:xfrm flipH="1">
            <a:off x="5844922" y="4412697"/>
            <a:ext cx="53301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3164084D-82A8-4025-B079-F984C9EF4AB7}"/>
              </a:ext>
            </a:extLst>
          </p:cNvPr>
          <p:cNvSpPr txBox="1"/>
          <p:nvPr/>
        </p:nvSpPr>
        <p:spPr>
          <a:xfrm>
            <a:off x="6377940" y="4227882"/>
            <a:ext cx="1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0CDE692-3C14-4847-A72B-21C356D49E1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1343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3" grpId="0" animBg="1"/>
      <p:bldP spid="18" grpId="0" animBg="1"/>
      <p:bldP spid="21" grpId="0" animBg="1"/>
      <p:bldP spid="63" grpId="0" animBg="1"/>
      <p:bldP spid="75" grpId="0"/>
      <p:bldP spid="76" grpId="0"/>
      <p:bldP spid="81" grpId="0"/>
      <p:bldP spid="82" grpId="0"/>
      <p:bldP spid="9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073C2A8-0055-4CD5-BC29-EA025FFA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SRAM/NOR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闪存写时序寄存器（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FSMC_BWTRx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0B6135-BEF1-41D7-9A2B-52124A0E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" y="935135"/>
            <a:ext cx="9144000" cy="1316582"/>
          </a:xfrm>
          <a:prstGeom prst="rect">
            <a:avLst/>
          </a:prstGeom>
        </p:spPr>
      </p:pic>
      <p:sp>
        <p:nvSpPr>
          <p:cNvPr id="18" name="矩形 1">
            <a:extLst>
              <a:ext uri="{FF2B5EF4-FFF2-40B4-BE49-F238E27FC236}">
                <a16:creationId xmlns:a16="http://schemas.microsoft.com/office/drawing/2014/main" id="{158ADACE-A315-42E0-A4B0-4DB3197D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6" y="2175040"/>
            <a:ext cx="9020265" cy="19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ACCMOD[1:0]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访问模式。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：模式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DATAST[7:0]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数据保持时间，等于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(+1)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ADDSET[3:0]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地址建立时间。表示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(+1)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时钟周期，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ADDSET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DE3D737-878F-4937-BFFE-BFDEE4A4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6" y="2923465"/>
            <a:ext cx="60745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来说，其实就是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低电平持续时间，最小为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13.9ns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 = 6ns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D74D28E6-5A9F-431B-833E-72DDC6C2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67" y="3983928"/>
            <a:ext cx="78054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来说，相当于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高电平持续时间，为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即使设置为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也有超过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15ns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的高电平，这里设置为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对该位设置为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8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寄存器组合说明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176345" y="849132"/>
            <a:ext cx="896765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官方提供的寄存器定义里面，并没有定义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等这个单独的寄存器，而是将他们进行了一些组合，规则如下：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63FF4-E4B9-466E-8BE1-E725FCEBF1FC}"/>
              </a:ext>
            </a:extLst>
          </p:cNvPr>
          <p:cNvSpPr txBox="1"/>
          <p:nvPr/>
        </p:nvSpPr>
        <p:spPr>
          <a:xfrm>
            <a:off x="178522" y="1556702"/>
            <a:ext cx="8967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，组合成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BTCR[8]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寄存器组，他们的对应关系如下：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BTCR[1]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FSMC_BTR1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BTCR[2]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BTCR[3]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FSMC_BTR2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BTCR[4]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BTCR[5]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FSMC_BTR3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BTCR[6]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FSMC_BCR4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BTCR[7]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FSMC_BTR4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2649B-5E3D-4047-9ADD-684C59039CBC}"/>
              </a:ext>
            </a:extLst>
          </p:cNvPr>
          <p:cNvSpPr txBox="1"/>
          <p:nvPr/>
        </p:nvSpPr>
        <p:spPr>
          <a:xfrm>
            <a:off x="176203" y="2912992"/>
            <a:ext cx="8967658" cy="128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则组合成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BWTR[7]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寄存器组，他们的对应关系如下：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BWTR[0]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BWTR[2]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BWTR[4]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BWTR[6]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FSMC_BWTR4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BWTR[1]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BWTR[3]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BWTR[5]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保留，没有用到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7.6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库函数简介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176345" y="849132"/>
            <a:ext cx="8967658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本例程涉及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库相关函数如下：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hsram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	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*Timing,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ExtTiming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BFBF80-6727-40CA-B705-2F875B2383D7}"/>
              </a:ext>
            </a:extLst>
          </p:cNvPr>
          <p:cNvSpPr/>
          <p:nvPr/>
        </p:nvSpPr>
        <p:spPr>
          <a:xfrm>
            <a:off x="342077" y="2751334"/>
            <a:ext cx="3190533" cy="117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初始化函数：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01298D-D275-4019-AE44-1B9E154D0D5E}"/>
              </a:ext>
            </a:extLst>
          </p:cNvPr>
          <p:cNvSpPr/>
          <p:nvPr/>
        </p:nvSpPr>
        <p:spPr>
          <a:xfrm>
            <a:off x="624948" y="3192288"/>
            <a:ext cx="2532691" cy="39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HAL_SRAM_Init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46301E-54D4-4764-827E-F6A11D4BD2AE}"/>
              </a:ext>
            </a:extLst>
          </p:cNvPr>
          <p:cNvCxnSpPr>
            <a:cxnSpLocks/>
          </p:cNvCxnSpPr>
          <p:nvPr/>
        </p:nvCxnSpPr>
        <p:spPr>
          <a:xfrm>
            <a:off x="3249738" y="3389640"/>
            <a:ext cx="16577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C352AA2-B3B6-4EDC-8177-3FE2FD8229A2}"/>
              </a:ext>
            </a:extLst>
          </p:cNvPr>
          <p:cNvSpPr/>
          <p:nvPr/>
        </p:nvSpPr>
        <p:spPr>
          <a:xfrm>
            <a:off x="4993018" y="3192287"/>
            <a:ext cx="3427355" cy="39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HAL_SRAM_MspInit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444B81-0DC9-41A9-A9F8-73059E1C0AE8}"/>
              </a:ext>
            </a:extLst>
          </p:cNvPr>
          <p:cNvSpPr/>
          <p:nvPr/>
        </p:nvSpPr>
        <p:spPr>
          <a:xfrm>
            <a:off x="4875847" y="3601856"/>
            <a:ext cx="3836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编写你想要初始化的底层接口（时钟、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F8D004-D9BB-423C-B30A-AC930D23BCB4}"/>
              </a:ext>
            </a:extLst>
          </p:cNvPr>
          <p:cNvSpPr/>
          <p:nvPr/>
        </p:nvSpPr>
        <p:spPr>
          <a:xfrm>
            <a:off x="844016" y="4294368"/>
            <a:ext cx="2624173" cy="384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6CDDE2-EC63-4301-A72E-5174DD9326DA}"/>
              </a:ext>
            </a:extLst>
          </p:cNvPr>
          <p:cNvSpPr/>
          <p:nvPr/>
        </p:nvSpPr>
        <p:spPr>
          <a:xfrm>
            <a:off x="4245808" y="4294368"/>
            <a:ext cx="3905415" cy="384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FSMC_NORSRAM_TimingTypeDef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/>
      <p:bldP spid="19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SRAM_HandleTypeDef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2B7E5-A81E-4492-BBB2-BCF3B2735AD0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EDA70D-6CF4-4C65-8614-4F155A25226F}"/>
              </a:ext>
            </a:extLst>
          </p:cNvPr>
          <p:cNvSpPr txBox="1"/>
          <p:nvPr/>
        </p:nvSpPr>
        <p:spPr>
          <a:xfrm>
            <a:off x="361631" y="1107519"/>
            <a:ext cx="8420738" cy="337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寄存器基地址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FSMC_NORSRAM_EXTENDED_TypeDef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Extended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扩展模式寄存器基地址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Init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初始化结构体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HAL_LockTypeDef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Lock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锁对象结构体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__IO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HAL_SRAM_StateTypeDef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State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SRAM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设备访问状态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hdma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DMA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SRAM_HandleTypeDef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6A7D82-9775-47C2-89C1-5415BC938D1E}"/>
              </a:ext>
            </a:extLst>
          </p:cNvPr>
          <p:cNvSpPr/>
          <p:nvPr/>
        </p:nvSpPr>
        <p:spPr>
          <a:xfrm>
            <a:off x="829305" y="2629443"/>
            <a:ext cx="3592472" cy="37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F795A14-926A-41C1-938F-F31A3917C735}"/>
              </a:ext>
            </a:extLst>
          </p:cNvPr>
          <p:cNvSpPr/>
          <p:nvPr/>
        </p:nvSpPr>
        <p:spPr>
          <a:xfrm>
            <a:off x="5681614" y="1917797"/>
            <a:ext cx="2624173" cy="28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8B4B772-3293-4D76-9299-0D37BA9A2EC0}"/>
              </a:ext>
            </a:extLst>
          </p:cNvPr>
          <p:cNvSpPr/>
          <p:nvPr/>
        </p:nvSpPr>
        <p:spPr>
          <a:xfrm>
            <a:off x="5681614" y="2283750"/>
            <a:ext cx="3407651" cy="28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FSMC_NORSRAM_EXTERNDEVICE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4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71" y="437606"/>
            <a:ext cx="38862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FSMC_NORSRAM_InitTypeDef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-1" y="523790"/>
            <a:ext cx="927081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NSBank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存储区块号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DataAddressMux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数据复用使能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MemoryType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存储器类型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MemoryDataWidth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存储器数据宽度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BurstAccessMode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设置是否支持突发访问模式，只支持同步类型的存储器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WaitSignalPolarity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设置等待信号的极性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WrapMode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突发模式下存储器传输使能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WaitSignalActive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等待信号在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等待状态之前或等待状态期间有效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WriteOperation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存储器写使能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WaitSignal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是否使能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等待状态插入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ExtendedMode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使能或者禁止使能扩展模式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AsynchronousWait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用于异步传输期间，使能或者禁止等待信号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WriteBurst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用于使能或者禁止异步的写突发操作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PageSize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设置页大小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E3CC846-7DA1-4540-92A5-7364DE236D89}"/>
              </a:ext>
            </a:extLst>
          </p:cNvPr>
          <p:cNvSpPr/>
          <p:nvPr/>
        </p:nvSpPr>
        <p:spPr>
          <a:xfrm>
            <a:off x="3743891" y="1060990"/>
            <a:ext cx="2565100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FSMC_NORSRAM_BANK4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8A2025D-C180-4AC4-9BCB-3A957F44FA56}"/>
              </a:ext>
            </a:extLst>
          </p:cNvPr>
          <p:cNvSpPr/>
          <p:nvPr/>
        </p:nvSpPr>
        <p:spPr>
          <a:xfrm>
            <a:off x="3743891" y="1310336"/>
            <a:ext cx="3783871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FSMC_DATA_ADDRESS_MUX_DISABLE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40001D-2C9D-4D25-B9E4-9E3037C9ADEF}"/>
              </a:ext>
            </a:extLst>
          </p:cNvPr>
          <p:cNvSpPr/>
          <p:nvPr/>
        </p:nvSpPr>
        <p:spPr>
          <a:xfrm>
            <a:off x="3743891" y="1549546"/>
            <a:ext cx="2926082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FSMC_MEMORY_TYPE_SRAM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EEE6DEE-0820-4622-A71D-27B0BCC0DEF2}"/>
              </a:ext>
            </a:extLst>
          </p:cNvPr>
          <p:cNvSpPr/>
          <p:nvPr/>
        </p:nvSpPr>
        <p:spPr>
          <a:xfrm>
            <a:off x="3743891" y="1808435"/>
            <a:ext cx="4003178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FSMC_NORSRAM_MEM_BUS_WIDTH_16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A5E9BE3-0409-4D71-9313-86F2465C1309}"/>
              </a:ext>
            </a:extLst>
          </p:cNvPr>
          <p:cNvSpPr/>
          <p:nvPr/>
        </p:nvSpPr>
        <p:spPr>
          <a:xfrm>
            <a:off x="3743891" y="3036928"/>
            <a:ext cx="4003178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FSMC_WRITE_OPERATION_ENABLE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AADEE65-E19C-43C4-B0C2-4F4D36B9AF9D}"/>
              </a:ext>
            </a:extLst>
          </p:cNvPr>
          <p:cNvSpPr/>
          <p:nvPr/>
        </p:nvSpPr>
        <p:spPr>
          <a:xfrm>
            <a:off x="3743891" y="3485183"/>
            <a:ext cx="4003178" cy="21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FSMC_EXTENDED_MODE_ENABLE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2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" y="407383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FSMC_NORSRAM_TimingTypeDef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0" y="896158"/>
            <a:ext cx="7698964" cy="3747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地址建立时间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AddressHoldTime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地址保持时间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数据建立时间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BusTurnAroundDuration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总线周转阶段的持续时间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CLKDivision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时钟输出信号的周期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DataLatency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同步突发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 FLASH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的数据延迟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AccessMode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异步模式配置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FSMC_NORSRAM_InitTypeDef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56944-26F4-42F9-B4DB-E3C372506E0C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1B3D5F-6142-4738-8C3F-89B9B6A36F14}"/>
              </a:ext>
            </a:extLst>
          </p:cNvPr>
          <p:cNvSpPr/>
          <p:nvPr/>
        </p:nvSpPr>
        <p:spPr>
          <a:xfrm>
            <a:off x="4171055" y="3944982"/>
            <a:ext cx="2565100" cy="2590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FSMC_ACCESS_MODE_A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133585C-77CC-4262-9234-264FA16136D3}"/>
              </a:ext>
            </a:extLst>
          </p:cNvPr>
          <p:cNvSpPr/>
          <p:nvPr/>
        </p:nvSpPr>
        <p:spPr>
          <a:xfrm>
            <a:off x="6560509" y="2059219"/>
            <a:ext cx="1909372" cy="323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写时序和读时序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1C02AC8-F8DD-4849-B877-25EAC930360E}"/>
              </a:ext>
            </a:extLst>
          </p:cNvPr>
          <p:cNvCxnSpPr>
            <a:cxnSpLocks/>
          </p:cNvCxnSpPr>
          <p:nvPr/>
        </p:nvCxnSpPr>
        <p:spPr>
          <a:xfrm>
            <a:off x="5895331" y="1895545"/>
            <a:ext cx="665178" cy="32526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516A0726-E2DF-4F22-9046-D740A39E389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895331" y="2220813"/>
            <a:ext cx="665178" cy="41558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7" y="455771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模拟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8080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时序读写简化代码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C3DFA-1AD0-467C-B79C-896E9BE362D6}"/>
              </a:ext>
            </a:extLst>
          </p:cNvPr>
          <p:cNvSpPr/>
          <p:nvPr/>
        </p:nvSpPr>
        <p:spPr>
          <a:xfrm>
            <a:off x="50304" y="2885977"/>
            <a:ext cx="4619671" cy="19007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lcd_wr_data(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data = data;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*(uint16_t *)(FSMC_ADDR_DATA) = data;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362E5-1DF9-4665-A833-6CADABC6DA14}"/>
              </a:ext>
            </a:extLst>
          </p:cNvPr>
          <p:cNvSpPr/>
          <p:nvPr/>
        </p:nvSpPr>
        <p:spPr>
          <a:xfrm>
            <a:off x="50304" y="910385"/>
            <a:ext cx="4619671" cy="19007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*(uint16_t *)(FSMC_ADDR_CMD)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A305523-8C58-4B5F-AFC9-9AB2909D1A0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2F9C74-2D77-49EC-8DD3-F02390A85A0A}"/>
              </a:ext>
            </a:extLst>
          </p:cNvPr>
          <p:cNvSpPr/>
          <p:nvPr/>
        </p:nvSpPr>
        <p:spPr>
          <a:xfrm>
            <a:off x="4752703" y="1699238"/>
            <a:ext cx="4334462" cy="227004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volatile u</a:t>
            </a:r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int16_t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ram = *(uint16_t *)(FSMC_ADDR_DATA);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ram;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4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8080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22616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-14704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硬件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连接关系（战舰）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1F7AD2-4EAC-414C-8396-99E24DE1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38044"/>
              </p:ext>
            </p:extLst>
          </p:nvPr>
        </p:nvGraphicFramePr>
        <p:xfrm>
          <a:off x="85204" y="751256"/>
          <a:ext cx="9000000" cy="37185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460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RESET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复位引脚，连接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复位脚，一起复位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9200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LCD_BL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PB0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背光引脚，控制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背光亮灭，高电平亮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755873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LCD_CS (FSMC_NE4)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PG12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片选，选中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，低电平有效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LCD_WR (FSMC_NWE)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PD5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写信号，上升沿有效，用于数据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命令写入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LCD_RD(FSMC_NOE)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PD4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读信号，上升沿有效，用于数据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命令读取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LCD_RS(FSMC_A10)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PG0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命令线，表示当前是读写数据还是命令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LCD_D0~D15</a:t>
                      </a: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FSMC_Dx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D[1:0]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PD[15:14]</a:t>
                      </a:r>
                      <a:endParaRPr lang="en-US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D[3:2]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PD[1:0]</a:t>
                      </a: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D[12:4]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PE[15:7]</a:t>
                      </a:r>
                    </a:p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D[15:13]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PD[10:8]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数据线，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位，一次可以写入一个像素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89E53FE-C915-410C-B62F-8EE26E90ECD8}"/>
              </a:ext>
            </a:extLst>
          </p:cNvPr>
          <p:cNvSpPr txBox="1"/>
          <p:nvPr/>
        </p:nvSpPr>
        <p:spPr>
          <a:xfrm>
            <a:off x="303185" y="4626450"/>
            <a:ext cx="778301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，参考资料：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WarShip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STM32F1_SCH.pdf</a:t>
            </a:r>
          </a:p>
        </p:txBody>
      </p:sp>
    </p:spTree>
    <p:extLst>
      <p:ext uri="{BB962C8B-B14F-4D97-AF65-F5344CB8AC3E}">
        <p14:creationId xmlns:p14="http://schemas.microsoft.com/office/powerpoint/2010/main" val="37894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89858" y="2112842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LCD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接口分类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3599610-59FC-4C92-B73B-70347F486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65375"/>
              </p:ext>
            </p:extLst>
          </p:nvPr>
        </p:nvGraphicFramePr>
        <p:xfrm>
          <a:off x="556260" y="1638552"/>
          <a:ext cx="8031479" cy="1311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845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393519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5414115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分辨率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特性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800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，无需频繁刷新，无需大内存，驱动简单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≤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1280*800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，需要实时刷新，需要大内存，驱动稍微复杂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MIPI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4K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不带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，支持分辨率高，省电，大部分手机屏用此接口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DC82BE39-8244-4991-8CAC-FD7AE4A4636A}"/>
              </a:ext>
            </a:extLst>
          </p:cNvPr>
          <p:cNvSpPr/>
          <p:nvPr/>
        </p:nvSpPr>
        <p:spPr>
          <a:xfrm>
            <a:off x="1528890" y="3794183"/>
            <a:ext cx="6086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屏接口由于自带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，驱动简单，大部分单片机都能驱动！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B2C24A9-EBC0-4D9F-9AB0-F6112248BF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358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7" y="455771"/>
            <a:ext cx="4169002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FSMC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通信引脚介绍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45F9D5-63FC-4CBE-902D-1D5B9D59184D}"/>
              </a:ext>
            </a:extLst>
          </p:cNvPr>
          <p:cNvSpPr txBox="1"/>
          <p:nvPr/>
        </p:nvSpPr>
        <p:spPr>
          <a:xfrm>
            <a:off x="270303" y="856600"/>
            <a:ext cx="694039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用于连接硬件设备的引脚，控制不同类型的存储器会用不同的引脚。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28B0941-C53A-4C8F-A674-FEC9C3408D98}"/>
              </a:ext>
            </a:extLst>
          </p:cNvPr>
          <p:cNvGraphicFramePr>
            <a:graphicFrameLocks noGrp="1"/>
          </p:cNvGraphicFramePr>
          <p:nvPr/>
        </p:nvGraphicFramePr>
        <p:xfrm>
          <a:off x="334370" y="1405716"/>
          <a:ext cx="7404120" cy="295065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信号方向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FSMC_NE[x]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片选引脚，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x=1…4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，每个对应不同的内存块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FSMC_CLK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时钟（同步突发模式使用）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FSMC_A[25:0]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FSMC_D[15:0]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双向数据总线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FSMC_NOE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输出使能（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”表明低电平有效信号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0921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FSMC_NWE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写使能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62760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FSMC_NWAIT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NOR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闪存要求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等待的信号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63040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FSMC_NADV</a:t>
                      </a:r>
                      <a:endParaRPr lang="zh-CN" altLang="en-US" sz="1600" b="1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地址、数据线复用时作锁存信号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7010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4CFB0848-BFEB-4E7F-8CC2-FB54AE2DF0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F9655B-7370-447E-8685-859589345A90}"/>
              </a:ext>
            </a:extLst>
          </p:cNvPr>
          <p:cNvSpPr txBox="1"/>
          <p:nvPr/>
        </p:nvSpPr>
        <p:spPr>
          <a:xfrm>
            <a:off x="1781298" y="4366624"/>
            <a:ext cx="591766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使用的是类似异步、地址与数据线独立的</a:t>
            </a:r>
            <a:r>
              <a:rPr lang="en-US" altLang="zh-CN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控制方式</a:t>
            </a:r>
            <a:endParaRPr lang="en-US" altLang="zh-CN" sz="16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76CE3A-48A9-4D2A-8CB8-9D38AA412643}"/>
              </a:ext>
            </a:extLst>
          </p:cNvPr>
          <p:cNvSpPr/>
          <p:nvPr/>
        </p:nvSpPr>
        <p:spPr>
          <a:xfrm>
            <a:off x="334370" y="2416629"/>
            <a:ext cx="7404120" cy="1302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798D19-7D3F-4C40-94E2-A8EA3DA9BB7C}"/>
              </a:ext>
            </a:extLst>
          </p:cNvPr>
          <p:cNvSpPr/>
          <p:nvPr/>
        </p:nvSpPr>
        <p:spPr>
          <a:xfrm>
            <a:off x="334370" y="1752058"/>
            <a:ext cx="7404120" cy="3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DB2D2C-01B8-4AC9-84A5-4E3377BE3423}"/>
              </a:ext>
            </a:extLst>
          </p:cNvPr>
          <p:cNvSpPr/>
          <p:nvPr/>
        </p:nvSpPr>
        <p:spPr>
          <a:xfrm>
            <a:off x="7922133" y="1752058"/>
            <a:ext cx="1098680" cy="3077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438DBF8-A777-4FEE-A06B-E3EA08B0B298}"/>
              </a:ext>
            </a:extLst>
          </p:cNvPr>
          <p:cNvSpPr/>
          <p:nvPr/>
        </p:nvSpPr>
        <p:spPr>
          <a:xfrm>
            <a:off x="7922133" y="2393042"/>
            <a:ext cx="1098680" cy="3077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替代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11E3C23-E60D-48BC-B2C0-6B6B16B37A71}"/>
              </a:ext>
            </a:extLst>
          </p:cNvPr>
          <p:cNvSpPr/>
          <p:nvPr/>
        </p:nvSpPr>
        <p:spPr>
          <a:xfrm>
            <a:off x="7922133" y="3049239"/>
            <a:ext cx="109868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7D35408-BE92-4D43-AD5F-6E93F880C35F}"/>
              </a:ext>
            </a:extLst>
          </p:cNvPr>
          <p:cNvSpPr/>
          <p:nvPr/>
        </p:nvSpPr>
        <p:spPr>
          <a:xfrm>
            <a:off x="7922133" y="3379115"/>
            <a:ext cx="109868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DE3015-2A9C-4E9B-9D02-D5CE57BD8A54}"/>
              </a:ext>
            </a:extLst>
          </p:cNvPr>
          <p:cNvSpPr/>
          <p:nvPr/>
        </p:nvSpPr>
        <p:spPr>
          <a:xfrm>
            <a:off x="7922133" y="2725134"/>
            <a:ext cx="1098680" cy="3077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D[0:15]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BBDAD83B-A50E-4B7B-925E-8FF008541C2C}"/>
              </a:ext>
            </a:extLst>
          </p:cNvPr>
          <p:cNvSpPr/>
          <p:nvPr/>
        </p:nvSpPr>
        <p:spPr>
          <a:xfrm>
            <a:off x="3886200" y="471633"/>
            <a:ext cx="5228367" cy="515983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双方引脚怎么能对应上？</a:t>
            </a:r>
          </a:p>
        </p:txBody>
      </p:sp>
    </p:spTree>
    <p:extLst>
      <p:ext uri="{BB962C8B-B14F-4D97-AF65-F5344CB8AC3E}">
        <p14:creationId xmlns:p14="http://schemas.microsoft.com/office/powerpoint/2010/main" val="26350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B2C24A9-EBC0-4D9F-9AB0-F6112248BF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CEF2BD-D378-42B2-91BB-7906024B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010" y="0"/>
            <a:ext cx="6150990" cy="5143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29B426-8468-4486-94CB-246BCF542283}"/>
              </a:ext>
            </a:extLst>
          </p:cNvPr>
          <p:cNvSpPr txBox="1"/>
          <p:nvPr/>
        </p:nvSpPr>
        <p:spPr>
          <a:xfrm>
            <a:off x="137096" y="458632"/>
            <a:ext cx="2855914" cy="194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2.8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寸电阻触摸屏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3.5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寸电阻触摸屏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寸电容触摸屏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寸电容触摸屏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6073E6-A050-43E5-BDF7-5F2936D51107}"/>
              </a:ext>
            </a:extLst>
          </p:cNvPr>
          <p:cNvSpPr txBox="1"/>
          <p:nvPr/>
        </p:nvSpPr>
        <p:spPr>
          <a:xfrm>
            <a:off x="137096" y="2457239"/>
            <a:ext cx="2855914" cy="23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480*272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4.3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800*480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800*480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1024*600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10.1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1280*800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3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C09439-39D0-426E-B00E-07405CD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0541" cy="5143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FEBCD1-0CAB-417C-A8F2-AC3E00D2C57E}"/>
              </a:ext>
            </a:extLst>
          </p:cNvPr>
          <p:cNvSpPr txBox="1"/>
          <p:nvPr/>
        </p:nvSpPr>
        <p:spPr>
          <a:xfrm>
            <a:off x="4757884" y="337945"/>
            <a:ext cx="4266602" cy="171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芯片支持多种通信接口。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MCU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8/9/16/18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3/4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RGB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6/16/18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EDD51F-D6A1-4290-9AAD-5913CC2C40EB}"/>
              </a:ext>
            </a:extLst>
          </p:cNvPr>
          <p:cNvSpPr/>
          <p:nvPr/>
        </p:nvSpPr>
        <p:spPr>
          <a:xfrm>
            <a:off x="5090459" y="2387192"/>
            <a:ext cx="307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模组接口由厂家设计的决定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D1B99E-5899-405A-B421-FFDB6EC67B88}"/>
              </a:ext>
            </a:extLst>
          </p:cNvPr>
          <p:cNvSpPr txBox="1"/>
          <p:nvPr/>
        </p:nvSpPr>
        <p:spPr>
          <a:xfrm>
            <a:off x="4337408" y="4804642"/>
            <a:ext cx="2620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ILI9341.pdf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三基色原理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1448D7-8986-49AF-8F0D-D81CB4A9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71" y="929155"/>
            <a:ext cx="2800998" cy="268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CFF25E-CC58-4CD1-8A44-2B50B2C6EB02}"/>
              </a:ext>
            </a:extLst>
          </p:cNvPr>
          <p:cNvSpPr txBox="1"/>
          <p:nvPr/>
        </p:nvSpPr>
        <p:spPr>
          <a:xfrm>
            <a:off x="361658" y="1158760"/>
            <a:ext cx="5533673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无法通过其他颜色混合得到的颜色，称之为：基本色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通过三基色混合，可以得到自然界中绝大部分颜色！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A67EDA-A42C-4784-A6B9-B8E065114158}"/>
              </a:ext>
            </a:extLst>
          </p:cNvPr>
          <p:cNvSpPr txBox="1"/>
          <p:nvPr/>
        </p:nvSpPr>
        <p:spPr>
          <a:xfrm>
            <a:off x="6503350" y="3702893"/>
            <a:ext cx="207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三基色：红、绿、蓝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1E1E050-8FF1-4096-9975-9314DF43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0" y="4329029"/>
            <a:ext cx="7293291" cy="2336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C658DA-56D3-4966-83EF-8F9CAA213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0" y="3837741"/>
            <a:ext cx="4538341" cy="2336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FD49B1-9EBB-4E87-AEA3-B04D9D3769EB}"/>
              </a:ext>
            </a:extLst>
          </p:cNvPr>
          <p:cNvSpPr txBox="1"/>
          <p:nvPr/>
        </p:nvSpPr>
        <p:spPr>
          <a:xfrm>
            <a:off x="367864" y="2289030"/>
            <a:ext cx="515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电脑一般用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位来表示一个颜色（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ARGB888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3BD3D10-6DA7-4892-B224-44BF34E5E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25" y="2664925"/>
            <a:ext cx="4894471" cy="2375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48B4DB-9F41-4BCE-B150-39CF5BF380D0}"/>
              </a:ext>
            </a:extLst>
          </p:cNvPr>
          <p:cNvSpPr txBox="1"/>
          <p:nvPr/>
        </p:nvSpPr>
        <p:spPr>
          <a:xfrm>
            <a:off x="361658" y="3441380"/>
            <a:ext cx="5966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单片机一般用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16/24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位表示一个颜色（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RGB565/RGB888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DAE738-52E8-4B90-9ED1-8B63B32115D5}"/>
              </a:ext>
            </a:extLst>
          </p:cNvPr>
          <p:cNvSpPr txBox="1"/>
          <p:nvPr/>
        </p:nvSpPr>
        <p:spPr>
          <a:xfrm>
            <a:off x="361658" y="3799999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RGB565: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7B6C06-72E6-4E6F-81A7-1372670017D6}"/>
              </a:ext>
            </a:extLst>
          </p:cNvPr>
          <p:cNvSpPr txBox="1"/>
          <p:nvPr/>
        </p:nvSpPr>
        <p:spPr>
          <a:xfrm>
            <a:off x="361658" y="4307831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RGB888: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0A38725-C41D-4669-9E8E-D9031A7CF25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6301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8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45213</TotalTime>
  <Words>6586</Words>
  <Application>Microsoft Office PowerPoint</Application>
  <PresentationFormat>全屏显示(16:9)</PresentationFormat>
  <Paragraphs>1417</Paragraphs>
  <Slides>61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Cambria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han zhang</cp:lastModifiedBy>
  <cp:revision>241</cp:revision>
  <dcterms:created xsi:type="dcterms:W3CDTF">2021-03-21T09:45:45Z</dcterms:created>
  <dcterms:modified xsi:type="dcterms:W3CDTF">2021-12-07T13:08:13Z</dcterms:modified>
</cp:coreProperties>
</file>