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8" r:id="rId2"/>
    <p:sldId id="270" r:id="rId3"/>
    <p:sldId id="392" r:id="rId4"/>
    <p:sldId id="274" r:id="rId5"/>
    <p:sldId id="359" r:id="rId6"/>
    <p:sldId id="380" r:id="rId7"/>
    <p:sldId id="393" r:id="rId8"/>
    <p:sldId id="396" r:id="rId9"/>
    <p:sldId id="398" r:id="rId10"/>
    <p:sldId id="343" r:id="rId11"/>
    <p:sldId id="401" r:id="rId12"/>
    <p:sldId id="438" r:id="rId13"/>
    <p:sldId id="437" r:id="rId14"/>
    <p:sldId id="400" r:id="rId15"/>
    <p:sldId id="397" r:id="rId16"/>
    <p:sldId id="395" r:id="rId17"/>
    <p:sldId id="446" r:id="rId18"/>
    <p:sldId id="449" r:id="rId19"/>
    <p:sldId id="450" r:id="rId20"/>
    <p:sldId id="451" r:id="rId21"/>
    <p:sldId id="374" r:id="rId22"/>
    <p:sldId id="281" r:id="rId23"/>
    <p:sldId id="452" r:id="rId24"/>
    <p:sldId id="363" r:id="rId25"/>
    <p:sldId id="27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8"/>
    <a:srgbClr val="FFFFFF"/>
    <a:srgbClr val="1969B2"/>
    <a:srgbClr val="E7F3DA"/>
    <a:srgbClr val="CEE7FF"/>
    <a:srgbClr val="E0D0FE"/>
    <a:srgbClr val="DCF1F2"/>
    <a:srgbClr val="E1DCF1"/>
    <a:srgbClr val="FFCEE1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 autoAdjust="0"/>
    <p:restoredTop sz="88746" autoAdjust="0"/>
  </p:normalViewPr>
  <p:slideViewPr>
    <p:cSldViewPr snapToGrid="0">
      <p:cViewPr varScale="1">
        <p:scale>
          <a:sx n="114" d="100"/>
          <a:sy n="114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95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4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4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80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5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2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6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7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7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1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558" y="2308223"/>
            <a:ext cx="4788709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外部</a:t>
            </a: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8" y="449572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896FF3-E8B4-0678-1E9D-A58EE6C6B35C}"/>
              </a:ext>
            </a:extLst>
          </p:cNvPr>
          <p:cNvSpPr/>
          <p:nvPr/>
        </p:nvSpPr>
        <p:spPr>
          <a:xfrm>
            <a:off x="560004" y="1042087"/>
            <a:ext cx="7761035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，灵活的静态存储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，能驱动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NOR/NAND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等存储器。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6B58434-53AA-1ECC-9EF5-50CE0F926F8D}"/>
              </a:ext>
            </a:extLst>
          </p:cNvPr>
          <p:cNvSpPr/>
          <p:nvPr/>
        </p:nvSpPr>
        <p:spPr>
          <a:xfrm>
            <a:off x="470160" y="2353670"/>
            <a:ext cx="1041587" cy="155155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2D9BAB-212D-18A9-A3A3-1A0FB14E7CE0}"/>
              </a:ext>
            </a:extLst>
          </p:cNvPr>
          <p:cNvSpPr/>
          <p:nvPr/>
        </p:nvSpPr>
        <p:spPr>
          <a:xfrm>
            <a:off x="2722078" y="267224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DCAF516-C16C-CDB7-369E-57F934754CF3}"/>
              </a:ext>
            </a:extLst>
          </p:cNvPr>
          <p:cNvCxnSpPr>
            <a:stCxn id="15" idx="3"/>
            <a:endCxn id="2" idx="1"/>
          </p:cNvCxnSpPr>
          <p:nvPr/>
        </p:nvCxnSpPr>
        <p:spPr>
          <a:xfrm flipV="1">
            <a:off x="1511747" y="3129445"/>
            <a:ext cx="121033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65FE505-6E54-C496-3739-CEA8F6C61E51}"/>
              </a:ext>
            </a:extLst>
          </p:cNvPr>
          <p:cNvSpPr/>
          <p:nvPr/>
        </p:nvSpPr>
        <p:spPr>
          <a:xfrm>
            <a:off x="1574105" y="2353670"/>
            <a:ext cx="1348370" cy="15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CE/OE/WE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BLE/BHE</a:t>
            </a:r>
          </a:p>
          <a:p>
            <a:pPr>
              <a:lnSpc>
                <a:spcPts val="2300"/>
              </a:lnSpc>
            </a:pP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A[0:18]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DQ[0:15]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07796-F7CD-0A52-DE1E-B8997A5A815C}"/>
              </a:ext>
            </a:extLst>
          </p:cNvPr>
          <p:cNvSpPr/>
          <p:nvPr/>
        </p:nvSpPr>
        <p:spPr>
          <a:xfrm>
            <a:off x="1574105" y="2353670"/>
            <a:ext cx="1085615" cy="61911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ACB5CD-B041-A634-B24A-78734F555E5B}"/>
              </a:ext>
            </a:extLst>
          </p:cNvPr>
          <p:cNvSpPr/>
          <p:nvPr/>
        </p:nvSpPr>
        <p:spPr>
          <a:xfrm>
            <a:off x="1615796" y="2037211"/>
            <a:ext cx="104158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时序控制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376BE2-9685-379E-B941-54DA14771D31}"/>
              </a:ext>
            </a:extLst>
          </p:cNvPr>
          <p:cNvSpPr/>
          <p:nvPr/>
        </p:nvSpPr>
        <p:spPr>
          <a:xfrm>
            <a:off x="1574105" y="3254434"/>
            <a:ext cx="1085615" cy="61911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098587-F971-055E-95E1-5D40B73C0120}"/>
              </a:ext>
            </a:extLst>
          </p:cNvPr>
          <p:cNvSpPr/>
          <p:nvPr/>
        </p:nvSpPr>
        <p:spPr>
          <a:xfrm>
            <a:off x="1584180" y="3842268"/>
            <a:ext cx="104158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数据交互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358CFD1-8B40-EAA3-A4E9-DE56777FF5A3}"/>
              </a:ext>
            </a:extLst>
          </p:cNvPr>
          <p:cNvSpPr/>
          <p:nvPr/>
        </p:nvSpPr>
        <p:spPr>
          <a:xfrm>
            <a:off x="5096577" y="2362382"/>
            <a:ext cx="1041587" cy="155155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F7CED5-C3AD-A882-7A90-8EDC9902DA93}"/>
              </a:ext>
            </a:extLst>
          </p:cNvPr>
          <p:cNvSpPr/>
          <p:nvPr/>
        </p:nvSpPr>
        <p:spPr>
          <a:xfrm>
            <a:off x="8151850" y="2680957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98CEFFC-E841-C078-3F81-06BE683FA3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138164" y="3138157"/>
            <a:ext cx="201368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8CE0794-3751-043F-78D8-10B8EB400BC4}"/>
              </a:ext>
            </a:extLst>
          </p:cNvPr>
          <p:cNvSpPr/>
          <p:nvPr/>
        </p:nvSpPr>
        <p:spPr>
          <a:xfrm>
            <a:off x="6507489" y="1807214"/>
            <a:ext cx="1602217" cy="213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FSMC_NE[4:1]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FSMC_NOE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FSMC_NWE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FSMC_NBL[1:0]</a:t>
            </a:r>
          </a:p>
          <a:p>
            <a:pPr>
              <a:lnSpc>
                <a:spcPts val="2300"/>
              </a:lnSpc>
            </a:pP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FSMC_A[0:25]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FSMC_D[0:15]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572802-CCF7-2B47-914F-92BA564320D0}"/>
              </a:ext>
            </a:extLst>
          </p:cNvPr>
          <p:cNvSpPr/>
          <p:nvPr/>
        </p:nvSpPr>
        <p:spPr>
          <a:xfrm>
            <a:off x="6536058" y="1861459"/>
            <a:ext cx="1519392" cy="1237627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DD0E87-915F-EA10-4DC1-D497EC8962D7}"/>
              </a:ext>
            </a:extLst>
          </p:cNvPr>
          <p:cNvSpPr/>
          <p:nvPr/>
        </p:nvSpPr>
        <p:spPr>
          <a:xfrm>
            <a:off x="6771245" y="1497285"/>
            <a:ext cx="104158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时序控制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C318EE-478D-8355-84B4-75597E8403A5}"/>
              </a:ext>
            </a:extLst>
          </p:cNvPr>
          <p:cNvSpPr/>
          <p:nvPr/>
        </p:nvSpPr>
        <p:spPr>
          <a:xfrm>
            <a:off x="6536058" y="3279640"/>
            <a:ext cx="1519392" cy="61911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905DD3-AB04-9066-72D3-939830872698}"/>
              </a:ext>
            </a:extLst>
          </p:cNvPr>
          <p:cNvSpPr/>
          <p:nvPr/>
        </p:nvSpPr>
        <p:spPr>
          <a:xfrm>
            <a:off x="6786940" y="3848918"/>
            <a:ext cx="104158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数据交互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695146-0CF3-5B94-8211-BF37B1EDA552}"/>
              </a:ext>
            </a:extLst>
          </p:cNvPr>
          <p:cNvSpPr/>
          <p:nvPr/>
        </p:nvSpPr>
        <p:spPr>
          <a:xfrm>
            <a:off x="5282419" y="2433117"/>
            <a:ext cx="794522" cy="3558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047900F-91A1-EEC0-8BCD-CE6C5B7771F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79680" y="1979293"/>
            <a:ext cx="0" cy="4538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45B546C-D6F5-2B16-CCDC-CEA247E413C5}"/>
              </a:ext>
            </a:extLst>
          </p:cNvPr>
          <p:cNvSpPr/>
          <p:nvPr/>
        </p:nvSpPr>
        <p:spPr>
          <a:xfrm>
            <a:off x="3891111" y="1925028"/>
            <a:ext cx="1946970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配置寄存器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956680A-54E7-5474-B007-B4D3E16FFF13}"/>
              </a:ext>
            </a:extLst>
          </p:cNvPr>
          <p:cNvSpPr/>
          <p:nvPr/>
        </p:nvSpPr>
        <p:spPr>
          <a:xfrm>
            <a:off x="6161730" y="1938953"/>
            <a:ext cx="353255" cy="1082529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驱动时序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F1E89BF0-D33A-1D13-64B7-10CF94A67FAD}"/>
              </a:ext>
            </a:extLst>
          </p:cNvPr>
          <p:cNvCxnSpPr>
            <a:stCxn id="40" idx="0"/>
            <a:endCxn id="41" idx="0"/>
          </p:cNvCxnSpPr>
          <p:nvPr/>
        </p:nvCxnSpPr>
        <p:spPr>
          <a:xfrm rot="16200000" flipH="1">
            <a:off x="5594514" y="1195109"/>
            <a:ext cx="13925" cy="1473762"/>
          </a:xfrm>
          <a:prstGeom prst="bentConnector3">
            <a:avLst>
              <a:gd name="adj1" fmla="val -16416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33812A80-A1D6-1929-A0F9-B6BDC66F8AD4}"/>
              </a:ext>
            </a:extLst>
          </p:cNvPr>
          <p:cNvSpPr/>
          <p:nvPr/>
        </p:nvSpPr>
        <p:spPr>
          <a:xfrm>
            <a:off x="5123035" y="2797732"/>
            <a:ext cx="101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3F7A21-D1EC-AE77-4211-62605A15B7A1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V="1">
            <a:off x="5067500" y="2825940"/>
            <a:ext cx="527136" cy="97297"/>
          </a:xfrm>
          <a:prstGeom prst="bentConnector4">
            <a:avLst>
              <a:gd name="adj1" fmla="val 1684"/>
              <a:gd name="adj2" fmla="val 381941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66E3171-D9FE-43F3-61F2-E448A64C0437}"/>
              </a:ext>
            </a:extLst>
          </p:cNvPr>
          <p:cNvSpPr/>
          <p:nvPr/>
        </p:nvSpPr>
        <p:spPr>
          <a:xfrm>
            <a:off x="6536058" y="1861459"/>
            <a:ext cx="1519392" cy="291881"/>
          </a:xfrm>
          <a:prstGeom prst="rect">
            <a:avLst/>
          </a:prstGeom>
          <a:noFill/>
          <a:ln>
            <a:solidFill>
              <a:srgbClr val="19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" grpId="0" animBg="1"/>
      <p:bldP spid="17" grpId="0"/>
      <p:bldP spid="8" grpId="0" animBg="1"/>
      <p:bldP spid="19" grpId="0"/>
      <p:bldP spid="20" grpId="0" animBg="1"/>
      <p:bldP spid="21" grpId="0"/>
      <p:bldP spid="25" grpId="0" animBg="1"/>
      <p:bldP spid="26" grpId="0" animBg="1"/>
      <p:bldP spid="28" grpId="0"/>
      <p:bldP spid="29" grpId="0" animBg="1"/>
      <p:bldP spid="30" grpId="0"/>
      <p:bldP spid="31" grpId="0" animBg="1"/>
      <p:bldP spid="32" grpId="0"/>
      <p:bldP spid="23" grpId="0" animBg="1"/>
      <p:bldP spid="40" grpId="0"/>
      <p:bldP spid="41" grpId="0" animBg="1"/>
      <p:bldP spid="51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558192CD-B6BB-0632-22C0-5884DA7CE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1" y="454321"/>
            <a:ext cx="1954121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F9591D-8CF2-33B0-D32A-AAD1CA983D3F}"/>
              </a:ext>
            </a:extLst>
          </p:cNvPr>
          <p:cNvSpPr txBox="1"/>
          <p:nvPr/>
        </p:nvSpPr>
        <p:spPr>
          <a:xfrm>
            <a:off x="588005" y="1000896"/>
            <a:ext cx="5895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Flexible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灵活的，可以产生多种时序来控制外部存储器。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873A430-1CD2-EE0E-E0F5-DCDB98A3A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32776"/>
              </p:ext>
            </p:extLst>
          </p:nvPr>
        </p:nvGraphicFramePr>
        <p:xfrm>
          <a:off x="1783079" y="2722073"/>
          <a:ext cx="6480000" cy="19671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46656965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访问模式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对应的外部存储器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设置参数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SRAM/CRAM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ADDSET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SRAM/PSRAM(CRAM)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ADDSET</a:t>
                      </a:r>
                      <a:r>
                        <a:rPr kumimoji="0" lang="zh-CN" altLang="en-US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</a:t>
                      </a:r>
                      <a:endParaRPr kumimoji="0" lang="zh-CN" altLang="en-US" sz="16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B/2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ADDSET</a:t>
                      </a:r>
                      <a:r>
                        <a:rPr kumimoji="0" lang="zh-CN" altLang="en-US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</a:t>
                      </a:r>
                      <a:endParaRPr kumimoji="0" lang="zh-CN" altLang="en-US" sz="16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ADDSET</a:t>
                      </a:r>
                      <a:r>
                        <a:rPr kumimoji="0" lang="zh-CN" altLang="en-US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</a:t>
                      </a:r>
                      <a:endParaRPr kumimoji="0" lang="zh-CN" altLang="en-US" sz="16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带地址扩展的异步操作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ADDSET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ADDHLD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27F4F2-0659-6406-1D1F-32262450FD57}"/>
              </a:ext>
            </a:extLst>
          </p:cNvPr>
          <p:cNvSpPr/>
          <p:nvPr/>
        </p:nvSpPr>
        <p:spPr>
          <a:xfrm>
            <a:off x="1783079" y="3380690"/>
            <a:ext cx="3421380" cy="3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9C01E6E-9095-D7F5-A737-BFA482F5E455}"/>
              </a:ext>
            </a:extLst>
          </p:cNvPr>
          <p:cNvSpPr/>
          <p:nvPr/>
        </p:nvSpPr>
        <p:spPr>
          <a:xfrm>
            <a:off x="3934006" y="1659568"/>
            <a:ext cx="1325314" cy="68695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(XM8A51216)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3AEA0AB-14A1-18DD-1108-8B767CDFC858}"/>
              </a:ext>
            </a:extLst>
          </p:cNvPr>
          <p:cNvSpPr/>
          <p:nvPr/>
        </p:nvSpPr>
        <p:spPr>
          <a:xfrm>
            <a:off x="663082" y="1532092"/>
            <a:ext cx="1621714" cy="94190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NOR/PSRAM</a:t>
            </a: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9921947-9CD7-6352-08EA-94CFE4FE0515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 flipV="1">
            <a:off x="2284796" y="2003044"/>
            <a:ext cx="164921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9">
            <a:extLst>
              <a:ext uri="{FF2B5EF4-FFF2-40B4-BE49-F238E27FC236}">
                <a16:creationId xmlns:a16="http://schemas.microsoft.com/office/drawing/2014/main" id="{7262D84E-54CE-89E5-AB1B-0ED92BE31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559" y="1616678"/>
            <a:ext cx="1533176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产生异步时序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71937F29-72FD-6E08-158B-4CFE5ACA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05" y="2618325"/>
            <a:ext cx="119507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异步时序：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5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2" grpId="0" animBg="1"/>
      <p:bldP spid="23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423AE2AD-A9C2-46D9-B9EB-BC914A633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" y="596888"/>
            <a:ext cx="3499757" cy="27780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93250A-599C-E9A0-71BE-4F241E14A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3"/>
          <a:stretch/>
        </p:blipFill>
        <p:spPr>
          <a:xfrm>
            <a:off x="3457778" y="801282"/>
            <a:ext cx="5670034" cy="2240371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92598D7F-441E-8311-F6F2-BEF0BD578E13}"/>
              </a:ext>
            </a:extLst>
          </p:cNvPr>
          <p:cNvSpPr/>
          <p:nvPr/>
        </p:nvSpPr>
        <p:spPr>
          <a:xfrm rot="10800000">
            <a:off x="3643757" y="1651541"/>
            <a:ext cx="935632" cy="3021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0E44AE-D758-1FB0-03B9-CED521BCB8FD}"/>
              </a:ext>
            </a:extLst>
          </p:cNvPr>
          <p:cNvSpPr/>
          <p:nvPr/>
        </p:nvSpPr>
        <p:spPr>
          <a:xfrm>
            <a:off x="3750620" y="1772154"/>
            <a:ext cx="104158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因它而变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0F04D7-AD35-9D02-57EF-03D13FFE9239}"/>
              </a:ext>
            </a:extLst>
          </p:cNvPr>
          <p:cNvSpPr/>
          <p:nvPr/>
        </p:nvSpPr>
        <p:spPr>
          <a:xfrm>
            <a:off x="4782733" y="1424630"/>
            <a:ext cx="1654643" cy="3331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442372-6269-003F-D414-1E0C6F366A35}"/>
              </a:ext>
            </a:extLst>
          </p:cNvPr>
          <p:cNvSpPr/>
          <p:nvPr/>
        </p:nvSpPr>
        <p:spPr>
          <a:xfrm>
            <a:off x="877432" y="2779757"/>
            <a:ext cx="1183778" cy="4156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8C9618-E700-6932-9EEA-A5EF0BC5D121}"/>
              </a:ext>
            </a:extLst>
          </p:cNvPr>
          <p:cNvSpPr/>
          <p:nvPr/>
        </p:nvSpPr>
        <p:spPr>
          <a:xfrm>
            <a:off x="5190156" y="1821123"/>
            <a:ext cx="1278862" cy="3992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BDF1B3-764B-108C-08CE-930B598880FD}"/>
              </a:ext>
            </a:extLst>
          </p:cNvPr>
          <p:cNvSpPr/>
          <p:nvPr/>
        </p:nvSpPr>
        <p:spPr>
          <a:xfrm>
            <a:off x="2063068" y="2779758"/>
            <a:ext cx="695371" cy="4156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71A43EB-71BC-718E-4CDA-53C323244E95}"/>
              </a:ext>
            </a:extLst>
          </p:cNvPr>
          <p:cNvSpPr/>
          <p:nvPr/>
        </p:nvSpPr>
        <p:spPr>
          <a:xfrm>
            <a:off x="5090862" y="1488944"/>
            <a:ext cx="3253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从接收到地址信号到给有效数据的时间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CF1BE4-04EA-0E3B-F214-399D769B4BA6}"/>
              </a:ext>
            </a:extLst>
          </p:cNvPr>
          <p:cNvSpPr/>
          <p:nvPr/>
        </p:nvSpPr>
        <p:spPr>
          <a:xfrm>
            <a:off x="4520133" y="1912171"/>
            <a:ext cx="3458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从接收到读使能信号到给有效数据的时间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E2DF9D-3928-B758-E45F-77EBAB570F9F}"/>
              </a:ext>
            </a:extLst>
          </p:cNvPr>
          <p:cNvSpPr/>
          <p:nvPr/>
        </p:nvSpPr>
        <p:spPr>
          <a:xfrm>
            <a:off x="6397946" y="1288921"/>
            <a:ext cx="1370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 12ns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0CD0AC9-5D63-BE02-CBCC-2ECD12E30CFD}"/>
              </a:ext>
            </a:extLst>
          </p:cNvPr>
          <p:cNvSpPr/>
          <p:nvPr/>
        </p:nvSpPr>
        <p:spPr>
          <a:xfrm>
            <a:off x="6397946" y="1726969"/>
            <a:ext cx="1204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 3.4ns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56EC07-827D-5E3F-C56E-BEBAFDB5363F}"/>
              </a:ext>
            </a:extLst>
          </p:cNvPr>
          <p:cNvSpPr/>
          <p:nvPr/>
        </p:nvSpPr>
        <p:spPr>
          <a:xfrm>
            <a:off x="856999" y="3231730"/>
            <a:ext cx="1328036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地址建立周期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71AEC97-D75D-B01B-854E-75118B43C5C8}"/>
              </a:ext>
            </a:extLst>
          </p:cNvPr>
          <p:cNvSpPr/>
          <p:nvPr/>
        </p:nvSpPr>
        <p:spPr>
          <a:xfrm>
            <a:off x="1998876" y="3231730"/>
            <a:ext cx="1328036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数据建立周期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4BFDDA8-E04F-A7EC-B510-FB50EFE66583}"/>
              </a:ext>
            </a:extLst>
          </p:cNvPr>
          <p:cNvSpPr/>
          <p:nvPr/>
        </p:nvSpPr>
        <p:spPr>
          <a:xfrm>
            <a:off x="3332407" y="2997883"/>
            <a:ext cx="3566153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存储器通过数据线把目标数据传输到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3CC062F-630B-2011-A567-EC93DE7666D3}"/>
              </a:ext>
            </a:extLst>
          </p:cNvPr>
          <p:cNvCxnSpPr>
            <a:cxnSpLocks/>
          </p:cNvCxnSpPr>
          <p:nvPr/>
        </p:nvCxnSpPr>
        <p:spPr>
          <a:xfrm>
            <a:off x="2914362" y="2969024"/>
            <a:ext cx="455757" cy="155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4C7E350-1F65-778B-820A-2F29D443B442}"/>
              </a:ext>
            </a:extLst>
          </p:cNvPr>
          <p:cNvSpPr/>
          <p:nvPr/>
        </p:nvSpPr>
        <p:spPr>
          <a:xfrm>
            <a:off x="1112524" y="85387"/>
            <a:ext cx="2136644" cy="3152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读时序 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7B77CEA-0A2E-7D84-4600-F458524AD4D8}"/>
              </a:ext>
            </a:extLst>
          </p:cNvPr>
          <p:cNvSpPr/>
          <p:nvPr/>
        </p:nvSpPr>
        <p:spPr>
          <a:xfrm>
            <a:off x="6271636" y="64708"/>
            <a:ext cx="1430426" cy="3152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读时序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8D698F3-62BF-FE96-9198-7D6053562B2D}"/>
              </a:ext>
            </a:extLst>
          </p:cNvPr>
          <p:cNvSpPr/>
          <p:nvPr/>
        </p:nvSpPr>
        <p:spPr>
          <a:xfrm>
            <a:off x="877433" y="645356"/>
            <a:ext cx="2159137" cy="48773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C667D52-0475-24F5-7494-D32B58B6C7CB}"/>
              </a:ext>
            </a:extLst>
          </p:cNvPr>
          <p:cNvSpPr/>
          <p:nvPr/>
        </p:nvSpPr>
        <p:spPr>
          <a:xfrm>
            <a:off x="4782733" y="791038"/>
            <a:ext cx="3385907" cy="48773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9D24123-D2AE-259D-ECA3-1BD6666120E4}"/>
              </a:ext>
            </a:extLst>
          </p:cNvPr>
          <p:cNvSpPr/>
          <p:nvPr/>
        </p:nvSpPr>
        <p:spPr>
          <a:xfrm>
            <a:off x="8104847" y="634034"/>
            <a:ext cx="1322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 15ns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532EBAE-5139-E55A-096E-225E91BB5D34}"/>
              </a:ext>
            </a:extLst>
          </p:cNvPr>
          <p:cNvSpPr/>
          <p:nvPr/>
        </p:nvSpPr>
        <p:spPr>
          <a:xfrm>
            <a:off x="232630" y="3588642"/>
            <a:ext cx="4550103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(ADDSET + 1 + DATAST + 1 + 2) *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 15ns</a:t>
            </a:r>
            <a:endParaRPr lang="en-US" altLang="zh-CN" sz="1400" baseline="-25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201BCC7-89ED-2458-5D60-5E8199FF7EBE}"/>
              </a:ext>
            </a:extLst>
          </p:cNvPr>
          <p:cNvSpPr/>
          <p:nvPr/>
        </p:nvSpPr>
        <p:spPr>
          <a:xfrm>
            <a:off x="232630" y="3875001"/>
            <a:ext cx="3016538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(ADDSET + 1) *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 12ns</a:t>
            </a:r>
            <a:endParaRPr lang="en-US" altLang="zh-CN" sz="1400" baseline="-25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7978627-ED93-FDEA-D601-E55F6E12E552}"/>
              </a:ext>
            </a:extLst>
          </p:cNvPr>
          <p:cNvSpPr/>
          <p:nvPr/>
        </p:nvSpPr>
        <p:spPr>
          <a:xfrm>
            <a:off x="232630" y="4161361"/>
            <a:ext cx="3298362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(DATAST + 1) *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&lt; 3.4ns</a:t>
            </a:r>
            <a:endParaRPr lang="en-US" altLang="zh-CN" sz="1400" baseline="-25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1CFED2-A14C-6E3E-4C11-D2300C95821A}"/>
              </a:ext>
            </a:extLst>
          </p:cNvPr>
          <p:cNvSpPr/>
          <p:nvPr/>
        </p:nvSpPr>
        <p:spPr>
          <a:xfrm>
            <a:off x="4363711" y="3595816"/>
            <a:ext cx="4465776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(1/72M)s = (1000 / 72)ns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≈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13.8ns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679C24-2A56-7968-B09D-8063A8410B7F}"/>
              </a:ext>
            </a:extLst>
          </p:cNvPr>
          <p:cNvSpPr/>
          <p:nvPr/>
        </p:nvSpPr>
        <p:spPr>
          <a:xfrm>
            <a:off x="4370012" y="3925139"/>
            <a:ext cx="4572015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(1/168M)s = (1000 / 168)ns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≈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6ns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1AE18AD-26B1-DB93-2DF5-99620919C738}"/>
              </a:ext>
            </a:extLst>
          </p:cNvPr>
          <p:cNvSpPr/>
          <p:nvPr/>
        </p:nvSpPr>
        <p:spPr>
          <a:xfrm>
            <a:off x="844157" y="4782632"/>
            <a:ext cx="7134143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结合写时序，再根据实际情况进行调整，在保证数据访问正常的前提下，提高访问速度。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4063082-535A-880D-0391-3ECA28B9FFFB}"/>
              </a:ext>
            </a:extLst>
          </p:cNvPr>
          <p:cNvSpPr/>
          <p:nvPr/>
        </p:nvSpPr>
        <p:spPr>
          <a:xfrm>
            <a:off x="4363711" y="4302501"/>
            <a:ext cx="1322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 = 0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A81D4E2-0B2C-8A2A-E04D-26FC79FDFF57}"/>
              </a:ext>
            </a:extLst>
          </p:cNvPr>
          <p:cNvSpPr/>
          <p:nvPr/>
        </p:nvSpPr>
        <p:spPr>
          <a:xfrm>
            <a:off x="5686200" y="4302501"/>
            <a:ext cx="1322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 = 1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0550167-5A4E-5CAE-D2FD-7C3877618366}"/>
              </a:ext>
            </a:extLst>
          </p:cNvPr>
          <p:cNvSpPr/>
          <p:nvPr/>
        </p:nvSpPr>
        <p:spPr>
          <a:xfrm>
            <a:off x="2293523" y="4515960"/>
            <a:ext cx="5793265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的读写时间很相似，所以可以设置读写相同的时序来访问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FCBA2372-35C7-C169-0C9E-3F1C4C8FA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141" y="3291651"/>
            <a:ext cx="63955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读时序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不需要加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，只有写时序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2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37" grpId="0" animBg="1"/>
      <p:bldP spid="39" grpId="0" animBg="1"/>
      <p:bldP spid="41" grpId="0" animBg="1"/>
      <p:bldP spid="42" grpId="0" animBg="1"/>
      <p:bldP spid="45" grpId="0"/>
      <p:bldP spid="46" grpId="0"/>
      <p:bldP spid="47" grpId="0"/>
      <p:bldP spid="48" grpId="0"/>
      <p:bldP spid="55" grpId="0"/>
      <p:bldP spid="56" grpId="0"/>
      <p:bldP spid="59" grpId="0"/>
      <p:bldP spid="54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064" y="779127"/>
            <a:ext cx="1323116" cy="3152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074818-25A2-4E64-B908-5F6B3EFB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702"/>
            <a:ext cx="3748205" cy="2975760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6B741FE-EF31-4A62-A3FB-701BB980B730}"/>
              </a:ext>
            </a:extLst>
          </p:cNvPr>
          <p:cNvSpPr/>
          <p:nvPr/>
        </p:nvSpPr>
        <p:spPr>
          <a:xfrm>
            <a:off x="1093335" y="64708"/>
            <a:ext cx="1973422" cy="3152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7DB9CDB-1D54-C4DA-D27E-48678B3C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868" y="716547"/>
            <a:ext cx="5306331" cy="2467778"/>
          </a:xfrm>
          <a:prstGeom prst="rect">
            <a:avLst/>
          </a:prstGeom>
        </p:spPr>
      </p:pic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6DB5E99-95E2-4C55-96DF-7686E2128B83}"/>
              </a:ext>
            </a:extLst>
          </p:cNvPr>
          <p:cNvSpPr/>
          <p:nvPr/>
        </p:nvSpPr>
        <p:spPr>
          <a:xfrm>
            <a:off x="6271636" y="64708"/>
            <a:ext cx="1417428" cy="3152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6D013F-F56B-B62E-BCDC-4344D77EB015}"/>
              </a:ext>
            </a:extLst>
          </p:cNvPr>
          <p:cNvSpPr/>
          <p:nvPr/>
        </p:nvSpPr>
        <p:spPr>
          <a:xfrm>
            <a:off x="5462407" y="1071365"/>
            <a:ext cx="555113" cy="3331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AD9ADE-3721-44AA-EDE9-F42C5118EDE0}"/>
              </a:ext>
            </a:extLst>
          </p:cNvPr>
          <p:cNvSpPr/>
          <p:nvPr/>
        </p:nvSpPr>
        <p:spPr>
          <a:xfrm>
            <a:off x="6238500" y="1820591"/>
            <a:ext cx="1427480" cy="3331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EFCE9D-A685-C84F-0A68-7DBE2E9E869F}"/>
              </a:ext>
            </a:extLst>
          </p:cNvPr>
          <p:cNvSpPr/>
          <p:nvPr/>
        </p:nvSpPr>
        <p:spPr>
          <a:xfrm>
            <a:off x="859547" y="2682151"/>
            <a:ext cx="1328036" cy="41995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1D1BB9-584D-2B26-EF42-AA08CA354B6D}"/>
              </a:ext>
            </a:extLst>
          </p:cNvPr>
          <p:cNvSpPr/>
          <p:nvPr/>
        </p:nvSpPr>
        <p:spPr>
          <a:xfrm>
            <a:off x="2187583" y="2682151"/>
            <a:ext cx="1058537" cy="4199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29169EC-419C-9180-D16E-3D005C2F0731}"/>
              </a:ext>
            </a:extLst>
          </p:cNvPr>
          <p:cNvSpPr/>
          <p:nvPr/>
        </p:nvSpPr>
        <p:spPr>
          <a:xfrm rot="10800000">
            <a:off x="3711005" y="1518404"/>
            <a:ext cx="935632" cy="3021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1E8D04-BAED-D868-A3CB-4CDDE8557940}"/>
              </a:ext>
            </a:extLst>
          </p:cNvPr>
          <p:cNvSpPr/>
          <p:nvPr/>
        </p:nvSpPr>
        <p:spPr>
          <a:xfrm>
            <a:off x="3817868" y="1657305"/>
            <a:ext cx="104158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因它而变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5E8F38-AA71-1959-4AB2-E60796CD4D2E}"/>
              </a:ext>
            </a:extLst>
          </p:cNvPr>
          <p:cNvSpPr/>
          <p:nvPr/>
        </p:nvSpPr>
        <p:spPr>
          <a:xfrm>
            <a:off x="5930522" y="1143578"/>
            <a:ext cx="3300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从发送地址信号到给写使能信号的时间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0DAD743-002A-A527-E2C0-5464983EF38D}"/>
              </a:ext>
            </a:extLst>
          </p:cNvPr>
          <p:cNvSpPr/>
          <p:nvPr/>
        </p:nvSpPr>
        <p:spPr>
          <a:xfrm>
            <a:off x="5239175" y="1925062"/>
            <a:ext cx="3038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从接收到写使能信号到数据采集时间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8592D8-11A3-8926-1252-628160818159}"/>
              </a:ext>
            </a:extLst>
          </p:cNvPr>
          <p:cNvSpPr/>
          <p:nvPr/>
        </p:nvSpPr>
        <p:spPr>
          <a:xfrm>
            <a:off x="5408189" y="1389852"/>
            <a:ext cx="1370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 0ns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779DF6B-D60A-0132-1DFA-1A4C8FD785B5}"/>
              </a:ext>
            </a:extLst>
          </p:cNvPr>
          <p:cNvSpPr/>
          <p:nvPr/>
        </p:nvSpPr>
        <p:spPr>
          <a:xfrm>
            <a:off x="8220481" y="1927924"/>
            <a:ext cx="1063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 0.7ns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E5AF26C-2EF2-8926-F9E1-854E89540DD1}"/>
              </a:ext>
            </a:extLst>
          </p:cNvPr>
          <p:cNvSpPr/>
          <p:nvPr/>
        </p:nvSpPr>
        <p:spPr>
          <a:xfrm>
            <a:off x="904624" y="3302900"/>
            <a:ext cx="1328036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地址建立周期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65EBBC-656A-3297-0F6A-E6F15231C6F8}"/>
              </a:ext>
            </a:extLst>
          </p:cNvPr>
          <p:cNvSpPr/>
          <p:nvPr/>
        </p:nvSpPr>
        <p:spPr>
          <a:xfrm>
            <a:off x="2145904" y="3302900"/>
            <a:ext cx="1328036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数据建立周期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3CCB07C-44A9-B821-E57A-DEE878C4EF8D}"/>
              </a:ext>
            </a:extLst>
          </p:cNvPr>
          <p:cNvCxnSpPr>
            <a:cxnSpLocks/>
          </p:cNvCxnSpPr>
          <p:nvPr/>
        </p:nvCxnSpPr>
        <p:spPr>
          <a:xfrm>
            <a:off x="3260764" y="2973953"/>
            <a:ext cx="347599" cy="3289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7FE49E2-6EBC-FB59-7FE4-77FD45AF7F5C}"/>
              </a:ext>
            </a:extLst>
          </p:cNvPr>
          <p:cNvSpPr/>
          <p:nvPr/>
        </p:nvSpPr>
        <p:spPr>
          <a:xfrm>
            <a:off x="3398568" y="3215687"/>
            <a:ext cx="2415719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把数据写入到存储器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857D435-5D5B-AF77-139A-233A9DE46788}"/>
              </a:ext>
            </a:extLst>
          </p:cNvPr>
          <p:cNvSpPr/>
          <p:nvPr/>
        </p:nvSpPr>
        <p:spPr>
          <a:xfrm>
            <a:off x="880648" y="447262"/>
            <a:ext cx="2372505" cy="41995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CF631E-E28D-2B86-7B27-A9E2D795B32A}"/>
              </a:ext>
            </a:extLst>
          </p:cNvPr>
          <p:cNvSpPr/>
          <p:nvPr/>
        </p:nvSpPr>
        <p:spPr>
          <a:xfrm>
            <a:off x="5464650" y="648046"/>
            <a:ext cx="2867820" cy="41995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AFC2E61-3B0D-101F-6BEE-FFA240B975F7}"/>
              </a:ext>
            </a:extLst>
          </p:cNvPr>
          <p:cNvSpPr/>
          <p:nvPr/>
        </p:nvSpPr>
        <p:spPr>
          <a:xfrm>
            <a:off x="232630" y="3834826"/>
            <a:ext cx="3917339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(ADDSET + 1 + DATAST + 1) *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 15ns</a:t>
            </a:r>
            <a:endParaRPr lang="en-US" altLang="zh-CN" sz="1400" baseline="-25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10696F7-7E31-A5CE-7146-B2856198A8D9}"/>
              </a:ext>
            </a:extLst>
          </p:cNvPr>
          <p:cNvSpPr/>
          <p:nvPr/>
        </p:nvSpPr>
        <p:spPr>
          <a:xfrm>
            <a:off x="8332471" y="697166"/>
            <a:ext cx="1001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 15ns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C01D946-9EC3-6057-7010-5D1EC913E801}"/>
              </a:ext>
            </a:extLst>
          </p:cNvPr>
          <p:cNvSpPr/>
          <p:nvPr/>
        </p:nvSpPr>
        <p:spPr>
          <a:xfrm>
            <a:off x="232630" y="4121185"/>
            <a:ext cx="2672023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(ADDSET + 1) *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 0ns</a:t>
            </a:r>
            <a:endParaRPr lang="en-US" altLang="zh-CN" sz="1400" baseline="-25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FCDC274-65F0-21F9-5550-23E00E7F6851}"/>
              </a:ext>
            </a:extLst>
          </p:cNvPr>
          <p:cNvSpPr/>
          <p:nvPr/>
        </p:nvSpPr>
        <p:spPr>
          <a:xfrm>
            <a:off x="232630" y="4407545"/>
            <a:ext cx="3298362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(DATAST + 1) *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 0.7ns</a:t>
            </a:r>
            <a:endParaRPr lang="en-US" altLang="zh-CN" sz="1400" baseline="-25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91276F2-2072-A2AC-54F9-E49478585E90}"/>
              </a:ext>
            </a:extLst>
          </p:cNvPr>
          <p:cNvSpPr/>
          <p:nvPr/>
        </p:nvSpPr>
        <p:spPr>
          <a:xfrm>
            <a:off x="4178821" y="3841208"/>
            <a:ext cx="4465776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(1/72M)s = (1000 / 72)ns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≈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13.8ns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080D76F-FC9F-BF42-D68C-51E9461613AC}"/>
              </a:ext>
            </a:extLst>
          </p:cNvPr>
          <p:cNvSpPr/>
          <p:nvPr/>
        </p:nvSpPr>
        <p:spPr>
          <a:xfrm>
            <a:off x="4185122" y="4170531"/>
            <a:ext cx="4572015" cy="3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(1/168M)s = (1000 / 168)ns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≈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6ns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EABAA45-F86B-7835-8DCA-236616CD21C8}"/>
              </a:ext>
            </a:extLst>
          </p:cNvPr>
          <p:cNvSpPr/>
          <p:nvPr/>
        </p:nvSpPr>
        <p:spPr>
          <a:xfrm>
            <a:off x="4363711" y="4569789"/>
            <a:ext cx="1322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 = 0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4F0988-FC65-C01A-140E-0839076086AC}"/>
              </a:ext>
            </a:extLst>
          </p:cNvPr>
          <p:cNvSpPr/>
          <p:nvPr/>
        </p:nvSpPr>
        <p:spPr>
          <a:xfrm>
            <a:off x="5686200" y="4569789"/>
            <a:ext cx="1322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 = 1</a:t>
            </a:r>
          </a:p>
        </p:txBody>
      </p:sp>
    </p:spTree>
    <p:extLst>
      <p:ext uri="{BB962C8B-B14F-4D97-AF65-F5344CB8AC3E}">
        <p14:creationId xmlns:p14="http://schemas.microsoft.com/office/powerpoint/2010/main" val="25365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" grpId="0" animBg="1"/>
      <p:bldP spid="24" grpId="0"/>
      <p:bldP spid="43" grpId="0"/>
      <p:bldP spid="44" grpId="0"/>
      <p:bldP spid="49" grpId="0"/>
      <p:bldP spid="50" grpId="0"/>
      <p:bldP spid="51" grpId="0"/>
      <p:bldP spid="52" grpId="0"/>
      <p:bldP spid="58" grpId="0"/>
      <p:bldP spid="64" grpId="0" animBg="1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9C80CFE-810A-EA59-FF43-3F2E40ECEBCE}"/>
              </a:ext>
            </a:extLst>
          </p:cNvPr>
          <p:cNvSpPr/>
          <p:nvPr/>
        </p:nvSpPr>
        <p:spPr>
          <a:xfrm>
            <a:off x="0" y="455771"/>
            <a:ext cx="9144000" cy="4379956"/>
          </a:xfrm>
          <a:prstGeom prst="rect">
            <a:avLst/>
          </a:prstGeom>
          <a:solidFill>
            <a:srgbClr val="FFF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3420FF-E55F-393E-6330-784A396E7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7" y="651043"/>
            <a:ext cx="4128241" cy="417661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D0805A5F-A3C8-C49F-08E7-39C5F314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99943"/>
              </p:ext>
            </p:extLst>
          </p:nvPr>
        </p:nvGraphicFramePr>
        <p:xfrm>
          <a:off x="4880428" y="900624"/>
          <a:ext cx="4068000" cy="262280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736310960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altLang="en-US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A[0:18]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FSMC_A[0:18]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…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D[0:15]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FSMC_D[0:15]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…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UB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FSMC_NBL1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PE1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LB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FSMC_NBL0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PE0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FSMC_NOE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PD4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526562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FSMC_NWE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PD5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53208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98965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D41E5AC8-7A76-2D85-D2B0-AB72A783CDEA}"/>
              </a:ext>
            </a:extLst>
          </p:cNvPr>
          <p:cNvSpPr/>
          <p:nvPr/>
        </p:nvSpPr>
        <p:spPr>
          <a:xfrm>
            <a:off x="4880426" y="3198496"/>
            <a:ext cx="4068001" cy="3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896FF3-E8B4-0678-1E9D-A58EE6C6B35C}"/>
              </a:ext>
            </a:extLst>
          </p:cNvPr>
          <p:cNvSpPr/>
          <p:nvPr/>
        </p:nvSpPr>
        <p:spPr>
          <a:xfrm>
            <a:off x="49237" y="455771"/>
            <a:ext cx="1582522" cy="37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原理图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60ED95-7FEC-DABB-C2C6-54799CA8EE1C}"/>
              </a:ext>
            </a:extLst>
          </p:cNvPr>
          <p:cNvSpPr/>
          <p:nvPr/>
        </p:nvSpPr>
        <p:spPr>
          <a:xfrm>
            <a:off x="5117412" y="3821837"/>
            <a:ext cx="401265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A[0:18]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并不是顺序连接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FSMC_A[0:18]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，不影响正常使用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，因为地址具有唯一性。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3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1DB9891-4604-ED05-0060-73C2262F25F2}"/>
              </a:ext>
            </a:extLst>
          </p:cNvPr>
          <p:cNvSpPr/>
          <p:nvPr/>
        </p:nvSpPr>
        <p:spPr>
          <a:xfrm>
            <a:off x="136574" y="1006834"/>
            <a:ext cx="1849902" cy="342785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BD69FE-DCDD-5E10-758E-614FF5E3AB64}"/>
              </a:ext>
            </a:extLst>
          </p:cNvPr>
          <p:cNvSpPr/>
          <p:nvPr/>
        </p:nvSpPr>
        <p:spPr>
          <a:xfrm>
            <a:off x="136574" y="4010032"/>
            <a:ext cx="1849902" cy="426570"/>
          </a:xfrm>
          <a:prstGeom prst="rect">
            <a:avLst/>
          </a:prstGeom>
          <a:solidFill>
            <a:srgbClr val="E7F3D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512MB Code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802385-EF58-9D21-5C9E-72C6800F316A}"/>
              </a:ext>
            </a:extLst>
          </p:cNvPr>
          <p:cNvSpPr/>
          <p:nvPr/>
        </p:nvSpPr>
        <p:spPr>
          <a:xfrm>
            <a:off x="136574" y="3581550"/>
            <a:ext cx="1849902" cy="426570"/>
          </a:xfrm>
          <a:prstGeom prst="rect">
            <a:avLst/>
          </a:prstGeom>
          <a:solidFill>
            <a:srgbClr val="CEE7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512MB SRAM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7FEC2D-3283-2A6F-2D42-7E1C44948ACB}"/>
              </a:ext>
            </a:extLst>
          </p:cNvPr>
          <p:cNvSpPr/>
          <p:nvPr/>
        </p:nvSpPr>
        <p:spPr>
          <a:xfrm>
            <a:off x="136574" y="3154980"/>
            <a:ext cx="1849902" cy="426570"/>
          </a:xfrm>
          <a:prstGeom prst="rect">
            <a:avLst/>
          </a:prstGeom>
          <a:solidFill>
            <a:srgbClr val="E0D0FE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512MB Peripherals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FEC6D9-F712-C8E2-31D1-5783C6DAA6BD}"/>
              </a:ext>
            </a:extLst>
          </p:cNvPr>
          <p:cNvSpPr/>
          <p:nvPr/>
        </p:nvSpPr>
        <p:spPr>
          <a:xfrm>
            <a:off x="136574" y="2294192"/>
            <a:ext cx="1849902" cy="856964"/>
          </a:xfrm>
          <a:prstGeom prst="rect">
            <a:avLst/>
          </a:prstGeom>
          <a:solidFill>
            <a:srgbClr val="DCF1F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1GB External RAM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61CDBE-826B-416C-7CC1-EA4506E44A24}"/>
              </a:ext>
            </a:extLst>
          </p:cNvPr>
          <p:cNvSpPr/>
          <p:nvPr/>
        </p:nvSpPr>
        <p:spPr>
          <a:xfrm>
            <a:off x="136574" y="1437228"/>
            <a:ext cx="1849902" cy="856964"/>
          </a:xfrm>
          <a:prstGeom prst="rect">
            <a:avLst/>
          </a:prstGeom>
          <a:solidFill>
            <a:srgbClr val="E1DC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1GB External Device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F196CF5-D232-146B-D170-88BBE892C8DD}"/>
              </a:ext>
            </a:extLst>
          </p:cNvPr>
          <p:cNvSpPr/>
          <p:nvPr/>
        </p:nvSpPr>
        <p:spPr>
          <a:xfrm>
            <a:off x="136574" y="1006834"/>
            <a:ext cx="1849902" cy="426570"/>
          </a:xfrm>
          <a:prstGeom prst="rect">
            <a:avLst/>
          </a:prstGeom>
          <a:solidFill>
            <a:srgbClr val="FFCEE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512MB System Level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AEF588-16E7-E57D-FE9B-8EBE77CB9311}"/>
              </a:ext>
            </a:extLst>
          </p:cNvPr>
          <p:cNvSpPr/>
          <p:nvPr/>
        </p:nvSpPr>
        <p:spPr>
          <a:xfrm>
            <a:off x="98474" y="2261698"/>
            <a:ext cx="1936066" cy="94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2AF3A0-6B4B-5974-81C8-06C7D9DEC8A8}"/>
              </a:ext>
            </a:extLst>
          </p:cNvPr>
          <p:cNvSpPr txBox="1"/>
          <p:nvPr/>
        </p:nvSpPr>
        <p:spPr>
          <a:xfrm>
            <a:off x="1992741" y="42284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C898CA-E6A1-AA00-C959-2C38EC2DA876}"/>
              </a:ext>
            </a:extLst>
          </p:cNvPr>
          <p:cNvSpPr txBox="1"/>
          <p:nvPr/>
        </p:nvSpPr>
        <p:spPr>
          <a:xfrm>
            <a:off x="1992741" y="397351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C7B5DE7-3193-6C75-CFB7-0088191B5717}"/>
              </a:ext>
            </a:extLst>
          </p:cNvPr>
          <p:cNvSpPr txBox="1"/>
          <p:nvPr/>
        </p:nvSpPr>
        <p:spPr>
          <a:xfrm>
            <a:off x="1992741" y="377579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4A30EA8-4ADE-5A60-83D6-1893354ABCB0}"/>
              </a:ext>
            </a:extLst>
          </p:cNvPr>
          <p:cNvSpPr txBox="1"/>
          <p:nvPr/>
        </p:nvSpPr>
        <p:spPr>
          <a:xfrm>
            <a:off x="1992741" y="3545907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D91B4D0-AAA4-9B92-67DE-A772FEAFD765}"/>
              </a:ext>
            </a:extLst>
          </p:cNvPr>
          <p:cNvSpPr txBox="1"/>
          <p:nvPr/>
        </p:nvSpPr>
        <p:spPr>
          <a:xfrm>
            <a:off x="1992741" y="335184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416D425-7066-58D1-8EA2-87F0A58CC207}"/>
              </a:ext>
            </a:extLst>
          </p:cNvPr>
          <p:cNvSpPr txBox="1"/>
          <p:nvPr/>
        </p:nvSpPr>
        <p:spPr>
          <a:xfrm>
            <a:off x="1992741" y="315053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A782186-B8A9-C763-77C4-EEAB306543F1}"/>
              </a:ext>
            </a:extLst>
          </p:cNvPr>
          <p:cNvSpPr txBox="1"/>
          <p:nvPr/>
        </p:nvSpPr>
        <p:spPr>
          <a:xfrm>
            <a:off x="1992741" y="2977345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574D85-E426-0202-70DA-2D712918CB21}"/>
              </a:ext>
            </a:extLst>
          </p:cNvPr>
          <p:cNvSpPr txBox="1"/>
          <p:nvPr/>
        </p:nvSpPr>
        <p:spPr>
          <a:xfrm>
            <a:off x="1995281" y="2246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0x9FFF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EB4FAB-CE12-2CE0-DD31-8DCAE836F692}"/>
              </a:ext>
            </a:extLst>
          </p:cNvPr>
          <p:cNvSpPr txBox="1"/>
          <p:nvPr/>
        </p:nvSpPr>
        <p:spPr>
          <a:xfrm>
            <a:off x="1995823" y="202851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0xA000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D58F4D8-3CCC-260D-4119-EA241FE6F180}"/>
              </a:ext>
            </a:extLst>
          </p:cNvPr>
          <p:cNvSpPr txBox="1"/>
          <p:nvPr/>
        </p:nvSpPr>
        <p:spPr>
          <a:xfrm>
            <a:off x="1986476" y="1419180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0xDFFF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F08DE7-D97C-E285-998E-8B8992D37051}"/>
              </a:ext>
            </a:extLst>
          </p:cNvPr>
          <p:cNvSpPr txBox="1"/>
          <p:nvPr/>
        </p:nvSpPr>
        <p:spPr>
          <a:xfrm>
            <a:off x="1996489" y="117581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0xE000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D1349-4186-6402-8A3E-3D6D754DCCB0}"/>
              </a:ext>
            </a:extLst>
          </p:cNvPr>
          <p:cNvSpPr txBox="1"/>
          <p:nvPr/>
        </p:nvSpPr>
        <p:spPr>
          <a:xfrm>
            <a:off x="1995281" y="88574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CC6937-7EC2-41DE-041E-5A2CE90E48A3}"/>
              </a:ext>
            </a:extLst>
          </p:cNvPr>
          <p:cNvSpPr/>
          <p:nvPr/>
        </p:nvSpPr>
        <p:spPr>
          <a:xfrm>
            <a:off x="910043" y="511345"/>
            <a:ext cx="1703617" cy="37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内核地址映射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F7C66A7-8A98-BB0D-ADD1-CC10EC572917}"/>
              </a:ext>
            </a:extLst>
          </p:cNvPr>
          <p:cNvSpPr/>
          <p:nvPr/>
        </p:nvSpPr>
        <p:spPr>
          <a:xfrm>
            <a:off x="3184093" y="4037281"/>
            <a:ext cx="104158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代码区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D24877-483F-FE61-A182-DE3139302B38}"/>
              </a:ext>
            </a:extLst>
          </p:cNvPr>
          <p:cNvSpPr/>
          <p:nvPr/>
        </p:nvSpPr>
        <p:spPr>
          <a:xfrm>
            <a:off x="3184093" y="3612964"/>
            <a:ext cx="144720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片上静态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CAEA489-CA81-5CA4-43B0-A6F23855A924}"/>
              </a:ext>
            </a:extLst>
          </p:cNvPr>
          <p:cNvSpPr/>
          <p:nvPr/>
        </p:nvSpPr>
        <p:spPr>
          <a:xfrm>
            <a:off x="3184093" y="3188648"/>
            <a:ext cx="1447207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片上外设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F72347-C988-2AEA-D412-C7AFC69B6D4D}"/>
              </a:ext>
            </a:extLst>
          </p:cNvPr>
          <p:cNvSpPr/>
          <p:nvPr/>
        </p:nvSpPr>
        <p:spPr>
          <a:xfrm>
            <a:off x="3184093" y="2545652"/>
            <a:ext cx="165294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扩展外部存储器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CC9DBFE-C294-CA52-FC7B-AF906413C027}"/>
              </a:ext>
            </a:extLst>
          </p:cNvPr>
          <p:cNvSpPr/>
          <p:nvPr/>
        </p:nvSpPr>
        <p:spPr>
          <a:xfrm>
            <a:off x="3184093" y="1676854"/>
            <a:ext cx="165294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扩展片外外设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F88BE1E-A8E5-71FA-C195-C448FE5901A9}"/>
              </a:ext>
            </a:extLst>
          </p:cNvPr>
          <p:cNvSpPr/>
          <p:nvPr/>
        </p:nvSpPr>
        <p:spPr>
          <a:xfrm>
            <a:off x="3184093" y="904696"/>
            <a:ext cx="2527582" cy="59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内核独有外设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(NVIC/MPU/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片上调试组件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9BA976E-FFF7-7358-18A6-A1F004760B6C}"/>
              </a:ext>
            </a:extLst>
          </p:cNvPr>
          <p:cNvCxnSpPr>
            <a:cxnSpLocks/>
          </p:cNvCxnSpPr>
          <p:nvPr/>
        </p:nvCxnSpPr>
        <p:spPr>
          <a:xfrm flipV="1">
            <a:off x="3194253" y="1025959"/>
            <a:ext cx="2782468" cy="13743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E0E358B-4E34-CAAB-C627-84B56276776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184093" y="3131234"/>
            <a:ext cx="2763116" cy="12949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E005F63-A821-46EE-5456-5DFD9A4F7767}"/>
              </a:ext>
            </a:extLst>
          </p:cNvPr>
          <p:cNvSpPr/>
          <p:nvPr/>
        </p:nvSpPr>
        <p:spPr>
          <a:xfrm>
            <a:off x="5984341" y="1864216"/>
            <a:ext cx="1849902" cy="856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Bank2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 x 64 MB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FD72884-2770-2EC0-F02C-366630969C04}"/>
              </a:ext>
            </a:extLst>
          </p:cNvPr>
          <p:cNvSpPr/>
          <p:nvPr/>
        </p:nvSpPr>
        <p:spPr>
          <a:xfrm>
            <a:off x="5984341" y="1007252"/>
            <a:ext cx="1849902" cy="856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Bank1</a:t>
            </a:r>
          </a:p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 x 64 MB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478367C-6F0D-567F-745F-94F331573795}"/>
              </a:ext>
            </a:extLst>
          </p:cNvPr>
          <p:cNvSpPr/>
          <p:nvPr/>
        </p:nvSpPr>
        <p:spPr>
          <a:xfrm>
            <a:off x="5984341" y="3579638"/>
            <a:ext cx="1849902" cy="856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Bank4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 x 64 MB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AEA010D-35DE-7872-B231-8838D25CC355}"/>
              </a:ext>
            </a:extLst>
          </p:cNvPr>
          <p:cNvSpPr/>
          <p:nvPr/>
        </p:nvSpPr>
        <p:spPr>
          <a:xfrm>
            <a:off x="5984341" y="2722674"/>
            <a:ext cx="1849902" cy="856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Bank3</a:t>
            </a:r>
          </a:p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 x 64 MB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B21A1CD-6B89-A60B-7BA8-85047273C634}"/>
              </a:ext>
            </a:extLst>
          </p:cNvPr>
          <p:cNvSpPr txBox="1"/>
          <p:nvPr/>
        </p:nvSpPr>
        <p:spPr>
          <a:xfrm>
            <a:off x="7841863" y="4299597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0x9FFF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A980A25-DE83-6C59-6A58-368AA73FCB27}"/>
              </a:ext>
            </a:extLst>
          </p:cNvPr>
          <p:cNvSpPr txBox="1"/>
          <p:nvPr/>
        </p:nvSpPr>
        <p:spPr>
          <a:xfrm>
            <a:off x="7841863" y="85368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6ACB17E-F095-4E55-BB52-FCB05D165A15}"/>
              </a:ext>
            </a:extLst>
          </p:cNvPr>
          <p:cNvSpPr txBox="1"/>
          <p:nvPr/>
        </p:nvSpPr>
        <p:spPr>
          <a:xfrm>
            <a:off x="7845378" y="163691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F79B023-E4C9-9C2B-A3B8-65BDEFABB456}"/>
              </a:ext>
            </a:extLst>
          </p:cNvPr>
          <p:cNvSpPr txBox="1"/>
          <p:nvPr/>
        </p:nvSpPr>
        <p:spPr>
          <a:xfrm>
            <a:off x="7841863" y="246864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0x7FFF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F6E09CE-9545-A81F-924F-E036A071BF8A}"/>
              </a:ext>
            </a:extLst>
          </p:cNvPr>
          <p:cNvSpPr txBox="1"/>
          <p:nvPr/>
        </p:nvSpPr>
        <p:spPr>
          <a:xfrm>
            <a:off x="7841273" y="182198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0x7000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D7A46C2-4AAB-3A27-0534-C68D1D77F73A}"/>
              </a:ext>
            </a:extLst>
          </p:cNvPr>
          <p:cNvSpPr txBox="1"/>
          <p:nvPr/>
        </p:nvSpPr>
        <p:spPr>
          <a:xfrm>
            <a:off x="7840895" y="334622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F8B849A-41A2-D425-0B4D-90C703B46B58}"/>
              </a:ext>
            </a:extLst>
          </p:cNvPr>
          <p:cNvSpPr txBox="1"/>
          <p:nvPr/>
        </p:nvSpPr>
        <p:spPr>
          <a:xfrm>
            <a:off x="7838348" y="2667215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1757EC8-CE5C-0E0E-1314-112951D0895F}"/>
              </a:ext>
            </a:extLst>
          </p:cNvPr>
          <p:cNvSpPr txBox="1"/>
          <p:nvPr/>
        </p:nvSpPr>
        <p:spPr>
          <a:xfrm>
            <a:off x="7838348" y="353717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0x9000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E59E8A6-3308-C6E5-3386-A7376BCCDD77}"/>
              </a:ext>
            </a:extLst>
          </p:cNvPr>
          <p:cNvSpPr/>
          <p:nvPr/>
        </p:nvSpPr>
        <p:spPr>
          <a:xfrm>
            <a:off x="6260756" y="1566239"/>
            <a:ext cx="135558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/ PSRAM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CBB1A5-69D9-2959-507D-45F9107F80E8}"/>
              </a:ext>
            </a:extLst>
          </p:cNvPr>
          <p:cNvSpPr/>
          <p:nvPr/>
        </p:nvSpPr>
        <p:spPr>
          <a:xfrm>
            <a:off x="6260756" y="2415137"/>
            <a:ext cx="135558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7B46BF4-4A48-39BE-1899-2F679591C109}"/>
              </a:ext>
            </a:extLst>
          </p:cNvPr>
          <p:cNvSpPr/>
          <p:nvPr/>
        </p:nvSpPr>
        <p:spPr>
          <a:xfrm>
            <a:off x="6260756" y="3258478"/>
            <a:ext cx="135558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471396E-E6CB-49A9-172E-6E00D059CDC3}"/>
              </a:ext>
            </a:extLst>
          </p:cNvPr>
          <p:cNvSpPr/>
          <p:nvPr/>
        </p:nvSpPr>
        <p:spPr>
          <a:xfrm>
            <a:off x="6260756" y="4127407"/>
            <a:ext cx="135558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 Card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C0DD5F7-E1E0-497D-1E58-2A7091270D3F}"/>
              </a:ext>
            </a:extLst>
          </p:cNvPr>
          <p:cNvSpPr/>
          <p:nvPr/>
        </p:nvSpPr>
        <p:spPr>
          <a:xfrm>
            <a:off x="5965487" y="986348"/>
            <a:ext cx="1905684" cy="905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3C97D2-9713-8540-DDEE-8F418F6D6267}"/>
              </a:ext>
            </a:extLst>
          </p:cNvPr>
          <p:cNvSpPr txBox="1"/>
          <p:nvPr/>
        </p:nvSpPr>
        <p:spPr>
          <a:xfrm>
            <a:off x="4903211" y="1564061"/>
            <a:ext cx="104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划分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个区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83B83FC-62A7-03FB-7363-87DA76739F56}"/>
              </a:ext>
            </a:extLst>
          </p:cNvPr>
          <p:cNvSpPr/>
          <p:nvPr/>
        </p:nvSpPr>
        <p:spPr>
          <a:xfrm>
            <a:off x="5613009" y="511345"/>
            <a:ext cx="3423721" cy="37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控制器对内核地址映射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1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2" grpId="0" animBg="1"/>
      <p:bldP spid="63" grpId="0" animBg="1"/>
      <p:bldP spid="65" grpId="0" animBg="1"/>
      <p:bldP spid="66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80" grpId="0"/>
      <p:bldP spid="81" grpId="0" animBg="1"/>
      <p:bldP spid="82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4476FB-6586-CEFB-6F82-D2CF3A6806C0}"/>
              </a:ext>
            </a:extLst>
          </p:cNvPr>
          <p:cNvSpPr txBox="1"/>
          <p:nvPr/>
        </p:nvSpPr>
        <p:spPr>
          <a:xfrm>
            <a:off x="288388" y="730287"/>
            <a:ext cx="6718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外接存储器，其存储单元是映射到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的内部寻址空间的。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D49CD66-8670-F022-1BBA-705986C54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76059"/>
              </p:ext>
            </p:extLst>
          </p:nvPr>
        </p:nvGraphicFramePr>
        <p:xfrm>
          <a:off x="800798" y="1508601"/>
          <a:ext cx="6120000" cy="172135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471928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7040905"/>
                    </a:ext>
                  </a:extLst>
                </a:gridCol>
              </a:tblGrid>
              <a:tr h="137795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BANK1</a:t>
                      </a: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片选信号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地址范围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HADDR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[27:26]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[25:0]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4738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1st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0x6000 0000 ~ 0x63FF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A[25:0]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2nd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FSMC_NE2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0x6400 0000 ~ 0x67FF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3th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FSMC_NE3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0x6800 0000 ~ 0x6BFF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4st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FSMC_NE4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0x6C00 0000 ~ 0x6FFF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7C636DEC-9BB5-F7F0-CAE0-99A228933712}"/>
              </a:ext>
            </a:extLst>
          </p:cNvPr>
          <p:cNvSpPr/>
          <p:nvPr/>
        </p:nvSpPr>
        <p:spPr>
          <a:xfrm>
            <a:off x="800798" y="2660871"/>
            <a:ext cx="5406032" cy="274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577603-5804-0EE3-C8CA-8CC374C3ADF2}"/>
              </a:ext>
            </a:extLst>
          </p:cNvPr>
          <p:cNvSpPr/>
          <p:nvPr/>
        </p:nvSpPr>
        <p:spPr>
          <a:xfrm>
            <a:off x="5552097" y="1799696"/>
            <a:ext cx="654733" cy="27448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F690D34-0514-8668-8647-2333C79F909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878137" y="1445088"/>
            <a:ext cx="1327" cy="3546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2BDAB66-48A8-4F15-067D-7B7B8CDF551A}"/>
              </a:ext>
            </a:extLst>
          </p:cNvPr>
          <p:cNvSpPr txBox="1"/>
          <p:nvPr/>
        </p:nvSpPr>
        <p:spPr>
          <a:xfrm>
            <a:off x="5211915" y="1160171"/>
            <a:ext cx="133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选择存储区域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710606-F8F2-D82D-7EB2-D6D103796F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255477" y="2947370"/>
            <a:ext cx="873369" cy="625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ADBFA48-61B0-E952-274A-F178D67C1E29}"/>
              </a:ext>
            </a:extLst>
          </p:cNvPr>
          <p:cNvSpPr txBox="1"/>
          <p:nvPr/>
        </p:nvSpPr>
        <p:spPr>
          <a:xfrm>
            <a:off x="5128846" y="3419190"/>
            <a:ext cx="133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访问的地址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8E20F6A-3FDA-E0DB-5E03-03378E435F05}"/>
              </a:ext>
            </a:extLst>
          </p:cNvPr>
          <p:cNvSpPr txBox="1"/>
          <p:nvPr/>
        </p:nvSpPr>
        <p:spPr>
          <a:xfrm>
            <a:off x="575307" y="3474796"/>
            <a:ext cx="422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当成普通外设使用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E900C78-F31B-8652-EB98-8D6391808115}"/>
              </a:ext>
            </a:extLst>
          </p:cNvPr>
          <p:cNvSpPr txBox="1"/>
          <p:nvPr/>
        </p:nvSpPr>
        <p:spPr>
          <a:xfrm>
            <a:off x="0" y="4081643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*(uint16_t *)(SRAM_BASE_ADDR +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= data;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C17A846-3404-B104-99F4-91867A9C64BC}"/>
              </a:ext>
            </a:extLst>
          </p:cNvPr>
          <p:cNvSpPr txBox="1"/>
          <p:nvPr/>
        </p:nvSpPr>
        <p:spPr>
          <a:xfrm>
            <a:off x="4572000" y="4081643"/>
            <a:ext cx="4617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= *(uint16_t *)(SRAM_BASE_ADDR +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zh-CN" altLang="en-US" sz="1600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70411DE-8265-1E45-BB59-AA77013CCA4F}"/>
              </a:ext>
            </a:extLst>
          </p:cNvPr>
          <p:cNvSpPr/>
          <p:nvPr/>
        </p:nvSpPr>
        <p:spPr>
          <a:xfrm>
            <a:off x="1153551" y="4454361"/>
            <a:ext cx="2919046" cy="3152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某个地址写入数据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D57D38A-2589-12DF-7333-4907D0187193}"/>
              </a:ext>
            </a:extLst>
          </p:cNvPr>
          <p:cNvSpPr/>
          <p:nvPr/>
        </p:nvSpPr>
        <p:spPr>
          <a:xfrm>
            <a:off x="5357431" y="4459047"/>
            <a:ext cx="2919046" cy="3152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某个地址读取数据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2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5" grpId="0"/>
      <p:bldP spid="44" grpId="0"/>
      <p:bldP spid="47" grpId="0"/>
      <p:bldP spid="48" grpId="0"/>
      <p:bldP spid="50" grpId="0"/>
      <p:bldP spid="51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 HAL</a:t>
            </a:r>
            <a:r>
              <a:rPr lang="zh-CN" altLang="en-US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库相关驱动</a:t>
            </a:r>
            <a:endParaRPr lang="en-US" altLang="zh-CN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48061" y="1033605"/>
            <a:ext cx="8967658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hsram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	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*Timing,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ExtTiming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F8D004-D9BB-423C-B30A-AC930D23BCB4}"/>
              </a:ext>
            </a:extLst>
          </p:cNvPr>
          <p:cNvSpPr/>
          <p:nvPr/>
        </p:nvSpPr>
        <p:spPr>
          <a:xfrm>
            <a:off x="773678" y="2412371"/>
            <a:ext cx="2624173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6CDDE2-EC63-4301-A72E-5174DD9326DA}"/>
              </a:ext>
            </a:extLst>
          </p:cNvPr>
          <p:cNvSpPr/>
          <p:nvPr/>
        </p:nvSpPr>
        <p:spPr>
          <a:xfrm>
            <a:off x="4259876" y="2412371"/>
            <a:ext cx="3905415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FSMC_NORSRAM_TimingTypeDef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CC47B3-58F0-B9FD-FC07-20F44F0FE117}"/>
              </a:ext>
            </a:extLst>
          </p:cNvPr>
          <p:cNvSpPr txBox="1"/>
          <p:nvPr/>
        </p:nvSpPr>
        <p:spPr>
          <a:xfrm>
            <a:off x="48061" y="3140758"/>
            <a:ext cx="8420738" cy="1351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寄存器基地址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FSMC_NORSRAM_EXTENDED_TypeDef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Extended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扩展模式寄存器基地址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Init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初始化结构体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…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779AE7B-B232-889C-449E-EA8D8139101C}"/>
              </a:ext>
            </a:extLst>
          </p:cNvPr>
          <p:cNvSpPr/>
          <p:nvPr/>
        </p:nvSpPr>
        <p:spPr>
          <a:xfrm>
            <a:off x="5133864" y="3246120"/>
            <a:ext cx="2745216" cy="26957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C32AEAD-338D-9F67-03EF-47C30380E8D5}"/>
              </a:ext>
            </a:extLst>
          </p:cNvPr>
          <p:cNvSpPr/>
          <p:nvPr/>
        </p:nvSpPr>
        <p:spPr>
          <a:xfrm>
            <a:off x="5133863" y="3552627"/>
            <a:ext cx="3881855" cy="26957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FSMC_NORSRAM_EXTENDED_DEVICE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71" y="437606"/>
            <a:ext cx="38862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FSMC_NORSRAM_InitTypeDef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-1" y="523790"/>
            <a:ext cx="927081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NSBank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存储区块号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DataAddressMux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数据复用使能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MemoryType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存储器类型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MemoryDataWidth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存储器数据宽度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BurstAccessMode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设置是否支持突发访问模式，只支持同步类型的存储器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WaitSignalPolarity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设置等待信号的极性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WrapMode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突发模式下存储器传输使能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WaitSignalActive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等待信号在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等待状态之前或等待状态期间有效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WriteOperation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存储器写使能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是否使能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等待状态插入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endParaRPr lang="en-US" altLang="zh-CN" sz="1600" dirty="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ExtendedMode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使能或者禁止使能扩展模式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AsynchronousWait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用于异步传输期间，使能或者禁止等待信号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WriteBurst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用于使能或者禁止异步的写突发操作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PageSize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设置页大小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E3CC846-7DA1-4540-92A5-7364DE236D89}"/>
              </a:ext>
            </a:extLst>
          </p:cNvPr>
          <p:cNvSpPr/>
          <p:nvPr/>
        </p:nvSpPr>
        <p:spPr>
          <a:xfrm>
            <a:off x="3743891" y="1060990"/>
            <a:ext cx="2565100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FSMC_NORSRAM_BANK3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8A2025D-C180-4AC4-9BCB-3A957F44FA56}"/>
              </a:ext>
            </a:extLst>
          </p:cNvPr>
          <p:cNvSpPr/>
          <p:nvPr/>
        </p:nvSpPr>
        <p:spPr>
          <a:xfrm>
            <a:off x="3743891" y="1310336"/>
            <a:ext cx="3783871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FSMC_DATA_ADDRESS_MUX_DISABLE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40001D-2C9D-4D25-B9E4-9E3037C9ADEF}"/>
              </a:ext>
            </a:extLst>
          </p:cNvPr>
          <p:cNvSpPr/>
          <p:nvPr/>
        </p:nvSpPr>
        <p:spPr>
          <a:xfrm>
            <a:off x="3743891" y="1549546"/>
            <a:ext cx="2926082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FSMC_MEMORY_TYPE_SRAM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EEE6DEE-0820-4622-A71D-27B0BCC0DEF2}"/>
              </a:ext>
            </a:extLst>
          </p:cNvPr>
          <p:cNvSpPr/>
          <p:nvPr/>
        </p:nvSpPr>
        <p:spPr>
          <a:xfrm>
            <a:off x="3743891" y="1808435"/>
            <a:ext cx="4003178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FSMC_NORSRAM_MEM_BUS_WIDTH_16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A5E9BE3-0409-4D71-9313-86F2465C1309}"/>
              </a:ext>
            </a:extLst>
          </p:cNvPr>
          <p:cNvSpPr/>
          <p:nvPr/>
        </p:nvSpPr>
        <p:spPr>
          <a:xfrm>
            <a:off x="3743891" y="3036928"/>
            <a:ext cx="4003178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FSMC_WRITE_OPERATION_ENABLE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AADEE65-E19C-43C4-B0C2-4F4D36B9AF9D}"/>
              </a:ext>
            </a:extLst>
          </p:cNvPr>
          <p:cNvSpPr/>
          <p:nvPr/>
        </p:nvSpPr>
        <p:spPr>
          <a:xfrm>
            <a:off x="3743891" y="3485183"/>
            <a:ext cx="4003178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FSMC_EXTENDED_MODE_DISABLE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2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" y="407383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FSMC_NORSRAM_TimingTypeDef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0" y="896158"/>
            <a:ext cx="7698964" cy="3747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AddressHoldTime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地址保持时间，模式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无效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数据建立时间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BusTurnAroundDuration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总线周转阶段的持续时间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CLKDivision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时钟输出信号的周期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DataLatency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同步突发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的数据延迟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AccessMode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异步模式配置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1B3D5F-6142-4738-8C3F-89B9B6A36F14}"/>
              </a:ext>
            </a:extLst>
          </p:cNvPr>
          <p:cNvSpPr/>
          <p:nvPr/>
        </p:nvSpPr>
        <p:spPr>
          <a:xfrm>
            <a:off x="4171055" y="3916845"/>
            <a:ext cx="2565100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FSMC_ACCESS_MODE_A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133585C-77CC-4262-9234-264FA16136D3}"/>
              </a:ext>
            </a:extLst>
          </p:cNvPr>
          <p:cNvSpPr/>
          <p:nvPr/>
        </p:nvSpPr>
        <p:spPr>
          <a:xfrm>
            <a:off x="6124410" y="1651256"/>
            <a:ext cx="1909372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 = 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A27930-A9B0-7E66-7452-0D5A4A8E28A0}"/>
              </a:ext>
            </a:extLst>
          </p:cNvPr>
          <p:cNvSpPr/>
          <p:nvPr/>
        </p:nvSpPr>
        <p:spPr>
          <a:xfrm>
            <a:off x="6124410" y="2447102"/>
            <a:ext cx="1909372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 = 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7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11015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455771"/>
            <a:ext cx="36931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驱动步骤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DEBB74-4D47-48F8-9353-41CEB16D3DA8}"/>
              </a:ext>
            </a:extLst>
          </p:cNvPr>
          <p:cNvSpPr/>
          <p:nvPr/>
        </p:nvSpPr>
        <p:spPr>
          <a:xfrm>
            <a:off x="366006" y="1061746"/>
            <a:ext cx="238564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295340-2AEB-4F87-BA18-3F73085AF21F}"/>
              </a:ext>
            </a:extLst>
          </p:cNvPr>
          <p:cNvSpPr/>
          <p:nvPr/>
        </p:nvSpPr>
        <p:spPr>
          <a:xfrm>
            <a:off x="366006" y="1915404"/>
            <a:ext cx="238564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14ED46E-B53B-4FAE-9698-7203C1BD0704}"/>
              </a:ext>
            </a:extLst>
          </p:cNvPr>
          <p:cNvSpPr/>
          <p:nvPr/>
        </p:nvSpPr>
        <p:spPr>
          <a:xfrm>
            <a:off x="366006" y="2753500"/>
            <a:ext cx="238564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、进行数据访问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00480A-EE2D-467D-B6E3-AA503E62F95A}"/>
              </a:ext>
            </a:extLst>
          </p:cNvPr>
          <p:cNvSpPr/>
          <p:nvPr/>
        </p:nvSpPr>
        <p:spPr>
          <a:xfrm>
            <a:off x="2751650" y="1946413"/>
            <a:ext cx="5556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第三区的存储器 工作模式、位宽和读写时序参数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57C5F-29C0-4559-8DF4-80DDB9958B19}"/>
              </a:ext>
            </a:extLst>
          </p:cNvPr>
          <p:cNvSpPr/>
          <p:nvPr/>
        </p:nvSpPr>
        <p:spPr>
          <a:xfrm>
            <a:off x="2757472" y="2774061"/>
            <a:ext cx="3778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根据区域，决定操作外部内存的首地址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C26EE2-5F29-08D1-70D3-EE300EC989F3}"/>
              </a:ext>
            </a:extLst>
          </p:cNvPr>
          <p:cNvSpPr/>
          <p:nvPr/>
        </p:nvSpPr>
        <p:spPr>
          <a:xfrm>
            <a:off x="2751651" y="1113665"/>
            <a:ext cx="5895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时钟，并配置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复用输出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及其时钟使能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1D6432-AB7E-4E77-7911-F91736F3973A}"/>
              </a:ext>
            </a:extLst>
          </p:cNvPr>
          <p:cNvSpPr/>
          <p:nvPr/>
        </p:nvSpPr>
        <p:spPr>
          <a:xfrm>
            <a:off x="366006" y="3356242"/>
            <a:ext cx="3778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直接指定变量存储到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空间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2FCA8C-168B-5AAC-DC12-BB99B1456895}"/>
              </a:ext>
            </a:extLst>
          </p:cNvPr>
          <p:cNvSpPr txBox="1"/>
          <p:nvPr/>
        </p:nvSpPr>
        <p:spPr>
          <a:xfrm>
            <a:off x="366006" y="3691281"/>
            <a:ext cx="713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g_test_buffer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[250000] __attribute__((at(SRAM_BASE_ADDR)));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5FEC74-A1C0-2AD4-E71A-78EC7287F90A}"/>
              </a:ext>
            </a:extLst>
          </p:cNvPr>
          <p:cNvSpPr txBox="1"/>
          <p:nvPr/>
        </p:nvSpPr>
        <p:spPr>
          <a:xfrm>
            <a:off x="366006" y="4037963"/>
            <a:ext cx="713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g_test_buffer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352EAE-6169-66F5-A073-E9B152250F9F}"/>
              </a:ext>
            </a:extLst>
          </p:cNvPr>
          <p:cNvSpPr txBox="1"/>
          <p:nvPr/>
        </p:nvSpPr>
        <p:spPr>
          <a:xfrm>
            <a:off x="87053" y="4436465"/>
            <a:ext cx="9321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总线访问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上的设备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可以按字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半字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字节访问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,AHB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自动转化控制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7FCA996-15E0-42DE-AA3B-5A0C074B72F4}"/>
              </a:ext>
            </a:extLst>
          </p:cNvPr>
          <p:cNvSpPr/>
          <p:nvPr/>
        </p:nvSpPr>
        <p:spPr>
          <a:xfrm>
            <a:off x="4747676" y="3356242"/>
            <a:ext cx="1909372" cy="32318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全局变量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4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1" grpId="0"/>
      <p:bldP spid="23" grpId="0"/>
      <p:bldP spid="20" grpId="0"/>
      <p:bldP spid="22" grpId="0"/>
      <p:bldP spid="24" grpId="0"/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58947" y="1349945"/>
            <a:ext cx="276958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68F6CAE-C973-4EAD-844E-F5CE39F2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64650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377200" y="2106943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5874233-E5D2-9881-90A5-B59B2C0A8F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50" t="12233" r="7065" b="9321"/>
          <a:stretch/>
        </p:blipFill>
        <p:spPr>
          <a:xfrm>
            <a:off x="6381395" y="1433904"/>
            <a:ext cx="2553152" cy="1679444"/>
          </a:xfrm>
          <a:prstGeom prst="rect">
            <a:avLst/>
          </a:prstGeom>
          <a:effectLst/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0C0A64D-0AA3-4CDB-3FBF-A3F607C3DF56}"/>
              </a:ext>
            </a:extLst>
          </p:cNvPr>
          <p:cNvSpPr/>
          <p:nvPr/>
        </p:nvSpPr>
        <p:spPr>
          <a:xfrm rot="5400000">
            <a:off x="6840740" y="1000233"/>
            <a:ext cx="1660135" cy="2527477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099F2887-4B95-FA54-4208-FD973EB050C9}"/>
              </a:ext>
            </a:extLst>
          </p:cNvPr>
          <p:cNvSpPr/>
          <p:nvPr/>
        </p:nvSpPr>
        <p:spPr>
          <a:xfrm>
            <a:off x="6381395" y="539386"/>
            <a:ext cx="2662023" cy="64407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为什么需要外部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3823D489-A05A-446D-6B29-B22CEEBEB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49963"/>
              </p:ext>
            </p:extLst>
          </p:nvPr>
        </p:nvGraphicFramePr>
        <p:xfrm>
          <a:off x="100582" y="741580"/>
          <a:ext cx="6048000" cy="36607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0501828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0247245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864565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92135545"/>
                    </a:ext>
                  </a:extLst>
                </a:gridCol>
              </a:tblGrid>
              <a:tr h="323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芯片型号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主频（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MHz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容量（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容量（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16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STM32F103RCT6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72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256K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STM32F103ZET6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72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STM32F407ZGT6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168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1024K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192K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3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STM32F429IGT6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180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1024K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256K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14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STM32F76IGT6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1024K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5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STM32H743IIT6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2048K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1060K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63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STM32F750N8H6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6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STM32H750XBH6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1060K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STM32H750VBT6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1060K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3986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B6CE719-3AE6-FFCE-E212-10F4C992474F}"/>
              </a:ext>
            </a:extLst>
          </p:cNvPr>
          <p:cNvSpPr/>
          <p:nvPr/>
        </p:nvSpPr>
        <p:spPr>
          <a:xfrm>
            <a:off x="4711700" y="1074564"/>
            <a:ext cx="1436882" cy="332773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A89BF8B-A2C5-2967-22AD-71953A51C637}"/>
              </a:ext>
            </a:extLst>
          </p:cNvPr>
          <p:cNvSpPr/>
          <p:nvPr/>
        </p:nvSpPr>
        <p:spPr>
          <a:xfrm>
            <a:off x="6934691" y="3357647"/>
            <a:ext cx="16287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跑算法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7937484-1D4B-9BE6-2DBA-A8FFBB071A58}"/>
              </a:ext>
            </a:extLst>
          </p:cNvPr>
          <p:cNvSpPr/>
          <p:nvPr/>
        </p:nvSpPr>
        <p:spPr>
          <a:xfrm>
            <a:off x="6934691" y="3841422"/>
            <a:ext cx="16287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跑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62A0417-276F-4BB9-0379-FF57853981E9}"/>
              </a:ext>
            </a:extLst>
          </p:cNvPr>
          <p:cNvSpPr/>
          <p:nvPr/>
        </p:nvSpPr>
        <p:spPr>
          <a:xfrm>
            <a:off x="100580" y="1443039"/>
            <a:ext cx="1728219" cy="72866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517627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142012" y="1022299"/>
            <a:ext cx="893340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正点原子战舰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探索者开发板 板载一颗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字节容量的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XM8A51216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，满足大内存使用需求。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0F40036-8090-4359-B352-DB27BABFF4C8}"/>
              </a:ext>
            </a:extLst>
          </p:cNvPr>
          <p:cNvSpPr/>
          <p:nvPr/>
        </p:nvSpPr>
        <p:spPr>
          <a:xfrm>
            <a:off x="711057" y="1870061"/>
            <a:ext cx="1592277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22764FE-A6C1-4601-8474-ACD55E08D3D7}"/>
              </a:ext>
            </a:extLst>
          </p:cNvPr>
          <p:cNvSpPr/>
          <p:nvPr/>
        </p:nvSpPr>
        <p:spPr>
          <a:xfrm>
            <a:off x="2310955" y="1877681"/>
            <a:ext cx="3068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具有最高访问速度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15ns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BB2728E-5F71-DCA6-59FB-566B42368228}"/>
              </a:ext>
            </a:extLst>
          </p:cNvPr>
          <p:cNvSpPr/>
          <p:nvPr/>
        </p:nvSpPr>
        <p:spPr>
          <a:xfrm>
            <a:off x="711057" y="2365412"/>
            <a:ext cx="1592277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低功耗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BDDF342-66AF-C309-166E-F921F99CD8E6}"/>
              </a:ext>
            </a:extLst>
          </p:cNvPr>
          <p:cNvSpPr/>
          <p:nvPr/>
        </p:nvSpPr>
        <p:spPr>
          <a:xfrm>
            <a:off x="711057" y="2860763"/>
            <a:ext cx="1585134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TTL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电平兼容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7C5BE11-59F3-D024-FA84-FA18AE05F8C7}"/>
              </a:ext>
            </a:extLst>
          </p:cNvPr>
          <p:cNvSpPr/>
          <p:nvPr/>
        </p:nvSpPr>
        <p:spPr>
          <a:xfrm>
            <a:off x="711057" y="3356114"/>
            <a:ext cx="1585134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全静态操作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838C782-3538-EFDB-6E39-6343C03FFD03}"/>
              </a:ext>
            </a:extLst>
          </p:cNvPr>
          <p:cNvSpPr/>
          <p:nvPr/>
        </p:nvSpPr>
        <p:spPr>
          <a:xfrm>
            <a:off x="2297363" y="3355664"/>
            <a:ext cx="3068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不需要刷新和时钟电路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9CD1594-5183-A0A8-4846-F680F8D6618C}"/>
              </a:ext>
            </a:extLst>
          </p:cNvPr>
          <p:cNvSpPr/>
          <p:nvPr/>
        </p:nvSpPr>
        <p:spPr>
          <a:xfrm>
            <a:off x="711057" y="3851465"/>
            <a:ext cx="1600374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三态输出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80861FE-0780-AD55-C629-BB53E5965B98}"/>
              </a:ext>
            </a:extLst>
          </p:cNvPr>
          <p:cNvSpPr/>
          <p:nvPr/>
        </p:nvSpPr>
        <p:spPr>
          <a:xfrm>
            <a:off x="711057" y="4346818"/>
            <a:ext cx="1600373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字节控制功能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12092EC-8550-684D-EAB9-8F69229349D9}"/>
              </a:ext>
            </a:extLst>
          </p:cNvPr>
          <p:cNvSpPr/>
          <p:nvPr/>
        </p:nvSpPr>
        <p:spPr>
          <a:xfrm>
            <a:off x="2311430" y="4361688"/>
            <a:ext cx="2123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低字节控制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3B190-E237-2773-8F79-CA110401F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75" y="1847577"/>
            <a:ext cx="2676865" cy="2616909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A461CD-A768-32FC-FFA2-E51FF7A42B23}"/>
              </a:ext>
            </a:extLst>
          </p:cNvPr>
          <p:cNvSpPr/>
          <p:nvPr/>
        </p:nvSpPr>
        <p:spPr>
          <a:xfrm>
            <a:off x="7101840" y="1932066"/>
            <a:ext cx="845820" cy="926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5CAB978-6DC2-6BD4-ACAC-2EEE126AEF03}"/>
              </a:ext>
            </a:extLst>
          </p:cNvPr>
          <p:cNvSpPr/>
          <p:nvPr/>
        </p:nvSpPr>
        <p:spPr>
          <a:xfrm>
            <a:off x="3343340" y="657195"/>
            <a:ext cx="381184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位宽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512*16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866BDA-1E6F-8AB9-9754-5DFFFF10ECF6}"/>
              </a:ext>
            </a:extLst>
          </p:cNvPr>
          <p:cNvSpPr/>
          <p:nvPr/>
        </p:nvSpPr>
        <p:spPr>
          <a:xfrm>
            <a:off x="2310955" y="2365412"/>
            <a:ext cx="3259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80MHz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55mA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，待机电流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20mA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34D4F69-5DD4-B7BE-A45F-E72E3D1F9A52}"/>
              </a:ext>
            </a:extLst>
          </p:cNvPr>
          <p:cNvSpPr/>
          <p:nvPr/>
        </p:nvSpPr>
        <p:spPr>
          <a:xfrm>
            <a:off x="4435316" y="1367585"/>
            <a:ext cx="2136434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静态随机访问存储器</a:t>
            </a: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 animBg="1"/>
      <p:bldP spid="30" grpId="0"/>
      <p:bldP spid="27" grpId="0" animBg="1"/>
      <p:bldP spid="34" grpId="0" animBg="1"/>
      <p:bldP spid="36" grpId="0" animBg="1"/>
      <p:bldP spid="37" grpId="0"/>
      <p:bldP spid="38" grpId="0" animBg="1"/>
      <p:bldP spid="39" grpId="0" animBg="1"/>
      <p:bldP spid="40" grpId="0"/>
      <p:bldP spid="7" grpId="0" animBg="1"/>
      <p:bldP spid="41" grpId="0" animBg="1"/>
      <p:bldP spid="42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" y="455771"/>
            <a:ext cx="4531995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XM8A51216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功能框图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5E87E9-2633-5C7E-E926-E254F24C2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" y="859154"/>
            <a:ext cx="4699636" cy="3960272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B2AC46-C2E5-2E5C-EB11-A2C45BB46A19}"/>
              </a:ext>
            </a:extLst>
          </p:cNvPr>
          <p:cNvSpPr/>
          <p:nvPr/>
        </p:nvSpPr>
        <p:spPr>
          <a:xfrm>
            <a:off x="4652915" y="1166249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A0~18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1A1503-C332-D056-FBB3-3A8E47DBCB88}"/>
              </a:ext>
            </a:extLst>
          </p:cNvPr>
          <p:cNvSpPr/>
          <p:nvPr/>
        </p:nvSpPr>
        <p:spPr>
          <a:xfrm>
            <a:off x="640080" y="970415"/>
            <a:ext cx="685800" cy="614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34C11F-AEBE-2574-B904-C350766D2A56}"/>
              </a:ext>
            </a:extLst>
          </p:cNvPr>
          <p:cNvSpPr/>
          <p:nvPr/>
        </p:nvSpPr>
        <p:spPr>
          <a:xfrm>
            <a:off x="6207395" y="1154428"/>
            <a:ext cx="2660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根地址线，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2^19 = 512K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AD24A65-28B8-F95D-FEF1-D300C0D5F3E3}"/>
              </a:ext>
            </a:extLst>
          </p:cNvPr>
          <p:cNvSpPr/>
          <p:nvPr/>
        </p:nvSpPr>
        <p:spPr>
          <a:xfrm>
            <a:off x="4652915" y="1683961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DQ0~15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DD7E770-DA24-8176-B5CE-8A08246C9192}"/>
              </a:ext>
            </a:extLst>
          </p:cNvPr>
          <p:cNvSpPr/>
          <p:nvPr/>
        </p:nvSpPr>
        <p:spPr>
          <a:xfrm>
            <a:off x="6207395" y="1673748"/>
            <a:ext cx="2385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根数据线，输入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48D19F-84CD-030A-22F1-48CD57E9A431}"/>
              </a:ext>
            </a:extLst>
          </p:cNvPr>
          <p:cNvSpPr/>
          <p:nvPr/>
        </p:nvSpPr>
        <p:spPr>
          <a:xfrm>
            <a:off x="510540" y="3505199"/>
            <a:ext cx="754380" cy="614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21EF3B5-42D2-0F8B-0B3A-EF65318F4B77}"/>
              </a:ext>
            </a:extLst>
          </p:cNvPr>
          <p:cNvSpPr/>
          <p:nvPr/>
        </p:nvSpPr>
        <p:spPr>
          <a:xfrm>
            <a:off x="4652915" y="2201673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94292C-BDB4-B5BC-476E-82B1BE4BC929}"/>
              </a:ext>
            </a:extLst>
          </p:cNvPr>
          <p:cNvSpPr/>
          <p:nvPr/>
        </p:nvSpPr>
        <p:spPr>
          <a:xfrm>
            <a:off x="6207395" y="2198872"/>
            <a:ext cx="2772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芯片使能信号，低电平有效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4BFEB1D-B43A-F508-75F5-1BDF3B135FD5}"/>
              </a:ext>
            </a:extLst>
          </p:cNvPr>
          <p:cNvSpPr/>
          <p:nvPr/>
        </p:nvSpPr>
        <p:spPr>
          <a:xfrm>
            <a:off x="4652915" y="2719385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OEn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5010358-ECF6-7C6D-625C-FD58D7ABDF90}"/>
              </a:ext>
            </a:extLst>
          </p:cNvPr>
          <p:cNvSpPr/>
          <p:nvPr/>
        </p:nvSpPr>
        <p:spPr>
          <a:xfrm>
            <a:off x="6207395" y="2709384"/>
            <a:ext cx="3028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使能信号，低电平有效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0B46BA5-68B6-9754-C108-C5A5BD0B0F5B}"/>
              </a:ext>
            </a:extLst>
          </p:cNvPr>
          <p:cNvSpPr/>
          <p:nvPr/>
        </p:nvSpPr>
        <p:spPr>
          <a:xfrm>
            <a:off x="4652915" y="3237097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BA712E-495F-DFD2-3CB2-57CF48056D87}"/>
              </a:ext>
            </a:extLst>
          </p:cNvPr>
          <p:cNvSpPr/>
          <p:nvPr/>
        </p:nvSpPr>
        <p:spPr>
          <a:xfrm>
            <a:off x="6207395" y="3221045"/>
            <a:ext cx="2772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写使能信号，低电平有效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042288E-33C4-009F-6E1A-B2B18C972D3E}"/>
              </a:ext>
            </a:extLst>
          </p:cNvPr>
          <p:cNvSpPr/>
          <p:nvPr/>
        </p:nvSpPr>
        <p:spPr>
          <a:xfrm>
            <a:off x="4652915" y="3754808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BLEn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5A8CBF-4653-D58F-D5F2-4CE2470DC0FC}"/>
              </a:ext>
            </a:extLst>
          </p:cNvPr>
          <p:cNvSpPr/>
          <p:nvPr/>
        </p:nvSpPr>
        <p:spPr>
          <a:xfrm>
            <a:off x="6207395" y="3742952"/>
            <a:ext cx="2926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低字节控制信号（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DQ0~7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6B2293-637C-7B2A-FF6B-17608BB1A58D}"/>
              </a:ext>
            </a:extLst>
          </p:cNvPr>
          <p:cNvSpPr/>
          <p:nvPr/>
        </p:nvSpPr>
        <p:spPr>
          <a:xfrm>
            <a:off x="5927047" y="858226"/>
            <a:ext cx="311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每个地址存放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16Bit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数据，总容量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1MB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1F78B22-1242-B94B-6D48-C7572B6BB731}"/>
              </a:ext>
            </a:extLst>
          </p:cNvPr>
          <p:cNvSpPr/>
          <p:nvPr/>
        </p:nvSpPr>
        <p:spPr>
          <a:xfrm>
            <a:off x="4652915" y="4248196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BHEn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5AB423-E337-16B6-3FF2-28EDBE2C272E}"/>
              </a:ext>
            </a:extLst>
          </p:cNvPr>
          <p:cNvSpPr/>
          <p:nvPr/>
        </p:nvSpPr>
        <p:spPr>
          <a:xfrm>
            <a:off x="6194069" y="4232688"/>
            <a:ext cx="3041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高字节控制信号（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DQ8~15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ADB5E7-FA3C-D9FA-27EC-B86E82E19160}"/>
              </a:ext>
            </a:extLst>
          </p:cNvPr>
          <p:cNvSpPr/>
          <p:nvPr/>
        </p:nvSpPr>
        <p:spPr>
          <a:xfrm>
            <a:off x="3034119" y="927461"/>
            <a:ext cx="801632" cy="1819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7831A3F-FADD-7F62-AD6D-19D501DA6EB8}"/>
              </a:ext>
            </a:extLst>
          </p:cNvPr>
          <p:cNvSpPr/>
          <p:nvPr/>
        </p:nvSpPr>
        <p:spPr>
          <a:xfrm>
            <a:off x="3831321" y="927461"/>
            <a:ext cx="801632" cy="1819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22F0F6F-AF0A-8E81-0D4E-2FDBBC5A63BF}"/>
              </a:ext>
            </a:extLst>
          </p:cNvPr>
          <p:cNvCxnSpPr>
            <a:cxnSpLocks/>
          </p:cNvCxnSpPr>
          <p:nvPr/>
        </p:nvCxnSpPr>
        <p:spPr>
          <a:xfrm>
            <a:off x="3027768" y="2597150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83A82A-7C3F-9FA3-6881-5EBF40ACEBEC}"/>
              </a:ext>
            </a:extLst>
          </p:cNvPr>
          <p:cNvCxnSpPr>
            <a:cxnSpLocks/>
          </p:cNvCxnSpPr>
          <p:nvPr/>
        </p:nvCxnSpPr>
        <p:spPr>
          <a:xfrm>
            <a:off x="3027768" y="2447925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BBDE290-6E1C-290D-5F10-DAFA3D85135A}"/>
              </a:ext>
            </a:extLst>
          </p:cNvPr>
          <p:cNvCxnSpPr>
            <a:cxnSpLocks/>
          </p:cNvCxnSpPr>
          <p:nvPr/>
        </p:nvCxnSpPr>
        <p:spPr>
          <a:xfrm>
            <a:off x="3027768" y="2301875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06B3FF2-3B1C-EA9B-A071-2ED45FD46279}"/>
              </a:ext>
            </a:extLst>
          </p:cNvPr>
          <p:cNvCxnSpPr>
            <a:cxnSpLocks/>
          </p:cNvCxnSpPr>
          <p:nvPr/>
        </p:nvCxnSpPr>
        <p:spPr>
          <a:xfrm>
            <a:off x="3027768" y="2152650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573A08A-8E77-2E13-E4C4-48E84F4E1E76}"/>
              </a:ext>
            </a:extLst>
          </p:cNvPr>
          <p:cNvCxnSpPr>
            <a:cxnSpLocks/>
          </p:cNvCxnSpPr>
          <p:nvPr/>
        </p:nvCxnSpPr>
        <p:spPr>
          <a:xfrm>
            <a:off x="3027768" y="1076325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E1624DD-AF19-9231-C6C2-171D93C4226D}"/>
              </a:ext>
            </a:extLst>
          </p:cNvPr>
          <p:cNvCxnSpPr>
            <a:cxnSpLocks/>
          </p:cNvCxnSpPr>
          <p:nvPr/>
        </p:nvCxnSpPr>
        <p:spPr>
          <a:xfrm>
            <a:off x="3027768" y="1219200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6950E43-8986-461F-BC64-C4E319E4AF09}"/>
              </a:ext>
            </a:extLst>
          </p:cNvPr>
          <p:cNvCxnSpPr>
            <a:cxnSpLocks/>
          </p:cNvCxnSpPr>
          <p:nvPr/>
        </p:nvCxnSpPr>
        <p:spPr>
          <a:xfrm>
            <a:off x="3027768" y="1355725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CD7864B-B0BA-A9FD-803D-136815385C1D}"/>
              </a:ext>
            </a:extLst>
          </p:cNvPr>
          <p:cNvCxnSpPr>
            <a:cxnSpLocks/>
          </p:cNvCxnSpPr>
          <p:nvPr/>
        </p:nvCxnSpPr>
        <p:spPr>
          <a:xfrm>
            <a:off x="3027768" y="1499332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E6FEFE46-55FD-7E09-AE7A-71829F2B39F2}"/>
              </a:ext>
            </a:extLst>
          </p:cNvPr>
          <p:cNvSpPr/>
          <p:nvPr/>
        </p:nvSpPr>
        <p:spPr>
          <a:xfrm>
            <a:off x="2917826" y="927461"/>
            <a:ext cx="112394" cy="18194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3D17AD6-3212-F0C0-66F4-270962B9645D}"/>
              </a:ext>
            </a:extLst>
          </p:cNvPr>
          <p:cNvSpPr/>
          <p:nvPr/>
        </p:nvSpPr>
        <p:spPr>
          <a:xfrm>
            <a:off x="2359340" y="1849117"/>
            <a:ext cx="1176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512K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个地址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7AB56A9-12CD-AB6D-8999-465DE4A9F95C}"/>
              </a:ext>
            </a:extLst>
          </p:cNvPr>
          <p:cNvSpPr/>
          <p:nvPr/>
        </p:nvSpPr>
        <p:spPr>
          <a:xfrm>
            <a:off x="3216362" y="2539146"/>
            <a:ext cx="15004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8bit                  </a:t>
            </a:r>
            <a:r>
              <a:rPr lang="en-US" altLang="zh-CN" sz="11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8bit</a:t>
            </a:r>
            <a:endParaRPr lang="en-US" altLang="zh-CN" sz="1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24" grpId="0"/>
      <p:bldP spid="25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8" y="383211"/>
            <a:ext cx="185661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并口读时序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138815-01E5-44F6-ACDB-0621548B2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" y="807092"/>
            <a:ext cx="8381357" cy="32565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244C5EA-8F61-9650-6A76-63B54BF0B6E2}"/>
              </a:ext>
            </a:extLst>
          </p:cNvPr>
          <p:cNvSpPr/>
          <p:nvPr/>
        </p:nvSpPr>
        <p:spPr>
          <a:xfrm>
            <a:off x="1969590" y="1162240"/>
            <a:ext cx="4924697" cy="2752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9DE07C-511B-177B-CF7A-6C1BB034BB26}"/>
              </a:ext>
            </a:extLst>
          </p:cNvPr>
          <p:cNvSpPr/>
          <p:nvPr/>
        </p:nvSpPr>
        <p:spPr>
          <a:xfrm>
            <a:off x="3711977" y="919816"/>
            <a:ext cx="1630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读周期时间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995AEE-00FF-9078-88AD-58CC400D5D77}"/>
              </a:ext>
            </a:extLst>
          </p:cNvPr>
          <p:cNvSpPr/>
          <p:nvPr/>
        </p:nvSpPr>
        <p:spPr>
          <a:xfrm>
            <a:off x="1980471" y="1653873"/>
            <a:ext cx="2457999" cy="2752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DB874C-7672-0912-2AB3-27FD092BAA7F}"/>
              </a:ext>
            </a:extLst>
          </p:cNvPr>
          <p:cNvSpPr/>
          <p:nvPr/>
        </p:nvSpPr>
        <p:spPr>
          <a:xfrm>
            <a:off x="1977092" y="1406128"/>
            <a:ext cx="53490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tACE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地址建立时间：从接收到地址信号到给有效数据的时间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783261-D2A4-652C-6135-B139A128C26A}"/>
              </a:ext>
            </a:extLst>
          </p:cNvPr>
          <p:cNvSpPr/>
          <p:nvPr/>
        </p:nvSpPr>
        <p:spPr>
          <a:xfrm>
            <a:off x="2558983" y="2201443"/>
            <a:ext cx="1872956" cy="2752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0BE16E-4996-35FA-D0BB-2756968A2FDE}"/>
              </a:ext>
            </a:extLst>
          </p:cNvPr>
          <p:cNvSpPr/>
          <p:nvPr/>
        </p:nvSpPr>
        <p:spPr>
          <a:xfrm>
            <a:off x="2569253" y="1964986"/>
            <a:ext cx="5210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tDOE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OE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建立时间：从接收到读使能信号到给有效数据的时间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835C64-6653-E6EF-C8D1-2511ADBDF06B}"/>
              </a:ext>
            </a:extLst>
          </p:cNvPr>
          <p:cNvSpPr/>
          <p:nvPr/>
        </p:nvSpPr>
        <p:spPr>
          <a:xfrm>
            <a:off x="3641788" y="4072393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写使能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03BCB6-5BBE-367B-DBFA-3FE37FF021E3}"/>
              </a:ext>
            </a:extLst>
          </p:cNvPr>
          <p:cNvSpPr/>
          <p:nvPr/>
        </p:nvSpPr>
        <p:spPr>
          <a:xfrm>
            <a:off x="59818" y="4072393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53846B5-4E78-2E4A-6635-CDBE69B0D970}"/>
              </a:ext>
            </a:extLst>
          </p:cNvPr>
          <p:cNvSpPr/>
          <p:nvPr/>
        </p:nvSpPr>
        <p:spPr>
          <a:xfrm>
            <a:off x="1850803" y="4072393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DB33AE-AFC6-65EE-BCA7-C570B0041058}"/>
              </a:ext>
            </a:extLst>
          </p:cNvPr>
          <p:cNvSpPr/>
          <p:nvPr/>
        </p:nvSpPr>
        <p:spPr>
          <a:xfrm>
            <a:off x="5432773" y="4072393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FC70A8D-9435-A5D0-405A-5612F4537FA8}"/>
              </a:ext>
            </a:extLst>
          </p:cNvPr>
          <p:cNvSpPr/>
          <p:nvPr/>
        </p:nvSpPr>
        <p:spPr>
          <a:xfrm>
            <a:off x="7223760" y="4072393"/>
            <a:ext cx="180922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DQ0~7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输出数据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332EEAB-2F68-1841-14D3-CBE0D2AAB090}"/>
              </a:ext>
            </a:extLst>
          </p:cNvPr>
          <p:cNvSpPr/>
          <p:nvPr/>
        </p:nvSpPr>
        <p:spPr>
          <a:xfrm>
            <a:off x="5432773" y="4502418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BHE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E70C54-858B-60FB-559B-A383B07B2CB4}"/>
              </a:ext>
            </a:extLst>
          </p:cNvPr>
          <p:cNvSpPr/>
          <p:nvPr/>
        </p:nvSpPr>
        <p:spPr>
          <a:xfrm>
            <a:off x="7223760" y="4502418"/>
            <a:ext cx="180922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DQ8~15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输出数据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693959-8492-BC58-5880-EEB7EEED0A9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979633" y="4226282"/>
            <a:ext cx="2441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564CA0-7957-E8EF-8795-F88D82EBA0F0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979633" y="4656306"/>
            <a:ext cx="24412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15177D2-476D-C0E6-18C4-93514B732B3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606678" y="4226282"/>
            <a:ext cx="2441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05A784A-7F8E-FC13-3AB4-078E1CAC0E4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397663" y="4226282"/>
            <a:ext cx="2441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CE55A13-792A-2BA7-F744-E676D0E5C6CD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5188648" y="4226282"/>
            <a:ext cx="2441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1B183681-565B-F608-5BEA-8E34B33B3BC7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5188648" y="4226282"/>
            <a:ext cx="244125" cy="430025"/>
          </a:xfrm>
          <a:prstGeom prst="bentConnector3">
            <a:avLst>
              <a:gd name="adj1" fmla="val 3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F6E5A6E-3073-04D5-AB88-99500DBF33CA}"/>
              </a:ext>
            </a:extLst>
          </p:cNvPr>
          <p:cNvSpPr/>
          <p:nvPr/>
        </p:nvSpPr>
        <p:spPr>
          <a:xfrm>
            <a:off x="7651261" y="1363170"/>
            <a:ext cx="1322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Min 15ns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81C0FE9-7326-8637-DE81-19D89384DF0A}"/>
              </a:ext>
            </a:extLst>
          </p:cNvPr>
          <p:cNvSpPr/>
          <p:nvPr/>
        </p:nvSpPr>
        <p:spPr>
          <a:xfrm>
            <a:off x="7651261" y="1706920"/>
            <a:ext cx="1370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tACE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Max 12ns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807CC66-1631-7E97-9D48-5B6BAE0AE0D4}"/>
              </a:ext>
            </a:extLst>
          </p:cNvPr>
          <p:cNvSpPr/>
          <p:nvPr/>
        </p:nvSpPr>
        <p:spPr>
          <a:xfrm>
            <a:off x="7651261" y="2050670"/>
            <a:ext cx="15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tDOE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Max 3.4ns</a:t>
            </a:r>
          </a:p>
        </p:txBody>
      </p:sp>
    </p:spTree>
    <p:extLst>
      <p:ext uri="{BB962C8B-B14F-4D97-AF65-F5344CB8AC3E}">
        <p14:creationId xmlns:p14="http://schemas.microsoft.com/office/powerpoint/2010/main" val="11623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A619D1-0B4D-1E91-C960-BE5DCC4D4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85" y="652328"/>
            <a:ext cx="7663537" cy="356402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E41F59-41E2-F60A-CC9F-3C14E01D8E23}"/>
              </a:ext>
            </a:extLst>
          </p:cNvPr>
          <p:cNvSpPr/>
          <p:nvPr/>
        </p:nvSpPr>
        <p:spPr>
          <a:xfrm>
            <a:off x="3073763" y="722803"/>
            <a:ext cx="4152537" cy="3331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E55034-0E1C-36C5-B599-1CAD7677BBB2}"/>
              </a:ext>
            </a:extLst>
          </p:cNvPr>
          <p:cNvSpPr/>
          <p:nvPr/>
        </p:nvSpPr>
        <p:spPr>
          <a:xfrm>
            <a:off x="4528753" y="462066"/>
            <a:ext cx="1630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写周期时间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7C440D-E14E-8D02-81B1-9E5A5F46D620}"/>
              </a:ext>
            </a:extLst>
          </p:cNvPr>
          <p:cNvSpPr/>
          <p:nvPr/>
        </p:nvSpPr>
        <p:spPr>
          <a:xfrm>
            <a:off x="3073763" y="1309469"/>
            <a:ext cx="806087" cy="3331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B2E005-930A-66FF-6314-62039BAB2424}"/>
              </a:ext>
            </a:extLst>
          </p:cNvPr>
          <p:cNvSpPr/>
          <p:nvPr/>
        </p:nvSpPr>
        <p:spPr>
          <a:xfrm>
            <a:off x="4197713" y="2210458"/>
            <a:ext cx="2063387" cy="3331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007CF6-78C9-7DAE-3D1D-4A877510081F}"/>
              </a:ext>
            </a:extLst>
          </p:cNvPr>
          <p:cNvSpPr/>
          <p:nvPr/>
        </p:nvSpPr>
        <p:spPr>
          <a:xfrm>
            <a:off x="4152881" y="2551409"/>
            <a:ext cx="4339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tPWE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WE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脉冲：从接收到写使能信号到数据采集时间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EE1950-68C0-004D-3902-DB7D7562439A}"/>
              </a:ext>
            </a:extLst>
          </p:cNvPr>
          <p:cNvSpPr/>
          <p:nvPr/>
        </p:nvSpPr>
        <p:spPr>
          <a:xfrm>
            <a:off x="3067603" y="1040625"/>
            <a:ext cx="5879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地址建立时间：从发送地址信号到给写使能信号的时间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0" y="455771"/>
            <a:ext cx="386496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并口写时序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51BDBC3-68EE-7EC3-19AE-F07A84CB4484}"/>
              </a:ext>
            </a:extLst>
          </p:cNvPr>
          <p:cNvSpPr/>
          <p:nvPr/>
        </p:nvSpPr>
        <p:spPr>
          <a:xfrm>
            <a:off x="3655312" y="4072393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读使能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DE42C32-1109-F6A9-D7DD-018537077DCC}"/>
              </a:ext>
            </a:extLst>
          </p:cNvPr>
          <p:cNvSpPr/>
          <p:nvPr/>
        </p:nvSpPr>
        <p:spPr>
          <a:xfrm>
            <a:off x="100390" y="4072393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6378DF-626F-09A0-DACA-BC5F156DE02D}"/>
              </a:ext>
            </a:extLst>
          </p:cNvPr>
          <p:cNvSpPr/>
          <p:nvPr/>
        </p:nvSpPr>
        <p:spPr>
          <a:xfrm>
            <a:off x="1877851" y="4072393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写使能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95B2A59-8A31-29BE-6802-FBA0FEA9A42C}"/>
              </a:ext>
            </a:extLst>
          </p:cNvPr>
          <p:cNvSpPr/>
          <p:nvPr/>
        </p:nvSpPr>
        <p:spPr>
          <a:xfrm>
            <a:off x="5432773" y="4072393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4FED883-25E9-E1D7-7728-C06361EACC93}"/>
              </a:ext>
            </a:extLst>
          </p:cNvPr>
          <p:cNvSpPr/>
          <p:nvPr/>
        </p:nvSpPr>
        <p:spPr>
          <a:xfrm>
            <a:off x="7223760" y="4072393"/>
            <a:ext cx="180922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DQ0~7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DBC45E4-8FA7-AB03-AB0C-9A50C2A54900}"/>
              </a:ext>
            </a:extLst>
          </p:cNvPr>
          <p:cNvSpPr/>
          <p:nvPr/>
        </p:nvSpPr>
        <p:spPr>
          <a:xfrm>
            <a:off x="5432773" y="4502418"/>
            <a:ext cx="154686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BHE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3FF88D6-49E0-45CB-C8FA-B8C78B947A3D}"/>
              </a:ext>
            </a:extLst>
          </p:cNvPr>
          <p:cNvSpPr/>
          <p:nvPr/>
        </p:nvSpPr>
        <p:spPr>
          <a:xfrm>
            <a:off x="7223760" y="4502418"/>
            <a:ext cx="1809220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DQ8~15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BE432B6-26E8-8BAC-02AC-7E17897A3E0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1647250" y="4226282"/>
            <a:ext cx="2306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457DFB7-0C59-1556-93D9-AA4A5C20FC3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5202172" y="4226282"/>
            <a:ext cx="2306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0F2D80-5D24-392F-751F-29817AA6CFD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979633" y="4226282"/>
            <a:ext cx="2441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D4EDEE8-BB0F-24D7-6385-0F3B925046B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979633" y="4656306"/>
            <a:ext cx="24412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BEF443F-52FB-5F31-52D9-0B849B99BDD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202172" y="4226282"/>
            <a:ext cx="230601" cy="430025"/>
          </a:xfrm>
          <a:prstGeom prst="bentConnector3">
            <a:avLst>
              <a:gd name="adj1" fmla="val 3760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AC70C3-3BCF-B5DF-1403-267E8992DD8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3424711" y="4226282"/>
            <a:ext cx="2306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575D45F-2C59-C662-3B0B-EA8938D92432}"/>
              </a:ext>
            </a:extLst>
          </p:cNvPr>
          <p:cNvSpPr/>
          <p:nvPr/>
        </p:nvSpPr>
        <p:spPr>
          <a:xfrm>
            <a:off x="7651261" y="1630951"/>
            <a:ext cx="1322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Min 15ns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E55183-838A-6361-030C-90EB726A98A5}"/>
              </a:ext>
            </a:extLst>
          </p:cNvPr>
          <p:cNvSpPr/>
          <p:nvPr/>
        </p:nvSpPr>
        <p:spPr>
          <a:xfrm>
            <a:off x="7651261" y="1935514"/>
            <a:ext cx="1370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Min 0ns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F869E46-6E53-E4EA-01AB-35899AC54D8F}"/>
              </a:ext>
            </a:extLst>
          </p:cNvPr>
          <p:cNvSpPr/>
          <p:nvPr/>
        </p:nvSpPr>
        <p:spPr>
          <a:xfrm>
            <a:off x="7651261" y="2240078"/>
            <a:ext cx="15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tPWE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Min 0.7ns</a:t>
            </a:r>
          </a:p>
        </p:txBody>
      </p:sp>
    </p:spTree>
    <p:extLst>
      <p:ext uri="{BB962C8B-B14F-4D97-AF65-F5344CB8AC3E}">
        <p14:creationId xmlns:p14="http://schemas.microsoft.com/office/powerpoint/2010/main" val="31840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455771"/>
            <a:ext cx="36931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读写操作步骤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DEBB74-4D47-48F8-9353-41CEB16D3DA8}"/>
              </a:ext>
            </a:extLst>
          </p:cNvPr>
          <p:cNvSpPr/>
          <p:nvPr/>
        </p:nvSpPr>
        <p:spPr>
          <a:xfrm>
            <a:off x="366006" y="1061746"/>
            <a:ext cx="238564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、设置地址信号线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295340-2AEB-4F87-BA18-3F73085AF21F}"/>
              </a:ext>
            </a:extLst>
          </p:cNvPr>
          <p:cNvSpPr/>
          <p:nvPr/>
        </p:nvSpPr>
        <p:spPr>
          <a:xfrm>
            <a:off x="366006" y="1856255"/>
            <a:ext cx="238564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、控制片选信号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14ED46E-B53B-4FAE-9698-7203C1BD0704}"/>
              </a:ext>
            </a:extLst>
          </p:cNvPr>
          <p:cNvSpPr/>
          <p:nvPr/>
        </p:nvSpPr>
        <p:spPr>
          <a:xfrm>
            <a:off x="366006" y="2650764"/>
            <a:ext cx="238564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、决定数据操作方式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00480A-EE2D-467D-B6E3-AA503E62F95A}"/>
              </a:ext>
            </a:extLst>
          </p:cNvPr>
          <p:cNvSpPr/>
          <p:nvPr/>
        </p:nvSpPr>
        <p:spPr>
          <a:xfrm>
            <a:off x="2751650" y="1885542"/>
            <a:ext cx="52798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选中器件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57C5F-29C0-4559-8DF4-80DDB9958B19}"/>
              </a:ext>
            </a:extLst>
          </p:cNvPr>
          <p:cNvSpPr/>
          <p:nvPr/>
        </p:nvSpPr>
        <p:spPr>
          <a:xfrm>
            <a:off x="2751650" y="2458411"/>
            <a:ext cx="384354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读操作，控制读使能信号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表示读数据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写操作，控制写使能信号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表示写数据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C26EE2-5F29-08D1-70D3-EE300EC989F3}"/>
              </a:ext>
            </a:extLst>
          </p:cNvPr>
          <p:cNvSpPr/>
          <p:nvPr/>
        </p:nvSpPr>
        <p:spPr>
          <a:xfrm>
            <a:off x="2751650" y="1086018"/>
            <a:ext cx="3346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发出要访问的存储器目标地址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A8F1C3C-FA4F-A29A-00B4-0512AF179293}"/>
              </a:ext>
            </a:extLst>
          </p:cNvPr>
          <p:cNvSpPr/>
          <p:nvPr/>
        </p:nvSpPr>
        <p:spPr>
          <a:xfrm>
            <a:off x="366006" y="3445273"/>
            <a:ext cx="238564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、设置获取数据方式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7E55BC-423E-5F07-6C14-70F40671A2C6}"/>
              </a:ext>
            </a:extLst>
          </p:cNvPr>
          <p:cNvSpPr/>
          <p:nvPr/>
        </p:nvSpPr>
        <p:spPr>
          <a:xfrm>
            <a:off x="2751650" y="3475402"/>
            <a:ext cx="5615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掩码信号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指示要访问目标地址的高、低字节部分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3AF12C9-BEF6-A69B-F4DB-B49B8086352D}"/>
              </a:ext>
            </a:extLst>
          </p:cNvPr>
          <p:cNvSpPr/>
          <p:nvPr/>
        </p:nvSpPr>
        <p:spPr>
          <a:xfrm>
            <a:off x="366006" y="4239784"/>
            <a:ext cx="238564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、获取数据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74C251-4696-21CC-4CD3-C736FD9F25E0}"/>
              </a:ext>
            </a:extLst>
          </p:cNvPr>
          <p:cNvSpPr/>
          <p:nvPr/>
        </p:nvSpPr>
        <p:spPr>
          <a:xfrm>
            <a:off x="2751650" y="4036203"/>
            <a:ext cx="494476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读过程，存储器通过数据线向主机输出目标地址数据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写过程，使用数据线向存储器目标地址写入目标数据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1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1" grpId="0"/>
      <p:bldP spid="23" grpId="0"/>
      <p:bldP spid="15" grpId="0" animBg="1"/>
      <p:bldP spid="20" grpId="0"/>
      <p:bldP spid="22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29300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42172</TotalTime>
  <Words>2424</Words>
  <Application>Microsoft Office PowerPoint</Application>
  <PresentationFormat>全屏显示(16:9)</PresentationFormat>
  <Paragraphs>494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248</cp:revision>
  <dcterms:created xsi:type="dcterms:W3CDTF">2021-03-21T09:45:45Z</dcterms:created>
  <dcterms:modified xsi:type="dcterms:W3CDTF">2022-08-03T11:40:48Z</dcterms:modified>
</cp:coreProperties>
</file>