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68" r:id="rId2"/>
    <p:sldId id="270" r:id="rId3"/>
    <p:sldId id="470" r:id="rId4"/>
    <p:sldId id="481" r:id="rId5"/>
    <p:sldId id="392" r:id="rId6"/>
    <p:sldId id="274" r:id="rId7"/>
    <p:sldId id="458" r:id="rId8"/>
    <p:sldId id="459" r:id="rId9"/>
    <p:sldId id="471" r:id="rId10"/>
    <p:sldId id="456" r:id="rId11"/>
    <p:sldId id="479" r:id="rId12"/>
    <p:sldId id="461" r:id="rId13"/>
    <p:sldId id="462" r:id="rId14"/>
    <p:sldId id="463" r:id="rId15"/>
    <p:sldId id="464" r:id="rId16"/>
    <p:sldId id="465" r:id="rId17"/>
    <p:sldId id="466" r:id="rId18"/>
    <p:sldId id="480" r:id="rId19"/>
    <p:sldId id="467" r:id="rId20"/>
    <p:sldId id="468" r:id="rId21"/>
    <p:sldId id="469" r:id="rId22"/>
    <p:sldId id="398" r:id="rId23"/>
    <p:sldId id="343" r:id="rId24"/>
    <p:sldId id="433" r:id="rId25"/>
    <p:sldId id="400" r:id="rId26"/>
    <p:sldId id="439" r:id="rId27"/>
    <p:sldId id="482" r:id="rId28"/>
    <p:sldId id="472" r:id="rId29"/>
    <p:sldId id="348" r:id="rId30"/>
    <p:sldId id="473" r:id="rId31"/>
    <p:sldId id="474" r:id="rId32"/>
    <p:sldId id="475" r:id="rId33"/>
    <p:sldId id="446" r:id="rId34"/>
    <p:sldId id="450" r:id="rId35"/>
    <p:sldId id="477" r:id="rId36"/>
    <p:sldId id="476" r:id="rId37"/>
    <p:sldId id="478" r:id="rId38"/>
    <p:sldId id="483" r:id="rId39"/>
    <p:sldId id="374" r:id="rId40"/>
    <p:sldId id="281" r:id="rId41"/>
    <p:sldId id="484" r:id="rId42"/>
    <p:sldId id="363" r:id="rId43"/>
    <p:sldId id="271" r:id="rId4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9B2"/>
    <a:srgbClr val="FFFCF8"/>
    <a:srgbClr val="FFFFFF"/>
    <a:srgbClr val="E7F3DA"/>
    <a:srgbClr val="CEE7FF"/>
    <a:srgbClr val="E0D0FE"/>
    <a:srgbClr val="DCF1F2"/>
    <a:srgbClr val="E1DCF1"/>
    <a:srgbClr val="FFCEE1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9" autoAdjust="0"/>
    <p:restoredTop sz="88746" autoAdjust="0"/>
  </p:normalViewPr>
  <p:slideViewPr>
    <p:cSldViewPr snapToGrid="0">
      <p:cViewPr varScale="1">
        <p:scale>
          <a:sx n="92" d="100"/>
          <a:sy n="92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0C222-97C0-4B70-ACDD-E66639EAD96B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94774-0824-4F4F-BB73-1B96461CD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3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495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17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40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851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40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1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375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0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411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335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1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346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1030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180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8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767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53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350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37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178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274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162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844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642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484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81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558" y="2308223"/>
            <a:ext cx="4788709" cy="52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ts val="281"/>
              </a:spcBef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SDRAM</a:t>
            </a: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实验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6121DD-D2D6-43F9-A3CD-0ACF2153A16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2" name="Rectangle 2">
            <a:extLst>
              <a:ext uri="{FF2B5EF4-FFF2-40B4-BE49-F238E27FC236}">
                <a16:creationId xmlns:a16="http://schemas.microsoft.com/office/drawing/2014/main" id="{3E02093B-0C54-4795-AFA7-6B6FC4AF0E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45708A53-0E49-CDE8-1A2A-B840C40B2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8" y="511011"/>
            <a:ext cx="2071553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存储单元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4" name="图片 7">
            <a:extLst>
              <a:ext uri="{FF2B5EF4-FFF2-40B4-BE49-F238E27FC236}">
                <a16:creationId xmlns:a16="http://schemas.microsoft.com/office/drawing/2014/main" id="{9323EBF7-553A-67C2-C03E-C75B5D88A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"/>
          <a:stretch>
            <a:fillRect/>
          </a:stretch>
        </p:blipFill>
        <p:spPr bwMode="auto">
          <a:xfrm>
            <a:off x="102865" y="1443446"/>
            <a:ext cx="2705413" cy="23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ACDCDE3-8CA9-D9CE-4B3E-14E1D0F26EE3}"/>
              </a:ext>
            </a:extLst>
          </p:cNvPr>
          <p:cNvSpPr txBox="1"/>
          <p:nvPr/>
        </p:nvSpPr>
        <p:spPr>
          <a:xfrm>
            <a:off x="3051856" y="2556058"/>
            <a:ext cx="4678305" cy="79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行地址与列地址选通使得存储电容与数据线导通，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从而可进行放电（读取）与充电（写入）操作。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5521E9C-EA46-93F8-0A0D-D90CB23C10C3}"/>
              </a:ext>
            </a:extLst>
          </p:cNvPr>
          <p:cNvSpPr/>
          <p:nvPr/>
        </p:nvSpPr>
        <p:spPr>
          <a:xfrm>
            <a:off x="3051856" y="1942722"/>
            <a:ext cx="58278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存储数据是利用电容的充放电特性以及保持电荷的能力。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4215D40-DBEE-1D73-5CCE-01E0D7A5EF68}"/>
              </a:ext>
            </a:extLst>
          </p:cNvPr>
          <p:cNvSpPr/>
          <p:nvPr/>
        </p:nvSpPr>
        <p:spPr>
          <a:xfrm>
            <a:off x="3143297" y="1186089"/>
            <a:ext cx="1428703" cy="36460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周期性刷新</a:t>
            </a:r>
          </a:p>
        </p:txBody>
      </p:sp>
    </p:spTree>
    <p:extLst>
      <p:ext uri="{BB962C8B-B14F-4D97-AF65-F5344CB8AC3E}">
        <p14:creationId xmlns:p14="http://schemas.microsoft.com/office/powerpoint/2010/main" val="108530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302123B0-9515-D3CF-88DB-4328B9B1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09" y="690738"/>
            <a:ext cx="1385753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介绍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335A322F-D8BF-E3A8-5BD6-9383CFA52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89" y="1248852"/>
            <a:ext cx="2570631" cy="11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操作命令介绍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工作流程介绍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6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95" y="455160"/>
            <a:ext cx="2560320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 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操作命令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200885-752D-B740-5F24-B773DE7A2557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D18B77-8F5B-D840-B3BE-78B3ECBB7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C2CE685-3ADA-FD79-3CF4-1074DDCDFB9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A032A5-0519-C141-D64C-A35A5046B9AE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560192-6568-ED1F-2676-0B9078A3308E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18CF27-95F5-9A1B-F829-C656AB94A775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28B73B-EC8C-9E53-BD6D-2CBAA1AD0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21" y="1112642"/>
            <a:ext cx="7793501" cy="311846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E8CE856-779A-F2F7-D13C-A7E0DE2F636E}"/>
              </a:ext>
            </a:extLst>
          </p:cNvPr>
          <p:cNvSpPr/>
          <p:nvPr/>
        </p:nvSpPr>
        <p:spPr>
          <a:xfrm>
            <a:off x="508238" y="4349786"/>
            <a:ext cx="58278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其中，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表示高电平，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表示低电平，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表示任意电平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5D148D-7E34-578C-B8FB-00452B486414}"/>
              </a:ext>
            </a:extLst>
          </p:cNvPr>
          <p:cNvSpPr/>
          <p:nvPr/>
        </p:nvSpPr>
        <p:spPr>
          <a:xfrm>
            <a:off x="3051992" y="1119172"/>
            <a:ext cx="651328" cy="309464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046650F-6BD9-C87E-5292-6588ED74EFDE}"/>
              </a:ext>
            </a:extLst>
          </p:cNvPr>
          <p:cNvSpPr/>
          <p:nvPr/>
        </p:nvSpPr>
        <p:spPr>
          <a:xfrm>
            <a:off x="3040191" y="778882"/>
            <a:ext cx="5379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引脚为高电平，表示“命令禁止”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(COMMAND INHIBIT)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258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95" y="455160"/>
            <a:ext cx="2560320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NO-Operation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200885-752D-B740-5F24-B773DE7A2557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D18B77-8F5B-D840-B3BE-78B3ECBB7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C2CE685-3ADA-FD79-3CF4-1074DDCDFB9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A032A5-0519-C141-D64C-A35A5046B9AE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560192-6568-ED1F-2676-0B9078A3308E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18CF27-95F5-9A1B-F829-C656AB94A775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2D4B7047-E859-8D4D-8561-7AD0A1B68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14" y="852676"/>
            <a:ext cx="8387066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空操作命令，用于选中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，防止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接受错误的命令，为接下来的命令发送做准备。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0C0595C7-FB4A-E69F-31E4-8EFFFB42A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81" y="1285736"/>
            <a:ext cx="2560320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Active</a:t>
            </a: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69F96DA3-46BA-83E1-DDC1-B8C46E931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14" y="1585370"/>
            <a:ext cx="8208878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激活命令，该命令必须在读写操作之前被发送，用于设置所需要的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和行地址（同时设置），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地址由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BS0(BA0)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BS1(BA1)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决定，行地址由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A0~12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决定。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64031C3-31A8-8E94-CE89-AAC8120B8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14" y="2330057"/>
            <a:ext cx="2574997" cy="250567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BD7A022-AAEB-E623-88EA-65A2320119C5}"/>
              </a:ext>
            </a:extLst>
          </p:cNvPr>
          <p:cNvSpPr/>
          <p:nvPr/>
        </p:nvSpPr>
        <p:spPr>
          <a:xfrm>
            <a:off x="928182" y="1350417"/>
            <a:ext cx="21697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（用于存储单位寻址）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2040DF1-7D30-CF5E-746A-C79A4804C4A4}"/>
              </a:ext>
            </a:extLst>
          </p:cNvPr>
          <p:cNvSpPr/>
          <p:nvPr/>
        </p:nvSpPr>
        <p:spPr>
          <a:xfrm>
            <a:off x="1801776" y="3000375"/>
            <a:ext cx="686698" cy="115887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ED38C21-7B12-9FC6-08DD-292C05565082}"/>
              </a:ext>
            </a:extLst>
          </p:cNvPr>
          <p:cNvSpPr/>
          <p:nvPr/>
        </p:nvSpPr>
        <p:spPr>
          <a:xfrm>
            <a:off x="1677488" y="4282049"/>
            <a:ext cx="945062" cy="54567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408F2B2-07C7-32FE-63FD-FFF52D11151D}"/>
              </a:ext>
            </a:extLst>
          </p:cNvPr>
          <p:cNvSpPr/>
          <p:nvPr/>
        </p:nvSpPr>
        <p:spPr>
          <a:xfrm>
            <a:off x="3493039" y="2647374"/>
            <a:ext cx="54550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通过指令线发送行有效命令，其中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线为低电平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6A3812-5474-0A6D-784A-761510D048E7}"/>
              </a:ext>
            </a:extLst>
          </p:cNvPr>
          <p:cNvSpPr/>
          <p:nvPr/>
        </p:nvSpPr>
        <p:spPr>
          <a:xfrm>
            <a:off x="3510112" y="3132122"/>
            <a:ext cx="50591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通过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线和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线决定发送的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地址和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行地址</a:t>
            </a:r>
          </a:p>
        </p:txBody>
      </p:sp>
    </p:spTree>
    <p:extLst>
      <p:ext uri="{BB962C8B-B14F-4D97-AF65-F5344CB8AC3E}">
        <p14:creationId xmlns:p14="http://schemas.microsoft.com/office/powerpoint/2010/main" val="278370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13" grpId="0"/>
      <p:bldP spid="15" grpId="0"/>
      <p:bldP spid="16" grpId="0"/>
      <p:bldP spid="18" grpId="0" animBg="1"/>
      <p:bldP spid="19" grpId="0" animBg="1"/>
      <p:bldP spid="20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95" y="469228"/>
            <a:ext cx="2560320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 / Write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200885-752D-B740-5F24-B773DE7A2557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D18B77-8F5B-D840-B3BE-78B3ECBB7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C2CE685-3ADA-FD79-3CF4-1074DDCDFB9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A032A5-0519-C141-D64C-A35A5046B9AE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560192-6568-ED1F-2676-0B9078A3308E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18CF27-95F5-9A1B-F829-C656AB94A775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2D4B7047-E859-8D4D-8561-7AD0A1B68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54" y="910931"/>
            <a:ext cx="8387066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写命令，在发送完激活命令后， 再发送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列地址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就可以完成对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的寻址，并进行读写操作。读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写命令和列地址的发送，是通过一次传输完成的。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281A78-A5FA-497A-F009-395DDB365E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7"/>
          <a:stretch/>
        </p:blipFill>
        <p:spPr>
          <a:xfrm>
            <a:off x="15924" y="1708112"/>
            <a:ext cx="5983371" cy="296601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FF4E673-4317-DB97-B1D0-C624C0A3194F}"/>
              </a:ext>
            </a:extLst>
          </p:cNvPr>
          <p:cNvSpPr/>
          <p:nvPr/>
        </p:nvSpPr>
        <p:spPr>
          <a:xfrm>
            <a:off x="1422755" y="2533772"/>
            <a:ext cx="789720" cy="130208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8B152F-1C8B-2295-E1F7-DE0EF0EBC1B9}"/>
              </a:ext>
            </a:extLst>
          </p:cNvPr>
          <p:cNvSpPr/>
          <p:nvPr/>
        </p:nvSpPr>
        <p:spPr>
          <a:xfrm>
            <a:off x="1262176" y="4044761"/>
            <a:ext cx="1087912" cy="55059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AB2DB8-B4FD-9351-FDD9-17F2DDC51631}"/>
              </a:ext>
            </a:extLst>
          </p:cNvPr>
          <p:cNvSpPr/>
          <p:nvPr/>
        </p:nvSpPr>
        <p:spPr>
          <a:xfrm>
            <a:off x="4360798" y="2541941"/>
            <a:ext cx="789720" cy="130208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A43DF4B-09FF-143C-E812-835ECAB9AD7D}"/>
              </a:ext>
            </a:extLst>
          </p:cNvPr>
          <p:cNvSpPr/>
          <p:nvPr/>
        </p:nvSpPr>
        <p:spPr>
          <a:xfrm>
            <a:off x="4209744" y="4033880"/>
            <a:ext cx="1087912" cy="55059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E073CA-81CC-B7A5-172C-3EDDA3BB586F}"/>
              </a:ext>
            </a:extLst>
          </p:cNvPr>
          <p:cNvSpPr/>
          <p:nvPr/>
        </p:nvSpPr>
        <p:spPr>
          <a:xfrm>
            <a:off x="5923096" y="2223643"/>
            <a:ext cx="32590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通过指令线发送读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写命令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WE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信号控制读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CAS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线为低电平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1552729-8257-E67E-0C37-7872C2D16C6F}"/>
              </a:ext>
            </a:extLst>
          </p:cNvPr>
          <p:cNvSpPr/>
          <p:nvPr/>
        </p:nvSpPr>
        <p:spPr>
          <a:xfrm>
            <a:off x="5923096" y="3106101"/>
            <a:ext cx="3098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通过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线决定发送的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列地址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，使用到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A[8:0]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A10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线用于控制预充电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高电平使能，低电平关闭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511BA1A-796D-5465-45D0-FCF75A87C31C}"/>
              </a:ext>
            </a:extLst>
          </p:cNvPr>
          <p:cNvSpPr/>
          <p:nvPr/>
        </p:nvSpPr>
        <p:spPr>
          <a:xfrm>
            <a:off x="5876982" y="4181103"/>
            <a:ext cx="32590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:DQM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线表示有效的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DQ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数据线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84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5" grpId="0" animBg="1"/>
      <p:bldP spid="16" grpId="0" animBg="1"/>
      <p:bldP spid="18" grpId="0" animBg="1"/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95" y="469228"/>
            <a:ext cx="2560320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Precharge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200885-752D-B740-5F24-B773DE7A2557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D18B77-8F5B-D840-B3BE-78B3ECBB7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C2CE685-3ADA-FD79-3CF4-1074DDCDFB9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A032A5-0519-C141-D64C-A35A5046B9AE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560192-6568-ED1F-2676-0B9078A3308E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18CF27-95F5-9A1B-F829-C656AB94A775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9FCC11-095E-9C24-508A-A69BA6A92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870" y="1088734"/>
            <a:ext cx="3414130" cy="3669040"/>
          </a:xfrm>
          <a:prstGeom prst="rect">
            <a:avLst/>
          </a:prstGeom>
        </p:spPr>
      </p:pic>
      <p:sp>
        <p:nvSpPr>
          <p:cNvPr id="15" name="矩形 39">
            <a:extLst>
              <a:ext uri="{FF2B5EF4-FFF2-40B4-BE49-F238E27FC236}">
                <a16:creationId xmlns:a16="http://schemas.microsoft.com/office/drawing/2014/main" id="{853D3B3E-05CA-D9D4-0E4D-F00A0BBF1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53" y="3693161"/>
            <a:ext cx="6425424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A10=1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，使能所有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的预充电，读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写完成后，自动预充电。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39">
            <a:extLst>
              <a:ext uri="{FF2B5EF4-FFF2-40B4-BE49-F238E27FC236}">
                <a16:creationId xmlns:a16="http://schemas.microsoft.com/office/drawing/2014/main" id="{57731A67-06F1-8226-0C53-F882CFED1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0" y="2361910"/>
            <a:ext cx="5948289" cy="133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两种方式：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20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独立命令发送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20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在发送读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写命令时，使用地址线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A10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来设置自动预充电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A0224273-9620-F53C-4857-96D973031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0" y="4054408"/>
            <a:ext cx="6502798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好处：下次读写操作之前，就不需要再发预充电命令，提高读写速度。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2D4B7047-E859-8D4D-8561-7AD0A1B68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4" y="921186"/>
            <a:ext cx="5895331" cy="11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预充电指令，用于关闭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中所打开的行地址，准备打开新行。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进行完读写操作后，要对同一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的另一行进行寻址，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就要将原来有效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打开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的行关闭，重新发送行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列地址。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5E5CB7-951F-CDCB-2800-5DAE13BEA11C}"/>
              </a:ext>
            </a:extLst>
          </p:cNvPr>
          <p:cNvSpPr txBox="1"/>
          <p:nvPr/>
        </p:nvSpPr>
        <p:spPr>
          <a:xfrm>
            <a:off x="6534104" y="585543"/>
            <a:ext cx="2609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8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寻址具有独占性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0674A26-6262-CD42-3574-52EC52D4FEF2}"/>
              </a:ext>
            </a:extLst>
          </p:cNvPr>
          <p:cNvSpPr/>
          <p:nvPr/>
        </p:nvSpPr>
        <p:spPr>
          <a:xfrm>
            <a:off x="7428434" y="1946275"/>
            <a:ext cx="820760" cy="147947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A04618D-A8A9-5143-833D-3C9A36313A4E}"/>
              </a:ext>
            </a:extLst>
          </p:cNvPr>
          <p:cNvSpPr/>
          <p:nvPr/>
        </p:nvSpPr>
        <p:spPr>
          <a:xfrm>
            <a:off x="7292975" y="4044288"/>
            <a:ext cx="1108628" cy="63117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3E875A85-E1BF-AC52-50C5-7F9D8BB48336}"/>
              </a:ext>
            </a:extLst>
          </p:cNvPr>
          <p:cNvSpPr/>
          <p:nvPr/>
        </p:nvSpPr>
        <p:spPr>
          <a:xfrm>
            <a:off x="1809206" y="2253115"/>
            <a:ext cx="261257" cy="1009861"/>
          </a:xfrm>
          <a:prstGeom prst="leftBrace">
            <a:avLst>
              <a:gd name="adj1" fmla="val 8333"/>
              <a:gd name="adj2" fmla="val 7845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1467C88-E7D0-58A2-1344-84A3FCE3371E}"/>
              </a:ext>
            </a:extLst>
          </p:cNvPr>
          <p:cNvSpPr/>
          <p:nvPr/>
        </p:nvSpPr>
        <p:spPr>
          <a:xfrm>
            <a:off x="1994068" y="2214297"/>
            <a:ext cx="30175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通过指令线发送预充电命令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827EAE1-031E-7D11-85DD-D77FEA298D7B}"/>
              </a:ext>
            </a:extLst>
          </p:cNvPr>
          <p:cNvSpPr/>
          <p:nvPr/>
        </p:nvSpPr>
        <p:spPr>
          <a:xfrm>
            <a:off x="1994067" y="2485980"/>
            <a:ext cx="39012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通过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A10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控制操作区域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（高电平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都预充电 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线选择要预充电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065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6" grpId="0"/>
      <p:bldP spid="12" grpId="0"/>
      <p:bldP spid="18" grpId="0"/>
      <p:bldP spid="19" grpId="0" animBg="1"/>
      <p:bldP spid="20" grpId="0" animBg="1"/>
      <p:bldP spid="3" grpId="0" animBg="1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95" y="469228"/>
            <a:ext cx="2560320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Refresh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200885-752D-B740-5F24-B773DE7A2557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D18B77-8F5B-D840-B3BE-78B3ECBB7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C2CE685-3ADA-FD79-3CF4-1074DDCDFB9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A032A5-0519-C141-D64C-A35A5046B9AE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560192-6568-ED1F-2676-0B9078A3308E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18CF27-95F5-9A1B-F829-C656AB94A775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2D4B7047-E859-8D4D-8561-7AD0A1B68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10" y="962665"/>
            <a:ext cx="6135004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刷新指令，用于刷新一行数据，可以依次对所有的行进行刷新操作。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39">
            <a:extLst>
              <a:ext uri="{FF2B5EF4-FFF2-40B4-BE49-F238E27FC236}">
                <a16:creationId xmlns:a16="http://schemas.microsoft.com/office/drawing/2014/main" id="{57731A67-06F1-8226-0C53-F882CFED1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10" y="1412688"/>
            <a:ext cx="4901787" cy="11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有两种方式（发送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Refresh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命令时，由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CKE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引脚决定）：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自动刷新（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Auto Refresh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自我刷新（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Self Refresh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846907F-2914-7521-5389-40801A47A820}"/>
              </a:ext>
            </a:extLst>
          </p:cNvPr>
          <p:cNvSpPr/>
          <p:nvPr/>
        </p:nvSpPr>
        <p:spPr>
          <a:xfrm>
            <a:off x="3521234" y="537935"/>
            <a:ext cx="4839288" cy="36460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存储的数据需要不断进行刷新操作才能保存</a:t>
            </a:r>
          </a:p>
        </p:txBody>
      </p:sp>
      <p:sp>
        <p:nvSpPr>
          <p:cNvPr id="21" name="矩形 39">
            <a:extLst>
              <a:ext uri="{FF2B5EF4-FFF2-40B4-BE49-F238E27FC236}">
                <a16:creationId xmlns:a16="http://schemas.microsoft.com/office/drawing/2014/main" id="{D853644E-D7A8-43F8-9208-F404D2CAD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885" y="2989524"/>
            <a:ext cx="5861914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刷新周期（完成一次所有行的刷新所需要的时间）：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64ms</a:t>
            </a:r>
          </a:p>
        </p:txBody>
      </p:sp>
      <p:sp>
        <p:nvSpPr>
          <p:cNvPr id="22" name="矩形 39">
            <a:extLst>
              <a:ext uri="{FF2B5EF4-FFF2-40B4-BE49-F238E27FC236}">
                <a16:creationId xmlns:a16="http://schemas.microsoft.com/office/drawing/2014/main" id="{F7E2EEDE-32C9-2707-2963-CADEDCF20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885" y="3242249"/>
            <a:ext cx="3252357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刷新过程中，所有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停止工作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39">
            <a:extLst>
              <a:ext uri="{FF2B5EF4-FFF2-40B4-BE49-F238E27FC236}">
                <a16:creationId xmlns:a16="http://schemas.microsoft.com/office/drawing/2014/main" id="{A1B1485A-787C-7D0C-0D12-72B01CB43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245" y="4081607"/>
            <a:ext cx="6929829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进入自我刷新模式后，不再依靠系统时钟工作，根据内部时钟进行刷新操作。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39">
            <a:extLst>
              <a:ext uri="{FF2B5EF4-FFF2-40B4-BE49-F238E27FC236}">
                <a16:creationId xmlns:a16="http://schemas.microsoft.com/office/drawing/2014/main" id="{B3AED1AC-9486-489B-6A6F-F97E65130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245" y="4338388"/>
            <a:ext cx="4399882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CKE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高电平时退出自刷新模式进入正常操作模式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1835024-C52E-9DD1-55C7-201569CAADEF}"/>
              </a:ext>
            </a:extLst>
          </p:cNvPr>
          <p:cNvSpPr/>
          <p:nvPr/>
        </p:nvSpPr>
        <p:spPr>
          <a:xfrm>
            <a:off x="3769980" y="1850014"/>
            <a:ext cx="823835" cy="26966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EEB22AC-7CE7-5413-B634-53E3FB75D2ED}"/>
              </a:ext>
            </a:extLst>
          </p:cNvPr>
          <p:cNvSpPr/>
          <p:nvPr/>
        </p:nvSpPr>
        <p:spPr>
          <a:xfrm>
            <a:off x="3769980" y="2222546"/>
            <a:ext cx="823835" cy="26966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</a:t>
            </a:r>
          </a:p>
        </p:txBody>
      </p:sp>
      <p:sp>
        <p:nvSpPr>
          <p:cNvPr id="27" name="矩形 39">
            <a:extLst>
              <a:ext uri="{FF2B5EF4-FFF2-40B4-BE49-F238E27FC236}">
                <a16:creationId xmlns:a16="http://schemas.microsoft.com/office/drawing/2014/main" id="{6D6A520A-D39F-3A8C-1A4D-B25704358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15" y="2736799"/>
            <a:ext cx="6738272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自动刷新：依靠刷新计数器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行地址生成器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自动依次生成要刷新的行地址。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39">
            <a:extLst>
              <a:ext uri="{FF2B5EF4-FFF2-40B4-BE49-F238E27FC236}">
                <a16:creationId xmlns:a16="http://schemas.microsoft.com/office/drawing/2014/main" id="{3B5358BC-F2D8-202C-6031-837F902A0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15" y="3824826"/>
            <a:ext cx="8607120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自我刷新：用于休眠低功耗状态下的数据保存。（发出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命令后，将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CKE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至于无效状态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3BA3FB-BE42-867C-0AE3-79A6A6E4C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349" y="1272996"/>
            <a:ext cx="2109651" cy="251111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DF8B2B0-F479-B2E2-DAF3-37F5C1F8701C}"/>
              </a:ext>
            </a:extLst>
          </p:cNvPr>
          <p:cNvSpPr/>
          <p:nvPr/>
        </p:nvSpPr>
        <p:spPr>
          <a:xfrm>
            <a:off x="7282543" y="3096265"/>
            <a:ext cx="940526" cy="680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F7B5D63-0B03-A2FE-6894-3C93AD02040A}"/>
              </a:ext>
            </a:extLst>
          </p:cNvPr>
          <p:cNvSpPr/>
          <p:nvPr/>
        </p:nvSpPr>
        <p:spPr>
          <a:xfrm>
            <a:off x="4593814" y="3360267"/>
            <a:ext cx="1950677" cy="26966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刷新时间：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CLK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039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 animBg="1"/>
      <p:bldP spid="21" grpId="0"/>
      <p:bldP spid="22" grpId="0"/>
      <p:bldP spid="23" grpId="0"/>
      <p:bldP spid="24" grpId="0"/>
      <p:bldP spid="25" grpId="0" animBg="1"/>
      <p:bldP spid="26" grpId="0" animBg="1"/>
      <p:bldP spid="27" grpId="0"/>
      <p:bldP spid="28" grpId="0"/>
      <p:bldP spid="16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95" y="19648"/>
            <a:ext cx="2560320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Mode Register Set</a:t>
            </a: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2D4B7047-E859-8D4D-8561-7AD0A1B68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54" y="405079"/>
            <a:ext cx="8387066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设置模式寄存器。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芯片内部有一个逻辑控制单元，控制单元的相关参数由模式寄存器提供。该命令在每次对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进行初始化时都需要用到。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39">
            <a:extLst>
              <a:ext uri="{FF2B5EF4-FFF2-40B4-BE49-F238E27FC236}">
                <a16:creationId xmlns:a16="http://schemas.microsoft.com/office/drawing/2014/main" id="{555F8CC7-6291-92EE-3FFB-7FBABBCF5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458" y="1186755"/>
            <a:ext cx="3156583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Burst Length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突发长度：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连续传输涉及存储单元（列）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CDB6F2A-489C-E151-80E7-3A406FBA3E2C}"/>
              </a:ext>
            </a:extLst>
          </p:cNvPr>
          <p:cNvSpPr/>
          <p:nvPr/>
        </p:nvSpPr>
        <p:spPr>
          <a:xfrm>
            <a:off x="6338102" y="947220"/>
            <a:ext cx="2252944" cy="31790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解决啥弊病：效率问题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55E1536-051C-3F31-1DBA-08C3D0D3C135}"/>
              </a:ext>
            </a:extLst>
          </p:cNvPr>
          <p:cNvSpPr/>
          <p:nvPr/>
        </p:nvSpPr>
        <p:spPr>
          <a:xfrm>
            <a:off x="6338102" y="1907419"/>
            <a:ext cx="2252945" cy="29806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起始列地址 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突发长度</a:t>
            </a:r>
          </a:p>
        </p:txBody>
      </p:sp>
      <p:sp>
        <p:nvSpPr>
          <p:cNvPr id="21" name="矩形 39">
            <a:extLst>
              <a:ext uri="{FF2B5EF4-FFF2-40B4-BE49-F238E27FC236}">
                <a16:creationId xmlns:a16="http://schemas.microsoft.com/office/drawing/2014/main" id="{6E034BCD-B380-B588-3228-911FA09C8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458" y="2333083"/>
            <a:ext cx="3480394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Addressing Mode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突发访问地址模式：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低电平为顺序，高电平为交错</a:t>
            </a:r>
          </a:p>
        </p:txBody>
      </p:sp>
      <p:sp>
        <p:nvSpPr>
          <p:cNvPr id="22" name="矩形 39">
            <a:extLst>
              <a:ext uri="{FF2B5EF4-FFF2-40B4-BE49-F238E27FC236}">
                <a16:creationId xmlns:a16="http://schemas.microsoft.com/office/drawing/2014/main" id="{CC086595-0C02-9CE9-AA75-09E901EB5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458" y="3273563"/>
            <a:ext cx="3425483" cy="11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CAS Latency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列地址选通延迟（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读命令发送后，等待几个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后，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DQ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数据线上有效（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 / 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个周期）</a:t>
            </a:r>
          </a:p>
        </p:txBody>
      </p:sp>
      <p:sp>
        <p:nvSpPr>
          <p:cNvPr id="23" name="矩形 39">
            <a:extLst>
              <a:ext uri="{FF2B5EF4-FFF2-40B4-BE49-F238E27FC236}">
                <a16:creationId xmlns:a16="http://schemas.microsoft.com/office/drawing/2014/main" id="{EEFAC93B-CFCB-AD47-D786-B7487DA29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95" y="4328050"/>
            <a:ext cx="4880484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 Mode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写模式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用于设置单次写模式，可以选择突发写入或单次写入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1BCCFBE-61FF-A52C-6307-2CF779EC6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59" y="1269541"/>
            <a:ext cx="5499530" cy="2961536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B45415F-19E9-FE03-05B7-D50FFB5C6938}"/>
              </a:ext>
            </a:extLst>
          </p:cNvPr>
          <p:cNvSpPr/>
          <p:nvPr/>
        </p:nvSpPr>
        <p:spPr>
          <a:xfrm>
            <a:off x="2587240" y="68917"/>
            <a:ext cx="1645126" cy="36460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决定怎么写、读</a:t>
            </a:r>
          </a:p>
        </p:txBody>
      </p:sp>
    </p:spTree>
    <p:extLst>
      <p:ext uri="{BB962C8B-B14F-4D97-AF65-F5344CB8AC3E}">
        <p14:creationId xmlns:p14="http://schemas.microsoft.com/office/powerpoint/2010/main" val="423977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 animBg="1"/>
      <p:bldP spid="20" grpId="0" animBg="1"/>
      <p:bldP spid="21" grpId="0"/>
      <p:bldP spid="22" grpId="0"/>
      <p:bldP spid="23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302123B0-9515-D3CF-88DB-4328B9B1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09" y="690738"/>
            <a:ext cx="1385753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介绍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335A322F-D8BF-E3A8-5BD6-9383CFA52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89" y="1248852"/>
            <a:ext cx="2570631" cy="11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操作命令介绍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工作流程介绍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99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4900DC2-A1B8-CA4A-CDE7-B70C0ACBE443}"/>
              </a:ext>
            </a:extLst>
          </p:cNvPr>
          <p:cNvSpPr/>
          <p:nvPr/>
        </p:nvSpPr>
        <p:spPr>
          <a:xfrm>
            <a:off x="3534015" y="4339093"/>
            <a:ext cx="1931191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发送自动刷新命令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1758312-2F73-A06D-2700-0A21462B60DE}"/>
              </a:ext>
            </a:extLst>
          </p:cNvPr>
          <p:cNvSpPr/>
          <p:nvPr/>
        </p:nvSpPr>
        <p:spPr>
          <a:xfrm>
            <a:off x="100390" y="4339093"/>
            <a:ext cx="806390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上电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8DB1AB5-DC7F-9A44-63E8-AEA7F0EC9120}"/>
              </a:ext>
            </a:extLst>
          </p:cNvPr>
          <p:cNvSpPr/>
          <p:nvPr/>
        </p:nvSpPr>
        <p:spPr>
          <a:xfrm>
            <a:off x="1254802" y="4339093"/>
            <a:ext cx="1931191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发送预充电命令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3D44525-9500-88CF-8B0C-328A978686FD}"/>
              </a:ext>
            </a:extLst>
          </p:cNvPr>
          <p:cNvSpPr/>
          <p:nvPr/>
        </p:nvSpPr>
        <p:spPr>
          <a:xfrm>
            <a:off x="5813228" y="4339093"/>
            <a:ext cx="1931190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设置模式寄存器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7AE782B9-C109-1184-981E-24F9D5042A24}"/>
              </a:ext>
            </a:extLst>
          </p:cNvPr>
          <p:cNvSpPr/>
          <p:nvPr/>
        </p:nvSpPr>
        <p:spPr>
          <a:xfrm>
            <a:off x="8092440" y="4339093"/>
            <a:ext cx="899160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完成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D3110E6-75F7-26B1-3E55-FA7E401EABEA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906780" y="4492982"/>
            <a:ext cx="34802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29CF536-545D-4C7C-5789-1F2FC54A8FC7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5465206" y="4492982"/>
            <a:ext cx="34802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9435DAE-AFDA-45AC-F9CF-9E3560C9C2D5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7744418" y="4492982"/>
            <a:ext cx="34802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4825A57-925B-091E-1121-47E64D1CBAE4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3185993" y="4492982"/>
            <a:ext cx="34802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39">
            <a:extLst>
              <a:ext uri="{FF2B5EF4-FFF2-40B4-BE49-F238E27FC236}">
                <a16:creationId xmlns:a16="http://schemas.microsoft.com/office/drawing/2014/main" id="{82323D95-4AFB-D59C-EA3B-723B7A8A7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90" y="4658899"/>
            <a:ext cx="3860785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供电，使能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，发送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NOP</a:t>
            </a:r>
          </a:p>
        </p:txBody>
      </p:sp>
      <p:sp>
        <p:nvSpPr>
          <p:cNvPr id="56" name="矩形 39">
            <a:extLst>
              <a:ext uri="{FF2B5EF4-FFF2-40B4-BE49-F238E27FC236}">
                <a16:creationId xmlns:a16="http://schemas.microsoft.com/office/drawing/2014/main" id="{3DBD9C18-9327-8B75-32E5-84C70B4E9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802" y="3948257"/>
            <a:ext cx="3860785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发送预充电命令，给所有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预充电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7" name="矩形 39">
            <a:extLst>
              <a:ext uri="{FF2B5EF4-FFF2-40B4-BE49-F238E27FC236}">
                <a16:creationId xmlns:a16="http://schemas.microsoft.com/office/drawing/2014/main" id="{A26D86A8-4D2B-6D88-4217-528498CD7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813" y="4657354"/>
            <a:ext cx="2278415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至少发送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次自刷新命令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B38A1C11-0A41-43A8-AC8B-050D5B8AC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840" y="-1752"/>
            <a:ext cx="6914828" cy="4085666"/>
          </a:xfrm>
          <a:prstGeom prst="rect">
            <a:avLst/>
          </a:prstGeom>
        </p:spPr>
      </p:pic>
      <p:sp>
        <p:nvSpPr>
          <p:cNvPr id="58" name="矩形 39">
            <a:extLst>
              <a:ext uri="{FF2B5EF4-FFF2-40B4-BE49-F238E27FC236}">
                <a16:creationId xmlns:a16="http://schemas.microsoft.com/office/drawing/2014/main" id="{47FED669-B5DE-EEBC-39EE-624F3B7A0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433" y="3956018"/>
            <a:ext cx="2563707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的工作参数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9" name="矩形 39">
            <a:extLst>
              <a:ext uri="{FF2B5EF4-FFF2-40B4-BE49-F238E27FC236}">
                <a16:creationId xmlns:a16="http://schemas.microsoft.com/office/drawing/2014/main" id="{999DAEA9-DADA-3B43-EFCE-39346226E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9523" y="4655551"/>
            <a:ext cx="1931191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初始化完成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39">
            <a:extLst>
              <a:ext uri="{FF2B5EF4-FFF2-40B4-BE49-F238E27FC236}">
                <a16:creationId xmlns:a16="http://schemas.microsoft.com/office/drawing/2014/main" id="{8DCBF622-10E2-D944-6E39-5C4B83E0D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302" y="3516307"/>
            <a:ext cx="376355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39">
            <a:extLst>
              <a:ext uri="{FF2B5EF4-FFF2-40B4-BE49-F238E27FC236}">
                <a16:creationId xmlns:a16="http://schemas.microsoft.com/office/drawing/2014/main" id="{46542113-D6EE-215E-02B0-291D9E94F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132" y="1169352"/>
            <a:ext cx="522000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39">
            <a:extLst>
              <a:ext uri="{FF2B5EF4-FFF2-40B4-BE49-F238E27FC236}">
                <a16:creationId xmlns:a16="http://schemas.microsoft.com/office/drawing/2014/main" id="{DED86D08-6298-A08D-E0FD-C6B40B748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322" y="1169352"/>
            <a:ext cx="644145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39">
            <a:extLst>
              <a:ext uri="{FF2B5EF4-FFF2-40B4-BE49-F238E27FC236}">
                <a16:creationId xmlns:a16="http://schemas.microsoft.com/office/drawing/2014/main" id="{E7EF208A-8189-EAB9-C820-635D5B9F9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057" y="1169352"/>
            <a:ext cx="644145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39">
            <a:extLst>
              <a:ext uri="{FF2B5EF4-FFF2-40B4-BE49-F238E27FC236}">
                <a16:creationId xmlns:a16="http://schemas.microsoft.com/office/drawing/2014/main" id="{675A3745-A742-DF5E-D13C-939B18B2B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395" y="1169352"/>
            <a:ext cx="644145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⑤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71" y="0"/>
            <a:ext cx="1706750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</a:t>
            </a:r>
            <a:endParaRPr lang="en-US" altLang="zh-CN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EE9844E-BAC3-04E8-2397-B4471E23BEBB}"/>
              </a:ext>
            </a:extLst>
          </p:cNvPr>
          <p:cNvSpPr/>
          <p:nvPr/>
        </p:nvSpPr>
        <p:spPr>
          <a:xfrm>
            <a:off x="6720840" y="3161580"/>
            <a:ext cx="398417" cy="182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9">
            <a:extLst>
              <a:ext uri="{FF2B5EF4-FFF2-40B4-BE49-F238E27FC236}">
                <a16:creationId xmlns:a16="http://schemas.microsoft.com/office/drawing/2014/main" id="{5A2DA61C-B15D-75F5-90CC-77E48381D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726" y="3184850"/>
            <a:ext cx="536218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tRSC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552B399-3036-5660-A196-8149A020CDC4}"/>
              </a:ext>
            </a:extLst>
          </p:cNvPr>
          <p:cNvSpPr/>
          <p:nvPr/>
        </p:nvSpPr>
        <p:spPr>
          <a:xfrm>
            <a:off x="4254144" y="3157227"/>
            <a:ext cx="398417" cy="182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9">
            <a:extLst>
              <a:ext uri="{FF2B5EF4-FFF2-40B4-BE49-F238E27FC236}">
                <a16:creationId xmlns:a16="http://schemas.microsoft.com/office/drawing/2014/main" id="{90032971-2735-0257-A9F5-6A44BEC88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8224" y="3250964"/>
            <a:ext cx="1973737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自动刷新命令间隔时间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A94A8E9-675C-BA40-206D-4034D2B8707E}"/>
              </a:ext>
            </a:extLst>
          </p:cNvPr>
          <p:cNvSpPr/>
          <p:nvPr/>
        </p:nvSpPr>
        <p:spPr>
          <a:xfrm>
            <a:off x="2186658" y="3850184"/>
            <a:ext cx="823242" cy="189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50AAD8E-E17A-82B7-2E62-2A8013F9D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921" y="3771840"/>
            <a:ext cx="899160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500us</a:t>
            </a:r>
          </a:p>
        </p:txBody>
      </p:sp>
      <p:sp>
        <p:nvSpPr>
          <p:cNvPr id="41" name="矩形 39">
            <a:extLst>
              <a:ext uri="{FF2B5EF4-FFF2-40B4-BE49-F238E27FC236}">
                <a16:creationId xmlns:a16="http://schemas.microsoft.com/office/drawing/2014/main" id="{9375B0F4-0B31-FEAC-DD06-333CE01A5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316" y="3181869"/>
            <a:ext cx="1711234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MRS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与其他命令延迟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F76C913-A12C-4029-279A-09AE0DF8A1D9}"/>
              </a:ext>
            </a:extLst>
          </p:cNvPr>
          <p:cNvSpPr/>
          <p:nvPr/>
        </p:nvSpPr>
        <p:spPr>
          <a:xfrm>
            <a:off x="3271004" y="3154615"/>
            <a:ext cx="398417" cy="182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87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55" grpId="0"/>
      <p:bldP spid="56" grpId="0"/>
      <p:bldP spid="57" grpId="0"/>
      <p:bldP spid="58" grpId="0"/>
      <p:bldP spid="59" grpId="0"/>
      <p:bldP spid="30" grpId="0" animBg="1"/>
      <p:bldP spid="31" grpId="0"/>
      <p:bldP spid="32" grpId="0" animBg="1"/>
      <p:bldP spid="33" grpId="0"/>
      <p:bldP spid="39" grpId="0" animBg="1"/>
      <p:bldP spid="40" grpId="0"/>
      <p:bldP spid="41" grpId="0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418815"/>
            <a:ext cx="4223308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SDRAM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SDRAM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模块驱动步骤（掌握）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84164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4900DC2-A1B8-CA4A-CDE7-B70C0ACBE443}"/>
              </a:ext>
            </a:extLst>
          </p:cNvPr>
          <p:cNvSpPr/>
          <p:nvPr/>
        </p:nvSpPr>
        <p:spPr>
          <a:xfrm>
            <a:off x="3410846" y="4438153"/>
            <a:ext cx="1685685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使能自动预充电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1758312-2F73-A06D-2700-0A21462B60DE}"/>
              </a:ext>
            </a:extLst>
          </p:cNvPr>
          <p:cNvSpPr/>
          <p:nvPr/>
        </p:nvSpPr>
        <p:spPr>
          <a:xfrm>
            <a:off x="100389" y="4438153"/>
            <a:ext cx="1502436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发送激活命令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8DB1AB5-DC7F-9A44-63E8-AEA7F0EC9120}"/>
              </a:ext>
            </a:extLst>
          </p:cNvPr>
          <p:cNvSpPr/>
          <p:nvPr/>
        </p:nvSpPr>
        <p:spPr>
          <a:xfrm>
            <a:off x="1889616" y="4438153"/>
            <a:ext cx="1234439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发送写命令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3D44525-9500-88CF-8B0C-328A978686FD}"/>
              </a:ext>
            </a:extLst>
          </p:cNvPr>
          <p:cNvSpPr/>
          <p:nvPr/>
        </p:nvSpPr>
        <p:spPr>
          <a:xfrm>
            <a:off x="5383322" y="4438153"/>
            <a:ext cx="1234439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执行预充电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7AE782B9-C109-1184-981E-24F9D5042A24}"/>
              </a:ext>
            </a:extLst>
          </p:cNvPr>
          <p:cNvSpPr/>
          <p:nvPr/>
        </p:nvSpPr>
        <p:spPr>
          <a:xfrm>
            <a:off x="6904553" y="4438153"/>
            <a:ext cx="2087047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完成一次数据写入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D3110E6-75F7-26B1-3E55-FA7E401EABEA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1602825" y="4592042"/>
            <a:ext cx="28679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29CF536-545D-4C7C-5789-1F2FC54A8FC7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5096531" y="4592042"/>
            <a:ext cx="28679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9435DAE-AFDA-45AC-F9CF-9E3560C9C2D5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6617761" y="4592042"/>
            <a:ext cx="2867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4825A57-925B-091E-1121-47E64D1CBAE4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3124055" y="4592042"/>
            <a:ext cx="28679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39">
            <a:extLst>
              <a:ext uri="{FF2B5EF4-FFF2-40B4-BE49-F238E27FC236}">
                <a16:creationId xmlns:a16="http://schemas.microsoft.com/office/drawing/2014/main" id="{82323D95-4AFB-D59C-EA3B-723B7A8A7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90" y="4757959"/>
            <a:ext cx="2305361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设置行地址和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6" name="矩形 39">
            <a:extLst>
              <a:ext uri="{FF2B5EF4-FFF2-40B4-BE49-F238E27FC236}">
                <a16:creationId xmlns:a16="http://schemas.microsoft.com/office/drawing/2014/main" id="{3DBD9C18-9327-8B75-32E5-84C70B4E9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662" y="4047317"/>
            <a:ext cx="2563707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同时设置列地址，完成寻址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7" name="矩形 39">
            <a:extLst>
              <a:ext uri="{FF2B5EF4-FFF2-40B4-BE49-F238E27FC236}">
                <a16:creationId xmlns:a16="http://schemas.microsoft.com/office/drawing/2014/main" id="{A26D86A8-4D2B-6D88-4217-528498CD7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61" y="4749740"/>
            <a:ext cx="3123368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拉高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A10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地址线，使能自动预充电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8" name="矩形 39">
            <a:extLst>
              <a:ext uri="{FF2B5EF4-FFF2-40B4-BE49-F238E27FC236}">
                <a16:creationId xmlns:a16="http://schemas.microsoft.com/office/drawing/2014/main" id="{47FED669-B5DE-EEBC-39EE-624F3B7A0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273" y="4055078"/>
            <a:ext cx="3488605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发送激活命令后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tRAS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时间启动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9" name="矩形 39">
            <a:extLst>
              <a:ext uri="{FF2B5EF4-FFF2-40B4-BE49-F238E27FC236}">
                <a16:creationId xmlns:a16="http://schemas.microsoft.com/office/drawing/2014/main" id="{999DAEA9-DADA-3B43-EFCE-39346226E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567" y="4754611"/>
            <a:ext cx="299343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2nd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激活命令，启动下一次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71" y="0"/>
            <a:ext cx="1706750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</a:t>
            </a:r>
            <a:endParaRPr lang="en-US" altLang="zh-CN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AD3F17-A60F-6151-5F75-6A55A1908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47" y="127923"/>
            <a:ext cx="8189553" cy="3985847"/>
          </a:xfrm>
          <a:prstGeom prst="rect">
            <a:avLst/>
          </a:prstGeom>
        </p:spPr>
      </p:pic>
      <p:sp>
        <p:nvSpPr>
          <p:cNvPr id="20" name="矩形 39">
            <a:extLst>
              <a:ext uri="{FF2B5EF4-FFF2-40B4-BE49-F238E27FC236}">
                <a16:creationId xmlns:a16="http://schemas.microsoft.com/office/drawing/2014/main" id="{AB403FB0-3237-1244-88C8-CC6108E0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71" y="350023"/>
            <a:ext cx="2179189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单次写并自动预充电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0FE2249-785B-1060-53AB-D56F938B684F}"/>
              </a:ext>
            </a:extLst>
          </p:cNvPr>
          <p:cNvSpPr/>
          <p:nvPr/>
        </p:nvSpPr>
        <p:spPr>
          <a:xfrm>
            <a:off x="2405751" y="3567120"/>
            <a:ext cx="398417" cy="182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39">
            <a:extLst>
              <a:ext uri="{FF2B5EF4-FFF2-40B4-BE49-F238E27FC236}">
                <a16:creationId xmlns:a16="http://schemas.microsoft.com/office/drawing/2014/main" id="{8947947F-E404-91E2-A41D-FDDB7AEB8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573" y="1389374"/>
            <a:ext cx="376355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39">
            <a:extLst>
              <a:ext uri="{FF2B5EF4-FFF2-40B4-BE49-F238E27FC236}">
                <a16:creationId xmlns:a16="http://schemas.microsoft.com/office/drawing/2014/main" id="{B75D6517-315C-0DBD-56EA-0E4610BED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926" y="947284"/>
            <a:ext cx="522000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39">
            <a:extLst>
              <a:ext uri="{FF2B5EF4-FFF2-40B4-BE49-F238E27FC236}">
                <a16:creationId xmlns:a16="http://schemas.microsoft.com/office/drawing/2014/main" id="{A1BB90DC-2439-6485-77DA-7BFA72E0D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926" y="2514470"/>
            <a:ext cx="644145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39">
            <a:extLst>
              <a:ext uri="{FF2B5EF4-FFF2-40B4-BE49-F238E27FC236}">
                <a16:creationId xmlns:a16="http://schemas.microsoft.com/office/drawing/2014/main" id="{52B3E728-DD95-EA1A-C5A9-F0A91B1FF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920" y="3296103"/>
            <a:ext cx="644145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39">
            <a:extLst>
              <a:ext uri="{FF2B5EF4-FFF2-40B4-BE49-F238E27FC236}">
                <a16:creationId xmlns:a16="http://schemas.microsoft.com/office/drawing/2014/main" id="{1EC2EF9C-089F-AA50-86F2-496D016C8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992" y="1389374"/>
            <a:ext cx="644145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⑤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2056C80-654D-7EEE-2A1E-4174484AB543}"/>
              </a:ext>
            </a:extLst>
          </p:cNvPr>
          <p:cNvSpPr/>
          <p:nvPr/>
        </p:nvSpPr>
        <p:spPr>
          <a:xfrm>
            <a:off x="2404969" y="3752890"/>
            <a:ext cx="398417" cy="182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559F0B0-766D-ECC9-3399-5C52AA55FFC5}"/>
              </a:ext>
            </a:extLst>
          </p:cNvPr>
          <p:cNvSpPr/>
          <p:nvPr/>
        </p:nvSpPr>
        <p:spPr>
          <a:xfrm>
            <a:off x="6711051" y="3567120"/>
            <a:ext cx="398417" cy="182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9">
            <a:extLst>
              <a:ext uri="{FF2B5EF4-FFF2-40B4-BE49-F238E27FC236}">
                <a16:creationId xmlns:a16="http://schemas.microsoft.com/office/drawing/2014/main" id="{6874870D-62AE-37E7-5C73-4A4E1D7D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385" y="3455600"/>
            <a:ext cx="1873133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行有效与写命令间延迟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39">
            <a:extLst>
              <a:ext uri="{FF2B5EF4-FFF2-40B4-BE49-F238E27FC236}">
                <a16:creationId xmlns:a16="http://schemas.microsoft.com/office/drawing/2014/main" id="{6B4BA8F3-8A9F-8215-0546-9267A40EC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18" y="3686949"/>
            <a:ext cx="1873133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写命令和预充电间延迟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BC77F93-3B5E-1A13-310D-E0D93D3F5199}"/>
              </a:ext>
            </a:extLst>
          </p:cNvPr>
          <p:cNvSpPr/>
          <p:nvPr/>
        </p:nvSpPr>
        <p:spPr>
          <a:xfrm>
            <a:off x="5310159" y="3577972"/>
            <a:ext cx="398417" cy="182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9">
            <a:extLst>
              <a:ext uri="{FF2B5EF4-FFF2-40B4-BE49-F238E27FC236}">
                <a16:creationId xmlns:a16="http://schemas.microsoft.com/office/drawing/2014/main" id="{27633457-16EE-4E34-06E5-12038C82F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345" y="3494141"/>
            <a:ext cx="2055655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预充电与其他命令间延迟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9">
            <a:extLst>
              <a:ext uri="{FF2B5EF4-FFF2-40B4-BE49-F238E27FC236}">
                <a16:creationId xmlns:a16="http://schemas.microsoft.com/office/drawing/2014/main" id="{BDB8B5FF-C7BB-3346-2BC0-594849621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385" y="3623124"/>
            <a:ext cx="1873133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行有效与预充电间延迟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42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55" grpId="0"/>
      <p:bldP spid="56" grpId="0"/>
      <p:bldP spid="57" grpId="0"/>
      <p:bldP spid="58" grpId="0"/>
      <p:bldP spid="59" grpId="0"/>
      <p:bldP spid="20" grpId="0"/>
      <p:bldP spid="21" grpId="0" animBg="1"/>
      <p:bldP spid="27" grpId="0" animBg="1"/>
      <p:bldP spid="28" grpId="0" animBg="1"/>
      <p:bldP spid="29" grpId="0"/>
      <p:bldP spid="30" grpId="0"/>
      <p:bldP spid="31" grpId="0" animBg="1"/>
      <p:bldP spid="32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4900DC2-A1B8-CA4A-CDE7-B70C0ACBE443}"/>
              </a:ext>
            </a:extLst>
          </p:cNvPr>
          <p:cNvSpPr/>
          <p:nvPr/>
        </p:nvSpPr>
        <p:spPr>
          <a:xfrm>
            <a:off x="3410846" y="4438153"/>
            <a:ext cx="1685685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使能自动预充电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1758312-2F73-A06D-2700-0A21462B60DE}"/>
              </a:ext>
            </a:extLst>
          </p:cNvPr>
          <p:cNvSpPr/>
          <p:nvPr/>
        </p:nvSpPr>
        <p:spPr>
          <a:xfrm>
            <a:off x="100389" y="4438153"/>
            <a:ext cx="1502436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发送激活命令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8DB1AB5-DC7F-9A44-63E8-AEA7F0EC9120}"/>
              </a:ext>
            </a:extLst>
          </p:cNvPr>
          <p:cNvSpPr/>
          <p:nvPr/>
        </p:nvSpPr>
        <p:spPr>
          <a:xfrm>
            <a:off x="1889616" y="4438153"/>
            <a:ext cx="1234439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发送读命令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3D44525-9500-88CF-8B0C-328A978686FD}"/>
              </a:ext>
            </a:extLst>
          </p:cNvPr>
          <p:cNvSpPr/>
          <p:nvPr/>
        </p:nvSpPr>
        <p:spPr>
          <a:xfrm>
            <a:off x="5383322" y="4438153"/>
            <a:ext cx="1234439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执行预充电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7AE782B9-C109-1184-981E-24F9D5042A24}"/>
              </a:ext>
            </a:extLst>
          </p:cNvPr>
          <p:cNvSpPr/>
          <p:nvPr/>
        </p:nvSpPr>
        <p:spPr>
          <a:xfrm>
            <a:off x="6904553" y="4438153"/>
            <a:ext cx="2087047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完成一次数据读取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D3110E6-75F7-26B1-3E55-FA7E401EABEA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1602825" y="4592042"/>
            <a:ext cx="28679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29CF536-545D-4C7C-5789-1F2FC54A8FC7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5096531" y="4592042"/>
            <a:ext cx="28679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9435DAE-AFDA-45AC-F9CF-9E3560C9C2D5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6617761" y="4592042"/>
            <a:ext cx="2867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4825A57-925B-091E-1121-47E64D1CBAE4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3124055" y="4592042"/>
            <a:ext cx="28679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39">
            <a:extLst>
              <a:ext uri="{FF2B5EF4-FFF2-40B4-BE49-F238E27FC236}">
                <a16:creationId xmlns:a16="http://schemas.microsoft.com/office/drawing/2014/main" id="{82323D95-4AFB-D59C-EA3B-723B7A8A7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91" y="4757959"/>
            <a:ext cx="2437070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设置行地址和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6" name="矩形 39">
            <a:extLst>
              <a:ext uri="{FF2B5EF4-FFF2-40B4-BE49-F238E27FC236}">
                <a16:creationId xmlns:a16="http://schemas.microsoft.com/office/drawing/2014/main" id="{3DBD9C18-9327-8B75-32E5-84C70B4E9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662" y="4047317"/>
            <a:ext cx="2563707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同时设置列地址，完成寻址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7" name="矩形 39">
            <a:extLst>
              <a:ext uri="{FF2B5EF4-FFF2-40B4-BE49-F238E27FC236}">
                <a16:creationId xmlns:a16="http://schemas.microsoft.com/office/drawing/2014/main" id="{A26D86A8-4D2B-6D88-4217-528498CD7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61" y="4756414"/>
            <a:ext cx="3123368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拉高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A10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地址线，使能自动预充电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8" name="矩形 39">
            <a:extLst>
              <a:ext uri="{FF2B5EF4-FFF2-40B4-BE49-F238E27FC236}">
                <a16:creationId xmlns:a16="http://schemas.microsoft.com/office/drawing/2014/main" id="{47FED669-B5DE-EEBC-39EE-624F3B7A0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273" y="4055078"/>
            <a:ext cx="3488605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发送激活命令后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tRAS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时间后启动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AE36BB5-98B8-0AF6-22E5-19809144B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95" y="8340"/>
            <a:ext cx="7712357" cy="4139117"/>
          </a:xfrm>
          <a:prstGeom prst="rect">
            <a:avLst/>
          </a:prstGeom>
        </p:spPr>
      </p:pic>
      <p:sp>
        <p:nvSpPr>
          <p:cNvPr id="59" name="矩形 39">
            <a:extLst>
              <a:ext uri="{FF2B5EF4-FFF2-40B4-BE49-F238E27FC236}">
                <a16:creationId xmlns:a16="http://schemas.microsoft.com/office/drawing/2014/main" id="{999DAEA9-DADA-3B43-EFCE-39346226E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567" y="4754611"/>
            <a:ext cx="299343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2nd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激活命令，启动下一次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71" y="0"/>
            <a:ext cx="1706750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</a:t>
            </a:r>
            <a:endParaRPr lang="en-US" altLang="zh-CN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39">
            <a:extLst>
              <a:ext uri="{FF2B5EF4-FFF2-40B4-BE49-F238E27FC236}">
                <a16:creationId xmlns:a16="http://schemas.microsoft.com/office/drawing/2014/main" id="{7B189326-84DC-0A37-A8BF-8D055AEBC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663" y="1315537"/>
            <a:ext cx="376355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39">
            <a:extLst>
              <a:ext uri="{FF2B5EF4-FFF2-40B4-BE49-F238E27FC236}">
                <a16:creationId xmlns:a16="http://schemas.microsoft.com/office/drawing/2014/main" id="{5A15FC15-2BC2-8252-6853-839E32E4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707" y="877978"/>
            <a:ext cx="522000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39">
            <a:extLst>
              <a:ext uri="{FF2B5EF4-FFF2-40B4-BE49-F238E27FC236}">
                <a16:creationId xmlns:a16="http://schemas.microsoft.com/office/drawing/2014/main" id="{01988C11-3DB9-D2C9-CE17-3D3179EB8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140" y="2449501"/>
            <a:ext cx="644145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39">
            <a:extLst>
              <a:ext uri="{FF2B5EF4-FFF2-40B4-BE49-F238E27FC236}">
                <a16:creationId xmlns:a16="http://schemas.microsoft.com/office/drawing/2014/main" id="{352922F7-58F6-09FC-1CA5-64F2A0A46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606" y="3069989"/>
            <a:ext cx="644145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39">
            <a:extLst>
              <a:ext uri="{FF2B5EF4-FFF2-40B4-BE49-F238E27FC236}">
                <a16:creationId xmlns:a16="http://schemas.microsoft.com/office/drawing/2014/main" id="{5CBCD8D0-6EC8-D0D6-14D9-A5C2AEBB6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896" y="855846"/>
            <a:ext cx="644145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⑤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8909BC2-462E-1225-5D14-D8B013E90BE5}"/>
              </a:ext>
            </a:extLst>
          </p:cNvPr>
          <p:cNvSpPr/>
          <p:nvPr/>
        </p:nvSpPr>
        <p:spPr>
          <a:xfrm>
            <a:off x="2745382" y="3593244"/>
            <a:ext cx="398417" cy="182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EDB73B5-CA09-9482-1231-F7A3F65BC621}"/>
              </a:ext>
            </a:extLst>
          </p:cNvPr>
          <p:cNvSpPr/>
          <p:nvPr/>
        </p:nvSpPr>
        <p:spPr>
          <a:xfrm>
            <a:off x="5383322" y="3581871"/>
            <a:ext cx="815004" cy="182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8624088-AEBE-F563-985B-FF7B61D0445D}"/>
              </a:ext>
            </a:extLst>
          </p:cNvPr>
          <p:cNvSpPr/>
          <p:nvPr/>
        </p:nvSpPr>
        <p:spPr>
          <a:xfrm>
            <a:off x="2745231" y="3784095"/>
            <a:ext cx="398417" cy="182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489AB5-B1CA-99CC-86E1-7D99C22DB968}"/>
              </a:ext>
            </a:extLst>
          </p:cNvPr>
          <p:cNvSpPr/>
          <p:nvPr/>
        </p:nvSpPr>
        <p:spPr>
          <a:xfrm>
            <a:off x="6267988" y="3784834"/>
            <a:ext cx="398417" cy="182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9">
            <a:extLst>
              <a:ext uri="{FF2B5EF4-FFF2-40B4-BE49-F238E27FC236}">
                <a16:creationId xmlns:a16="http://schemas.microsoft.com/office/drawing/2014/main" id="{4E9BD3BA-EE69-1997-F526-F9B1FCA3E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71" y="350023"/>
            <a:ext cx="2107892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单次读并自动预充电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911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55" grpId="0"/>
      <p:bldP spid="56" grpId="0"/>
      <p:bldP spid="57" grpId="0"/>
      <p:bldP spid="58" grpId="0"/>
      <p:bldP spid="59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418815"/>
            <a:ext cx="4223308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SDRAM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FMC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SDRAM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模块驱动步骤（掌握）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4293006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DDEA21DE-EFE8-4FFE-B3B8-1E7F40EC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48" y="449572"/>
            <a:ext cx="40547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FMC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896FF3-E8B4-0678-1E9D-A58EE6C6B35C}"/>
              </a:ext>
            </a:extLst>
          </p:cNvPr>
          <p:cNvSpPr/>
          <p:nvPr/>
        </p:nvSpPr>
        <p:spPr>
          <a:xfrm>
            <a:off x="560004" y="953187"/>
            <a:ext cx="7643470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，灵活的存储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，能驱动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NOR/NAND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以及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等存储器。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57EAF9F-5D92-6695-3649-B40FED40E721}"/>
              </a:ext>
            </a:extLst>
          </p:cNvPr>
          <p:cNvSpPr/>
          <p:nvPr/>
        </p:nvSpPr>
        <p:spPr>
          <a:xfrm>
            <a:off x="5918203" y="1702779"/>
            <a:ext cx="2308863" cy="36760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引脚说明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3B9D9E3-505D-1138-F5A8-9865821040E5}"/>
              </a:ext>
            </a:extLst>
          </p:cNvPr>
          <p:cNvSpPr/>
          <p:nvPr/>
        </p:nvSpPr>
        <p:spPr>
          <a:xfrm>
            <a:off x="5918203" y="2371505"/>
            <a:ext cx="2308863" cy="36760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外部器件地址映射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2A37735-3ED7-6F16-847C-68CDDAE0DF2C}"/>
              </a:ext>
            </a:extLst>
          </p:cNvPr>
          <p:cNvSpPr/>
          <p:nvPr/>
        </p:nvSpPr>
        <p:spPr>
          <a:xfrm>
            <a:off x="5918203" y="3040231"/>
            <a:ext cx="2308862" cy="36760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相关寄存器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0E60C6F-3F4A-B628-7BD3-AE54383B2508}"/>
              </a:ext>
            </a:extLst>
          </p:cNvPr>
          <p:cNvSpPr/>
          <p:nvPr/>
        </p:nvSpPr>
        <p:spPr>
          <a:xfrm>
            <a:off x="5918203" y="3708956"/>
            <a:ext cx="2308863" cy="36760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库驱动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630CA18-35B8-A00F-5D0E-3DBEBECB6379}"/>
              </a:ext>
            </a:extLst>
          </p:cNvPr>
          <p:cNvSpPr/>
          <p:nvPr/>
        </p:nvSpPr>
        <p:spPr>
          <a:xfrm>
            <a:off x="560004" y="1327327"/>
            <a:ext cx="1884746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控制器特点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478C68D-FBE1-9C04-B1EF-F618327ABCB7}"/>
              </a:ext>
            </a:extLst>
          </p:cNvPr>
          <p:cNvSpPr/>
          <p:nvPr/>
        </p:nvSpPr>
        <p:spPr>
          <a:xfrm>
            <a:off x="997582" y="1635604"/>
            <a:ext cx="3371849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两个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存储区域，可独立配置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9E8E3EC-B2DB-AA00-C0C8-9D42A66DB1CD}"/>
              </a:ext>
            </a:extLst>
          </p:cNvPr>
          <p:cNvSpPr/>
          <p:nvPr/>
        </p:nvSpPr>
        <p:spPr>
          <a:xfrm>
            <a:off x="997582" y="1945246"/>
            <a:ext cx="3371849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8/16/32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位数据总线宽度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BC62271-AF10-3528-3587-9F58DD7B4DCD}"/>
              </a:ext>
            </a:extLst>
          </p:cNvPr>
          <p:cNvSpPr/>
          <p:nvPr/>
        </p:nvSpPr>
        <p:spPr>
          <a:xfrm>
            <a:off x="997582" y="2254888"/>
            <a:ext cx="4660268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位行地址，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位列地址，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个内部存储区域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A72E6C4-A6EF-FA59-96E1-9619DA1E063D}"/>
              </a:ext>
            </a:extLst>
          </p:cNvPr>
          <p:cNvSpPr/>
          <p:nvPr/>
        </p:nvSpPr>
        <p:spPr>
          <a:xfrm>
            <a:off x="997582" y="2564530"/>
            <a:ext cx="3371849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支持字、半字和字节访问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6C275A-6CD1-C4BB-D234-A6B8E609CE73}"/>
              </a:ext>
            </a:extLst>
          </p:cNvPr>
          <p:cNvSpPr/>
          <p:nvPr/>
        </p:nvSpPr>
        <p:spPr>
          <a:xfrm>
            <a:off x="997582" y="2874172"/>
            <a:ext cx="3371849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自动进行行和存储区域边界管理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9C4E531-EBE2-45BB-6BFE-82CC0D357ECE}"/>
              </a:ext>
            </a:extLst>
          </p:cNvPr>
          <p:cNvSpPr/>
          <p:nvPr/>
        </p:nvSpPr>
        <p:spPr>
          <a:xfrm>
            <a:off x="997582" y="3183814"/>
            <a:ext cx="2679068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多存储区域乒乓访问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6A30029-41FF-5321-6612-926A0FE5183A}"/>
              </a:ext>
            </a:extLst>
          </p:cNvPr>
          <p:cNvSpPr/>
          <p:nvPr/>
        </p:nvSpPr>
        <p:spPr>
          <a:xfrm>
            <a:off x="997582" y="3493456"/>
            <a:ext cx="2399667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可编程时序参数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477B837-43C0-A9F5-52BF-5D538464E882}"/>
              </a:ext>
            </a:extLst>
          </p:cNvPr>
          <p:cNvSpPr/>
          <p:nvPr/>
        </p:nvSpPr>
        <p:spPr>
          <a:xfrm>
            <a:off x="997582" y="3803098"/>
            <a:ext cx="3974468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支持自动刷新操作，可编程刷新速率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1D8C94-283D-4CFB-54FD-5A79F9C6A80B}"/>
              </a:ext>
            </a:extLst>
          </p:cNvPr>
          <p:cNvSpPr/>
          <p:nvPr/>
        </p:nvSpPr>
        <p:spPr>
          <a:xfrm>
            <a:off x="997582" y="4112740"/>
            <a:ext cx="1637667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自刷新模式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F9BFBFD-87F0-7F37-0B23-3D84D1F01BD2}"/>
              </a:ext>
            </a:extLst>
          </p:cNvPr>
          <p:cNvSpPr/>
          <p:nvPr/>
        </p:nvSpPr>
        <p:spPr>
          <a:xfrm>
            <a:off x="997582" y="4422383"/>
            <a:ext cx="2250780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可缓存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7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B704831F-D2ED-4AA5-AF8B-46CEF6898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8623"/>
            <a:ext cx="3768634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en-US" altLang="zh-CN" sz="18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.1</a:t>
            </a:r>
            <a:r>
              <a:rPr lang="zh-CN" altLang="en-US" sz="18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8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FMC-</a:t>
            </a: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 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引脚说明介绍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B8F51D-F5AC-ED04-468B-333CFBA31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4" y="311600"/>
            <a:ext cx="5003075" cy="481959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0D4FBB3-D242-EFBD-5A35-144E81EA07BD}"/>
              </a:ext>
            </a:extLst>
          </p:cNvPr>
          <p:cNvSpPr/>
          <p:nvPr/>
        </p:nvSpPr>
        <p:spPr>
          <a:xfrm>
            <a:off x="2621575" y="4186646"/>
            <a:ext cx="1865516" cy="90785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C48EA1-CC1A-C375-4101-493FDC317209}"/>
              </a:ext>
            </a:extLst>
          </p:cNvPr>
          <p:cNvSpPr/>
          <p:nvPr/>
        </p:nvSpPr>
        <p:spPr>
          <a:xfrm>
            <a:off x="2621575" y="1502228"/>
            <a:ext cx="2355374" cy="67926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5287A6D-7D17-3714-4CA6-0E24402BB48C}"/>
              </a:ext>
            </a:extLst>
          </p:cNvPr>
          <p:cNvSpPr/>
          <p:nvPr/>
        </p:nvSpPr>
        <p:spPr>
          <a:xfrm>
            <a:off x="5161253" y="266870"/>
            <a:ext cx="1513864" cy="36760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FMC_NBL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74BEF58-F455-16F0-A041-8E273B9E1D5C}"/>
              </a:ext>
            </a:extLst>
          </p:cNvPr>
          <p:cNvSpPr/>
          <p:nvPr/>
        </p:nvSpPr>
        <p:spPr>
          <a:xfrm>
            <a:off x="5161253" y="799557"/>
            <a:ext cx="1513864" cy="36760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FMC_A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8D8295C-1E6D-54B8-2046-C634C1D8B691}"/>
              </a:ext>
            </a:extLst>
          </p:cNvPr>
          <p:cNvSpPr/>
          <p:nvPr/>
        </p:nvSpPr>
        <p:spPr>
          <a:xfrm>
            <a:off x="5161252" y="1332244"/>
            <a:ext cx="1513865" cy="36760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FMC_D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DDCA784-D47D-1AE6-2B65-F0D6B08C86EE}"/>
              </a:ext>
            </a:extLst>
          </p:cNvPr>
          <p:cNvSpPr/>
          <p:nvPr/>
        </p:nvSpPr>
        <p:spPr>
          <a:xfrm>
            <a:off x="5161253" y="1864931"/>
            <a:ext cx="1513865" cy="36760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FMC_SDCLK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55F80F5-5763-4BDD-F5D9-3C9D6499F17B}"/>
              </a:ext>
            </a:extLst>
          </p:cNvPr>
          <p:cNvSpPr/>
          <p:nvPr/>
        </p:nvSpPr>
        <p:spPr>
          <a:xfrm>
            <a:off x="5161253" y="2397618"/>
            <a:ext cx="1513865" cy="36760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FMC_SDNWE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B269CF9-322A-DFAE-2527-EDB2D44172A6}"/>
              </a:ext>
            </a:extLst>
          </p:cNvPr>
          <p:cNvSpPr/>
          <p:nvPr/>
        </p:nvSpPr>
        <p:spPr>
          <a:xfrm>
            <a:off x="5161253" y="2930305"/>
            <a:ext cx="1513865" cy="36760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FMC_SDCKE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03A65A8-E4CE-9962-826C-B369786DB022}"/>
              </a:ext>
            </a:extLst>
          </p:cNvPr>
          <p:cNvSpPr/>
          <p:nvPr/>
        </p:nvSpPr>
        <p:spPr>
          <a:xfrm>
            <a:off x="5161253" y="3462992"/>
            <a:ext cx="1513865" cy="36760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FMC_SDNE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DDB9307-67DF-8429-9546-A154234D1CD9}"/>
              </a:ext>
            </a:extLst>
          </p:cNvPr>
          <p:cNvSpPr/>
          <p:nvPr/>
        </p:nvSpPr>
        <p:spPr>
          <a:xfrm>
            <a:off x="5161253" y="3995679"/>
            <a:ext cx="1513865" cy="36760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FMC_NRAS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9DBB3F5-9E53-0AF2-4279-53DF76E9F932}"/>
              </a:ext>
            </a:extLst>
          </p:cNvPr>
          <p:cNvSpPr/>
          <p:nvPr/>
        </p:nvSpPr>
        <p:spPr>
          <a:xfrm>
            <a:off x="5161253" y="4528368"/>
            <a:ext cx="1513865" cy="36760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FMC_NCAS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417F60E-E33F-D8E9-6931-FC1A4239D6E3}"/>
              </a:ext>
            </a:extLst>
          </p:cNvPr>
          <p:cNvSpPr/>
          <p:nvPr/>
        </p:nvSpPr>
        <p:spPr>
          <a:xfrm>
            <a:off x="6679952" y="266870"/>
            <a:ext cx="1745590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数据掩码信号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987E2DA-937C-6CB8-CACE-A83DCD9F2D60}"/>
              </a:ext>
            </a:extLst>
          </p:cNvPr>
          <p:cNvSpPr/>
          <p:nvPr/>
        </p:nvSpPr>
        <p:spPr>
          <a:xfrm>
            <a:off x="6679952" y="786495"/>
            <a:ext cx="1745590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地址总线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2EDD23A-0698-6B4E-5418-0973107DA1BF}"/>
              </a:ext>
            </a:extLst>
          </p:cNvPr>
          <p:cNvSpPr/>
          <p:nvPr/>
        </p:nvSpPr>
        <p:spPr>
          <a:xfrm>
            <a:off x="6679952" y="1331489"/>
            <a:ext cx="1745590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双向数据总线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E8D6052-2005-FE00-173C-E21C9986389F}"/>
              </a:ext>
            </a:extLst>
          </p:cNvPr>
          <p:cNvSpPr/>
          <p:nvPr/>
        </p:nvSpPr>
        <p:spPr>
          <a:xfrm>
            <a:off x="6679952" y="1864176"/>
            <a:ext cx="1745590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同步时钟信号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7B457B9-6306-D16A-2204-675C21384353}"/>
              </a:ext>
            </a:extLst>
          </p:cNvPr>
          <p:cNvSpPr/>
          <p:nvPr/>
        </p:nvSpPr>
        <p:spPr>
          <a:xfrm>
            <a:off x="6679952" y="2399516"/>
            <a:ext cx="1745590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写使能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4581A24-03E9-6D2D-5114-DA6032D7D8E8}"/>
              </a:ext>
            </a:extLst>
          </p:cNvPr>
          <p:cNvSpPr/>
          <p:nvPr/>
        </p:nvSpPr>
        <p:spPr>
          <a:xfrm>
            <a:off x="6679952" y="2910712"/>
            <a:ext cx="2552962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存储区域时钟使能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33E376D-EAD9-CBFA-DD4E-3FB8647B9D12}"/>
              </a:ext>
            </a:extLst>
          </p:cNvPr>
          <p:cNvSpPr/>
          <p:nvPr/>
        </p:nvSpPr>
        <p:spPr>
          <a:xfrm>
            <a:off x="6679952" y="3995935"/>
            <a:ext cx="1745590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行地址选通信号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C62FC48-AC9C-FFA1-235A-3741A8433988}"/>
              </a:ext>
            </a:extLst>
          </p:cNvPr>
          <p:cNvSpPr/>
          <p:nvPr/>
        </p:nvSpPr>
        <p:spPr>
          <a:xfrm>
            <a:off x="6679952" y="4527719"/>
            <a:ext cx="1745590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列地址选通信号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062FD05-8194-B6A3-541A-F8412EF31563}"/>
              </a:ext>
            </a:extLst>
          </p:cNvPr>
          <p:cNvSpPr/>
          <p:nvPr/>
        </p:nvSpPr>
        <p:spPr>
          <a:xfrm>
            <a:off x="6679952" y="3447533"/>
            <a:ext cx="2552962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存储区域芯片使能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39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9C80CFE-810A-EA59-FF43-3F2E40ECEBCE}"/>
              </a:ext>
            </a:extLst>
          </p:cNvPr>
          <p:cNvSpPr/>
          <p:nvPr/>
        </p:nvSpPr>
        <p:spPr>
          <a:xfrm>
            <a:off x="0" y="455771"/>
            <a:ext cx="9144000" cy="4379956"/>
          </a:xfrm>
          <a:prstGeom prst="rect">
            <a:avLst/>
          </a:prstGeom>
          <a:solidFill>
            <a:srgbClr val="FFF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D0805A5F-A3C8-C49F-08E7-39C5F314C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887239"/>
              </p:ext>
            </p:extLst>
          </p:nvPr>
        </p:nvGraphicFramePr>
        <p:xfrm>
          <a:off x="4880428" y="824424"/>
          <a:ext cx="4068000" cy="393421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736310960"/>
                    </a:ext>
                  </a:extLst>
                </a:gridCol>
              </a:tblGrid>
              <a:tr h="27559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SDRAM</a:t>
                      </a:r>
                      <a:endParaRPr lang="zh-CN" altLang="en-US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FMC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A[0:12]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FMC_A[0:18]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…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BA[0:1]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FMC_BA[0:1]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PG4/5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71995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D[0:15]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FMC_D[0:15]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…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CKE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FMC_SDCKE0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PC3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204454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CLK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FMC_SDCLK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PG8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  <a:tr h="204454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UDQM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FMC_NBL1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PE1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526562"/>
                  </a:ext>
                </a:extLst>
              </a:tr>
              <a:tr h="204454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LDQM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FMC_NBL0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PE0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753208"/>
                  </a:ext>
                </a:extLst>
              </a:tr>
              <a:tr h="204454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WE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FMC_SDNWE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PC0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498965"/>
                  </a:ext>
                </a:extLst>
              </a:tr>
              <a:tr h="204454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CAS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FMC_SDNCAS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PG15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789584"/>
                  </a:ext>
                </a:extLst>
              </a:tr>
              <a:tr h="204454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RAS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FMC_SDNRAS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PF11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065498"/>
                  </a:ext>
                </a:extLst>
              </a:tr>
              <a:tr h="204454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CS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FMC_SDNE0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PC2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478506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6FAC5176-6141-8C32-33F0-916B492D3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3" y="449211"/>
            <a:ext cx="4195360" cy="437995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5896FF3-E8B4-0678-1E9D-A58EE6C6B35C}"/>
              </a:ext>
            </a:extLst>
          </p:cNvPr>
          <p:cNvSpPr/>
          <p:nvPr/>
        </p:nvSpPr>
        <p:spPr>
          <a:xfrm>
            <a:off x="4194708" y="417775"/>
            <a:ext cx="1582522" cy="374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F429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原理图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30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6" y="369843"/>
            <a:ext cx="2772734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2.2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，外部器件地址映射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13B7658-A12E-47EE-99AC-7766B40514B2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9" name="Rectangle 2">
            <a:extLst>
              <a:ext uri="{FF2B5EF4-FFF2-40B4-BE49-F238E27FC236}">
                <a16:creationId xmlns:a16="http://schemas.microsoft.com/office/drawing/2014/main" id="{4E4E7B1C-16AA-42F4-9C45-EC566ED882F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4F7E09F-9FBD-4D0C-AC73-17E3A3786E22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77FD4A-D47E-4F68-973A-571722E1572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FF2B7E5-A81E-4492-BBB2-BCF3B2735AD0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013F0E2-54B5-47AF-96D8-4A30EE154BA4}"/>
              </a:ext>
            </a:extLst>
          </p:cNvPr>
          <p:cNvSpPr txBox="1"/>
          <p:nvPr/>
        </p:nvSpPr>
        <p:spPr>
          <a:xfrm>
            <a:off x="2810508" y="1440386"/>
            <a:ext cx="6015552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有两个存储块用来连接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器件（每个存储区域一个器件）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4292DD-8A43-E5EB-70AB-52F5486A0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" y="806642"/>
            <a:ext cx="2914118" cy="40290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145939-5CE1-5B67-470E-D91C88B15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383" y="3214433"/>
            <a:ext cx="7069094" cy="7302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23CCA60-A0A1-A2C7-39F6-2FE287BA1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1435" y="1929056"/>
            <a:ext cx="6095999" cy="85359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25FA7FA-1DDC-4E2B-BA8F-95A93E8895E9}"/>
              </a:ext>
            </a:extLst>
          </p:cNvPr>
          <p:cNvSpPr txBox="1"/>
          <p:nvPr/>
        </p:nvSpPr>
        <p:spPr>
          <a:xfrm>
            <a:off x="2777684" y="1073884"/>
            <a:ext cx="6575993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外接存储器，其存储单元是映射到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的内部寻址空间的。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8A29463-F091-B647-CB9F-667374A585D3}"/>
              </a:ext>
            </a:extLst>
          </p:cNvPr>
          <p:cNvSpPr/>
          <p:nvPr/>
        </p:nvSpPr>
        <p:spPr>
          <a:xfrm>
            <a:off x="3015404" y="1948650"/>
            <a:ext cx="1264895" cy="82236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4F8ABA4-FDE1-6EBE-D559-ABE4E149E6E5}"/>
              </a:ext>
            </a:extLst>
          </p:cNvPr>
          <p:cNvSpPr txBox="1"/>
          <p:nvPr/>
        </p:nvSpPr>
        <p:spPr>
          <a:xfrm>
            <a:off x="2736103" y="2661796"/>
            <a:ext cx="1857715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选择两个存储区域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D522E99-82E6-9992-E8FF-8BA4B616D846}"/>
              </a:ext>
            </a:extLst>
          </p:cNvPr>
          <p:cNvSpPr/>
          <p:nvPr/>
        </p:nvSpPr>
        <p:spPr>
          <a:xfrm>
            <a:off x="2991435" y="2216058"/>
            <a:ext cx="6105318" cy="312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CFF615E-960F-22B8-9141-66AD7E7F5C01}"/>
              </a:ext>
            </a:extLst>
          </p:cNvPr>
          <p:cNvSpPr txBox="1"/>
          <p:nvPr/>
        </p:nvSpPr>
        <p:spPr>
          <a:xfrm>
            <a:off x="2573326" y="3855988"/>
            <a:ext cx="3413946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 Bank 1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E05C75B-C511-8E51-AAD7-E804382E1DFB}"/>
              </a:ext>
            </a:extLst>
          </p:cNvPr>
          <p:cNvSpPr txBox="1"/>
          <p:nvPr/>
        </p:nvSpPr>
        <p:spPr>
          <a:xfrm>
            <a:off x="2573326" y="4192004"/>
            <a:ext cx="3919361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地址范围：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0xC000 0000 ~ 0xCFFF FFFF</a:t>
            </a:r>
          </a:p>
        </p:txBody>
      </p:sp>
    </p:spTree>
    <p:extLst>
      <p:ext uri="{BB962C8B-B14F-4D97-AF65-F5344CB8AC3E}">
        <p14:creationId xmlns:p14="http://schemas.microsoft.com/office/powerpoint/2010/main" val="140637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4" grpId="0"/>
      <p:bldP spid="24" grpId="0" animBg="1"/>
      <p:bldP spid="26" grpId="0"/>
      <p:bldP spid="27" grpId="0" animBg="1"/>
      <p:bldP spid="29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16" y="455771"/>
            <a:ext cx="3307001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具体地址怎么确定？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13B7658-A12E-47EE-99AC-7766B40514B2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9" name="Rectangle 2">
            <a:extLst>
              <a:ext uri="{FF2B5EF4-FFF2-40B4-BE49-F238E27FC236}">
                <a16:creationId xmlns:a16="http://schemas.microsoft.com/office/drawing/2014/main" id="{4E4E7B1C-16AA-42F4-9C45-EC566ED882F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4F7E09F-9FBD-4D0C-AC73-17E3A3786E22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77FD4A-D47E-4F68-973A-571722E1572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FF2B7E5-A81E-4492-BBB2-BCF3B2735AD0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7D6C1D0-817F-0490-357B-2F36917D2375}"/>
              </a:ext>
            </a:extLst>
          </p:cNvPr>
          <p:cNvSpPr/>
          <p:nvPr/>
        </p:nvSpPr>
        <p:spPr>
          <a:xfrm>
            <a:off x="4710586" y="1357192"/>
            <a:ext cx="1892691" cy="36760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数据大小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27283D7-2401-D2A5-EF08-5E87A74FBB34}"/>
              </a:ext>
            </a:extLst>
          </p:cNvPr>
          <p:cNvSpPr/>
          <p:nvPr/>
        </p:nvSpPr>
        <p:spPr>
          <a:xfrm>
            <a:off x="197519" y="1834216"/>
            <a:ext cx="1892691" cy="36760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行大小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DDE4D7D-758B-3A8F-8454-F3E44F25A355}"/>
              </a:ext>
            </a:extLst>
          </p:cNvPr>
          <p:cNvSpPr/>
          <p:nvPr/>
        </p:nvSpPr>
        <p:spPr>
          <a:xfrm>
            <a:off x="4710219" y="1847488"/>
            <a:ext cx="1892691" cy="36760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列大小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3BF3EBE-C8A9-0990-CB3A-B5EFC0E6F194}"/>
              </a:ext>
            </a:extLst>
          </p:cNvPr>
          <p:cNvSpPr/>
          <p:nvPr/>
        </p:nvSpPr>
        <p:spPr>
          <a:xfrm>
            <a:off x="197519" y="1357192"/>
            <a:ext cx="1892691" cy="36760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内部存储区域数量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116E3A-3E00-C0B2-72C8-3F522E3AD220}"/>
              </a:ext>
            </a:extLst>
          </p:cNvPr>
          <p:cNvSpPr txBox="1"/>
          <p:nvPr/>
        </p:nvSpPr>
        <p:spPr>
          <a:xfrm>
            <a:off x="6603277" y="1357966"/>
            <a:ext cx="1606732" cy="34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885990-71C1-0C29-9029-0C4D61CEA3DB}"/>
              </a:ext>
            </a:extLst>
          </p:cNvPr>
          <p:cNvSpPr txBox="1"/>
          <p:nvPr/>
        </p:nvSpPr>
        <p:spPr>
          <a:xfrm>
            <a:off x="2089005" y="1847488"/>
            <a:ext cx="1606732" cy="34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4425D36-8956-CCA6-6C14-BFE9826DC39D}"/>
              </a:ext>
            </a:extLst>
          </p:cNvPr>
          <p:cNvSpPr txBox="1"/>
          <p:nvPr/>
        </p:nvSpPr>
        <p:spPr>
          <a:xfrm>
            <a:off x="6596378" y="1864413"/>
            <a:ext cx="2272938" cy="34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3973DBC-DA9D-2339-59A3-CF05B5830D1B}"/>
              </a:ext>
            </a:extLst>
          </p:cNvPr>
          <p:cNvSpPr txBox="1"/>
          <p:nvPr/>
        </p:nvSpPr>
        <p:spPr>
          <a:xfrm>
            <a:off x="2090209" y="1369542"/>
            <a:ext cx="2599509" cy="34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两个或四个内部存储区域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60A004D-59D3-4766-1D68-3F8A347E24D5}"/>
              </a:ext>
            </a:extLst>
          </p:cNvPr>
          <p:cNvSpPr txBox="1"/>
          <p:nvPr/>
        </p:nvSpPr>
        <p:spPr>
          <a:xfrm>
            <a:off x="3029153" y="911542"/>
            <a:ext cx="2112203" cy="34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控制器配置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5247D06-BDB7-3662-FF35-A1469D1DF178}"/>
              </a:ext>
            </a:extLst>
          </p:cNvPr>
          <p:cNvSpPr/>
          <p:nvPr/>
        </p:nvSpPr>
        <p:spPr>
          <a:xfrm>
            <a:off x="6995160" y="1390279"/>
            <a:ext cx="255468" cy="31119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BFB897B-8AAF-EFED-F1C0-B2013B792E3A}"/>
              </a:ext>
            </a:extLst>
          </p:cNvPr>
          <p:cNvSpPr/>
          <p:nvPr/>
        </p:nvSpPr>
        <p:spPr>
          <a:xfrm>
            <a:off x="3029153" y="1861155"/>
            <a:ext cx="255468" cy="31119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99D5512-5C65-D61B-8978-E4DC810E2A10}"/>
              </a:ext>
            </a:extLst>
          </p:cNvPr>
          <p:cNvSpPr/>
          <p:nvPr/>
        </p:nvSpPr>
        <p:spPr>
          <a:xfrm>
            <a:off x="6924752" y="1874641"/>
            <a:ext cx="255468" cy="31119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A00245B-7239-EF95-763E-C45DFBA800F9}"/>
              </a:ext>
            </a:extLst>
          </p:cNvPr>
          <p:cNvSpPr/>
          <p:nvPr/>
        </p:nvSpPr>
        <p:spPr>
          <a:xfrm>
            <a:off x="2793052" y="1385205"/>
            <a:ext cx="394435" cy="31119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21FD93-E7C6-B1CA-13E1-F09212BF3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9" y="2450648"/>
            <a:ext cx="7550331" cy="1981498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43CB5311-4FC6-7214-CD7F-C9BF22B137E0}"/>
              </a:ext>
            </a:extLst>
          </p:cNvPr>
          <p:cNvSpPr/>
          <p:nvPr/>
        </p:nvSpPr>
        <p:spPr>
          <a:xfrm>
            <a:off x="1176518" y="3389587"/>
            <a:ext cx="6571331" cy="398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7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5" grpId="0"/>
      <p:bldP spid="29" grpId="0"/>
      <p:bldP spid="30" grpId="0"/>
      <p:bldP spid="33" grpId="0" animBg="1"/>
      <p:bldP spid="34" grpId="0" animBg="1"/>
      <p:bldP spid="35" grpId="0" animBg="1"/>
      <p:bldP spid="36" grpId="0" animBg="1"/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AF7EE591-0C62-D6F0-BAAB-1F6F1DA8D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218384"/>
              </p:ext>
            </p:extLst>
          </p:nvPr>
        </p:nvGraphicFramePr>
        <p:xfrm>
          <a:off x="126000" y="1349585"/>
          <a:ext cx="8892000" cy="163925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FMC_SDCRx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(1/2)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控制寄存器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配置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SDRAM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存储区域的控制参数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FMC_SDTRx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(1/2)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时序寄存器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用于控制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SDRAM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时序（各种时间延迟）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FMC_SDCMR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命令模式寄存器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用于发送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SDRAM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命令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FMC_SDRTR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刷新定时器寄存器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用来设置循环之间的刷新速率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933101"/>
                  </a:ext>
                </a:extLst>
              </a:tr>
            </a:tbl>
          </a:graphicData>
        </a:graphic>
      </p:graphicFrame>
      <p:sp>
        <p:nvSpPr>
          <p:cNvPr id="10" name="矩形 39">
            <a:extLst>
              <a:ext uri="{FF2B5EF4-FFF2-40B4-BE49-F238E27FC236}">
                <a16:creationId xmlns:a16="http://schemas.microsoft.com/office/drawing/2014/main" id="{8D49F2A2-D4F8-F04A-ADF1-8B71E90BF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0" y="533129"/>
            <a:ext cx="2772734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2.3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相关寄存器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979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E1D333A5-5837-47DC-AE5C-DBB62A08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11" y="25192"/>
            <a:ext cx="3346269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控制寄存器（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FMC_SDCRx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">
            <a:extLst>
              <a:ext uri="{FF2B5EF4-FFF2-40B4-BE49-F238E27FC236}">
                <a16:creationId xmlns:a16="http://schemas.microsoft.com/office/drawing/2014/main" id="{91D45A63-4E95-4651-894A-37DAF5149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8" y="1730832"/>
            <a:ext cx="6540084" cy="3378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RPIPE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CAS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延迟后延后多少个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读取数据。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RNBURST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用于使能突发读模式（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0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禁止 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使能）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SDCLK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用于配置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时钟，需在禁止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时钟下配置。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WP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用于设置写保护（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写使能 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写保护）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CAS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CAS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延迟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NB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内部存储区域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数量（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0:2 1:4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MWID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：定义存储器数据总线宽度（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00~10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8~32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位）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：定义行地址的位数（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00~10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11~13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NC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：定义列地址的位数（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00~11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8~11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位）</a:t>
            </a:r>
            <a:endParaRPr lang="zh-CN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15C3F2DC-BA5B-416C-B674-01E76F4F4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215" y="1805431"/>
            <a:ext cx="14350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即可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18111F39-16AD-4248-8120-ED96456AF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215" y="2151609"/>
            <a:ext cx="23434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该位设置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，使能突发读</a:t>
            </a: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0D6B48B8-52C0-49C4-B5A0-8497FE5EF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215" y="3254327"/>
            <a:ext cx="35778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W9825G6KH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可设置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2/3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，这里设置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453F7A-A3C5-0D7A-358A-F9369160A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7" y="532967"/>
            <a:ext cx="9020265" cy="1143277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8E8F7EB-B691-56BA-267C-7E31B27757BF}"/>
              </a:ext>
            </a:extLst>
          </p:cNvPr>
          <p:cNvSpPr/>
          <p:nvPr/>
        </p:nvSpPr>
        <p:spPr>
          <a:xfrm>
            <a:off x="3057138" y="95167"/>
            <a:ext cx="3691642" cy="38494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包含每个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存储区域的控制参数</a:t>
            </a: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6ADE7BCA-1EF5-B15F-B10D-CDDD10F19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689" y="2534771"/>
            <a:ext cx="31638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W9825G6KH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最快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200M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0E7C9AEB-2F1B-B8B5-6E9A-EE99BB159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215" y="2871165"/>
            <a:ext cx="34531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需要用到写操作，设置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CADFA33B-DBFB-33E8-FDF6-5D60E90EA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215" y="3623361"/>
            <a:ext cx="35778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W9825G6KH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内部有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1CDA99B0-05AC-2BB9-8B84-BF1ABD3FB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215" y="3996954"/>
            <a:ext cx="35778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W9825G6KH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数据位宽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位，设置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98C997F8-4393-CA3B-DD0F-DA2D20C6E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215" y="4363419"/>
            <a:ext cx="35778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W9825G6KH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13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位行地址，设置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02739328-EE59-20B8-E04F-E4DAED7FA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215" y="4709027"/>
            <a:ext cx="35778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W9825G6KH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位列地址，设置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DA5A247-1D37-E489-70BB-06551195FC96}"/>
              </a:ext>
            </a:extLst>
          </p:cNvPr>
          <p:cNvSpPr/>
          <p:nvPr/>
        </p:nvSpPr>
        <p:spPr>
          <a:xfrm>
            <a:off x="6968141" y="80003"/>
            <a:ext cx="2024548" cy="38494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针对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F429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进行设置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9A89F4E-85BB-5CDA-7071-930A5F0038CB}"/>
              </a:ext>
            </a:extLst>
          </p:cNvPr>
          <p:cNvSpPr/>
          <p:nvPr/>
        </p:nvSpPr>
        <p:spPr>
          <a:xfrm>
            <a:off x="6328954" y="1820890"/>
            <a:ext cx="2753178" cy="27613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(FMC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180MHz /  [2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3])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7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7" grpId="0" animBg="1"/>
      <p:bldP spid="21" grpId="0"/>
      <p:bldP spid="22" grpId="0"/>
      <p:bldP spid="23" grpId="0"/>
      <p:bldP spid="24" grpId="0"/>
      <p:bldP spid="25" grpId="0"/>
      <p:bldP spid="26" grpId="0"/>
      <p:bldP spid="15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302123B0-9515-D3CF-88DB-4328B9B1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09" y="690738"/>
            <a:ext cx="1385753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介绍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335A322F-D8BF-E3A8-5BD6-9383CFA52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89" y="1248852"/>
            <a:ext cx="2570631" cy="11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操作命令介绍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工作流程介绍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023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E1D333A5-5837-47DC-AE5C-DBB62A08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11" y="475635"/>
            <a:ext cx="3346269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时序寄存器（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FMC_SDTRx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">
            <a:extLst>
              <a:ext uri="{FF2B5EF4-FFF2-40B4-BE49-F238E27FC236}">
                <a16:creationId xmlns:a16="http://schemas.microsoft.com/office/drawing/2014/main" id="{91D45A63-4E95-4651-894A-37DAF5149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" y="2119452"/>
            <a:ext cx="9020265" cy="263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TRCD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定义激活命令与读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写命令之间的延迟。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TRP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定义预充电命令与其他命令之间的延迟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TWR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定义写命令和预充电命令之间的延迟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TRC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定义刷新和激活命令之间延迟以及两个相邻刷新命令之间延迟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TRAS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用于设置自刷新周期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TXSR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：定义从发出自刷新命令到发出激活命令之间的延迟。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TMRD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：定义加载模式寄存器命令和激活或刷新命令之间的延迟。</a:t>
            </a:r>
            <a:endParaRPr lang="zh-CN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15C3F2DC-BA5B-416C-B674-01E76F4F4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035" y="2186431"/>
            <a:ext cx="35362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tRCD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(min 15ns)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CLK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18111F39-16AD-4248-8120-ED96456AF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035" y="2555469"/>
            <a:ext cx="42535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tRP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(min 15ns)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CLK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0D6B48B8-52C0-49C4-B5A0-8497FE5EF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035" y="3651131"/>
            <a:ext cx="46443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自刷新周期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(min 42ns) 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CLK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8E8F7EB-B691-56BA-267C-7E31B27757BF}"/>
              </a:ext>
            </a:extLst>
          </p:cNvPr>
          <p:cNvSpPr/>
          <p:nvPr/>
        </p:nvSpPr>
        <p:spPr>
          <a:xfrm>
            <a:off x="3066209" y="506846"/>
            <a:ext cx="3691642" cy="38494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包含每个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存储区域的时序参数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69233B-033A-AC88-617F-DECDB159C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4866"/>
            <a:ext cx="9144000" cy="776748"/>
          </a:xfrm>
          <a:prstGeom prst="rect">
            <a:avLst/>
          </a:prstGeom>
        </p:spPr>
      </p:pic>
      <p:sp>
        <p:nvSpPr>
          <p:cNvPr id="21" name="TextBox 2">
            <a:extLst>
              <a:ext uri="{FF2B5EF4-FFF2-40B4-BE49-F238E27FC236}">
                <a16:creationId xmlns:a16="http://schemas.microsoft.com/office/drawing/2014/main" id="{04A781FB-6CB3-9A69-6F20-6AC6E781B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035" y="2918173"/>
            <a:ext cx="42535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tWR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(min 2tck)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CLK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54065BA8-7884-9F29-06A2-7A118B4D9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51" y="3276925"/>
            <a:ext cx="28619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tRC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(min 60ns)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5,6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CLK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F475DBD9-05D6-F2BC-5E39-B0F176522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034" y="4016503"/>
            <a:ext cx="33463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tXSR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(min 72ns)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，设置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CLK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3B3E2364-FCD8-980A-E567-68BA81FE1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034" y="4386787"/>
            <a:ext cx="33463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tRSC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(min 2tck)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，设置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CLK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EBF50E90-2C14-EA7C-385A-5DC52CF15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250" y="897751"/>
            <a:ext cx="47397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时钟周期指的是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时钟周期，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F429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11.1ns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92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7" grpId="0" animBg="1"/>
      <p:bldP spid="21" grpId="0"/>
      <p:bldP spid="22" grpId="0"/>
      <p:bldP spid="23" grpId="0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E1D333A5-5837-47DC-AE5C-DBB62A08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11" y="475635"/>
            <a:ext cx="4100649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命令模式寄存器（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FMC_SDCMR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">
            <a:extLst>
              <a:ext uri="{FF2B5EF4-FFF2-40B4-BE49-F238E27FC236}">
                <a16:creationId xmlns:a16="http://schemas.microsoft.com/office/drawing/2014/main" id="{91D45A63-4E95-4651-894A-37DAF5149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4" y="2144933"/>
            <a:ext cx="8982836" cy="227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MRD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模式寄存器的内容（地址线发送），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MODE=100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时需配置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NRFS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MODE=011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时表示所发出的连续自刷新命令的个数。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CTB2/CTB1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用于指定命令所发送的目标存储器，由于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控制器能够外挂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，发送命令时，需通过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CTB1/2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指定命令发送给哪个存储器。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MODE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定义发送到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存储器的命令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000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正常模式 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时钟配置使能 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010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预充电所有存储区 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自刷新命令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100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配置模式寄存器 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101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自刷新命令 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110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掉电命令</a:t>
            </a:r>
            <a:endParaRPr lang="zh-CN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0D6B48B8-52C0-49C4-B5A0-8497FE5EF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9882" y="3282792"/>
            <a:ext cx="42041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我们使用的是第一个存储器，设置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CTB1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即可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8E8F7EB-B691-56BA-267C-7E31B27757BF}"/>
              </a:ext>
            </a:extLst>
          </p:cNvPr>
          <p:cNvSpPr/>
          <p:nvPr/>
        </p:nvSpPr>
        <p:spPr>
          <a:xfrm>
            <a:off x="4118858" y="545610"/>
            <a:ext cx="3691642" cy="38494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包含访问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设备时所发出的命令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9FC3E4-B0C9-D330-C35C-E85A76E13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84673"/>
            <a:ext cx="9144000" cy="931653"/>
          </a:xfrm>
          <a:prstGeom prst="rect">
            <a:avLst/>
          </a:prstGeom>
        </p:spPr>
      </p:pic>
      <p:sp>
        <p:nvSpPr>
          <p:cNvPr id="21" name="TextBox 2">
            <a:extLst>
              <a:ext uri="{FF2B5EF4-FFF2-40B4-BE49-F238E27FC236}">
                <a16:creationId xmlns:a16="http://schemas.microsoft.com/office/drawing/2014/main" id="{94C63B91-1D20-10B3-046F-53654D181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0922" y="2586990"/>
            <a:ext cx="35019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初始化至少需要发送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个自刷新命令</a:t>
            </a:r>
          </a:p>
        </p:txBody>
      </p:sp>
    </p:spTree>
    <p:extLst>
      <p:ext uri="{BB962C8B-B14F-4D97-AF65-F5344CB8AC3E}">
        <p14:creationId xmlns:p14="http://schemas.microsoft.com/office/powerpoint/2010/main" val="279035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 animBg="1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E1D333A5-5837-47DC-AE5C-DBB62A08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12" y="475635"/>
            <a:ext cx="3747952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刷新定时器寄存器（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FMC_SDRTR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18111F39-16AD-4248-8120-ED96456AF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8" y="2603715"/>
            <a:ext cx="5833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W9825G6KH 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刷新周期为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64ms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，行数为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8192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行，刷新速率为：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8E8F7EB-B691-56BA-267C-7E31B27757BF}"/>
              </a:ext>
            </a:extLst>
          </p:cNvPr>
          <p:cNvSpPr/>
          <p:nvPr/>
        </p:nvSpPr>
        <p:spPr>
          <a:xfrm>
            <a:off x="4416038" y="545610"/>
            <a:ext cx="3691642" cy="38494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用来设置刷新循环之间的刷新速率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C8C1F1-D7F9-D259-50AE-7989EDF40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1884"/>
            <a:ext cx="9144000" cy="776096"/>
          </a:xfrm>
          <a:prstGeom prst="rect">
            <a:avLst/>
          </a:prstGeom>
        </p:spPr>
      </p:pic>
      <p:sp>
        <p:nvSpPr>
          <p:cNvPr id="21" name="TextBox 2">
            <a:extLst>
              <a:ext uri="{FF2B5EF4-FFF2-40B4-BE49-F238E27FC236}">
                <a16:creationId xmlns:a16="http://schemas.microsoft.com/office/drawing/2014/main" id="{3CB15584-C920-2149-9D37-EE89F983A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461" y="2145539"/>
            <a:ext cx="55433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COUNT = (SDRAM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刷新周期 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行数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/ SDRAM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时钟周期 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- 20</a:t>
            </a:r>
            <a:endParaRPr lang="zh-CN" altLang="en-US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25CCE82F-9BD6-520A-06D1-3DBF6CDA0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939" y="2942269"/>
            <a:ext cx="41313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刷新速率 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64ms / 8192 = 7.81us /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770812D2-03D6-D307-97FF-854B76772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290" y="3341027"/>
            <a:ext cx="65496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时钟频率 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180MHz / 2 = 90MHz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tHCLK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11.1ns</a:t>
            </a:r>
            <a:endParaRPr lang="zh-CN" altLang="en-US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1412FC07-A863-AF28-5D43-B2615A90A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431" y="3737191"/>
            <a:ext cx="41313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COUNT1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7.81us / 11.1ns 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≈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703</a:t>
            </a:r>
            <a:endParaRPr lang="zh-CN" altLang="en-US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F94B3936-20D7-7ED5-094A-6D6BA6737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4227" y="4066785"/>
            <a:ext cx="92811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接收读请求后若出现内部刷新请求，必须将刷新速率增加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时钟周期，获得充足余量</a:t>
            </a:r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A6F80A45-3A09-B1E6-B277-64E2A6EE6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344" y="4428613"/>
            <a:ext cx="2490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COUNT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683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198879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7" grpId="0" animBg="1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5" y="436584"/>
            <a:ext cx="4846463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2.4 FMC SDRAM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相关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13B7658-A12E-47EE-99AC-7766B40514B2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9" name="Rectangle 2">
            <a:extLst>
              <a:ext uri="{FF2B5EF4-FFF2-40B4-BE49-F238E27FC236}">
                <a16:creationId xmlns:a16="http://schemas.microsoft.com/office/drawing/2014/main" id="{4E4E7B1C-16AA-42F4-9C45-EC566ED882F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4F7E09F-9FBD-4D0C-AC73-17E3A3786E22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77FD4A-D47E-4F68-973A-571722E1572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FF2B7E5-A81E-4492-BBB2-BCF3B2735AD0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D1431A1D-500F-3464-77F1-FFC95B476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377289"/>
              </p:ext>
            </p:extLst>
          </p:nvPr>
        </p:nvGraphicFramePr>
        <p:xfrm>
          <a:off x="53340" y="977425"/>
          <a:ext cx="9071999" cy="22949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6000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4067999">
                  <a:extLst>
                    <a:ext uri="{9D8B030D-6E8A-4147-A177-3AD203B41FA5}">
                      <a16:colId xmlns:a16="http://schemas.microsoft.com/office/drawing/2014/main" val="342030332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驱动函数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关联寄存器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功能描述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HAL_SDRAM_Init</a:t>
                      </a: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(...)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SD(C/T)R1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使能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SDRAM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控制参数以及时间参数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HAL_SDRAM_MspInit</a:t>
                      </a: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初始化回调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进行底层初始化工作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时钟使能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/IO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配置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7561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FMC_SDRAM_Init</a:t>
                      </a: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SDCR1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设置地址线宽度、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CAS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延迟以及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SDRAM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973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FMC_SDRAM_Timing_Init</a:t>
                      </a: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SDTR1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设置自刷新时间、恢复延迟、预充电延迟</a:t>
                      </a:r>
                      <a:endParaRPr lang="zh-CN" alt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HAL_SDRAM_SendCommand</a:t>
                      </a: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用于命令发送</a:t>
                      </a:r>
                      <a:endParaRPr lang="zh-CN" alt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6564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HAL_SDRAM_ProgramRefreshRate</a:t>
                      </a: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设置刷新频率</a:t>
                      </a:r>
                      <a:endParaRPr lang="zh-CN" alt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281197"/>
                  </a:ext>
                </a:extLst>
              </a:tr>
            </a:tbl>
          </a:graphicData>
        </a:graphic>
      </p:graphicFrame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516127D-18AF-3A88-9204-0E81FB26AF53}"/>
              </a:ext>
            </a:extLst>
          </p:cNvPr>
          <p:cNvSpPr/>
          <p:nvPr/>
        </p:nvSpPr>
        <p:spPr>
          <a:xfrm>
            <a:off x="200591" y="3817809"/>
            <a:ext cx="2504510" cy="32802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SDRAM_HandleTypeDef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39">
            <a:extLst>
              <a:ext uri="{FF2B5EF4-FFF2-40B4-BE49-F238E27FC236}">
                <a16:creationId xmlns:a16="http://schemas.microsoft.com/office/drawing/2014/main" id="{A553BF9C-D6FB-1D3F-9B04-6389743D3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5" y="3287111"/>
            <a:ext cx="4846463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 SDRAM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库相关结构体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BFA164F-04B7-0168-08BB-6865680B43DD}"/>
              </a:ext>
            </a:extLst>
          </p:cNvPr>
          <p:cNvSpPr/>
          <p:nvPr/>
        </p:nvSpPr>
        <p:spPr>
          <a:xfrm>
            <a:off x="4292532" y="3817807"/>
            <a:ext cx="2695009" cy="32802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FMC_SDRAM_InitTypeDef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33B0E62-C28E-9C00-3200-DD130CBAF638}"/>
              </a:ext>
            </a:extLst>
          </p:cNvPr>
          <p:cNvSpPr/>
          <p:nvPr/>
        </p:nvSpPr>
        <p:spPr>
          <a:xfrm>
            <a:off x="3962401" y="4326767"/>
            <a:ext cx="3025140" cy="32802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FMC_SDRAM_TimingTypeDef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5367194-2814-8ABB-DEDA-7D5CBE6DF6E7}"/>
              </a:ext>
            </a:extLst>
          </p:cNvPr>
          <p:cNvSpPr/>
          <p:nvPr/>
        </p:nvSpPr>
        <p:spPr>
          <a:xfrm>
            <a:off x="200591" y="4326768"/>
            <a:ext cx="3388429" cy="32802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FMC_SDRAM_CommandTypeDef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71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24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" y="407383"/>
            <a:ext cx="425849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SDRAM_HandleTypeDef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295B47-49FE-421E-B5E9-A59E4DCF3F01}"/>
              </a:ext>
            </a:extLst>
          </p:cNvPr>
          <p:cNvSpPr txBox="1"/>
          <p:nvPr/>
        </p:nvSpPr>
        <p:spPr>
          <a:xfrm>
            <a:off x="0" y="896158"/>
            <a:ext cx="8656320" cy="3008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FMC_SDRAM_TypeDef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*Instance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寄存器基地址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FMC_SDRAM_InitTypeDef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Init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/* SDRAM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初始化结构体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__IO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HAL_SDRAM_StateTypeDef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State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访问状态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HAL_LockTypeDef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Lock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SDRAM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锁对象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DMA_HandleTypeDef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*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hdma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</a:t>
            </a:r>
            <a:r>
              <a:rPr lang="en-US" altLang="zh-CN" sz="1600" dirty="0">
                <a:solidFill>
                  <a:srgbClr val="00008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DMA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控制结构体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SDRAM_HandleTypeDef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en-US" altLang="zh-CN" sz="16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F17C67-B65B-4AD4-BA15-3B11FDE73DAE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16C09E-8CBB-4CB0-82D7-1EED96E97E5D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662F3D-8EE7-471C-8443-71A6D78D533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056944-26F4-42F9-B4DB-E3C372506E0C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3CC7512-FD2E-4F77-A8EA-466B935B0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CDA0FA0B-97A6-4B63-97EB-4AD93C6D60C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133585C-77CC-4262-9234-264FA16136D3}"/>
              </a:ext>
            </a:extLst>
          </p:cNvPr>
          <p:cNvSpPr/>
          <p:nvPr/>
        </p:nvSpPr>
        <p:spPr>
          <a:xfrm>
            <a:off x="5067300" y="1720439"/>
            <a:ext cx="2631664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FMC_SDRAM_DEVICE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71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731" y="407383"/>
            <a:ext cx="3452929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FMC_SDRAM_InitTypeDef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F17C67-B65B-4AD4-BA15-3B11FDE73DAE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16C09E-8CBB-4CB0-82D7-1EED96E97E5D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662F3D-8EE7-471C-8443-71A6D78D533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056944-26F4-42F9-B4DB-E3C372506E0C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3CC7512-FD2E-4F77-A8EA-466B935B0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CDA0FA0B-97A6-4B63-97EB-4AD93C6D60C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5699FC1-6A93-378F-5AA2-611ECF91E5A2}"/>
              </a:ext>
            </a:extLst>
          </p:cNvPr>
          <p:cNvSpPr txBox="1"/>
          <p:nvPr/>
        </p:nvSpPr>
        <p:spPr>
          <a:xfrm>
            <a:off x="0" y="377998"/>
            <a:ext cx="9090660" cy="4486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	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SDBank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存储区域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		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ColumnBitsNumber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列地址数量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		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RowBitsNumber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行地址数量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MemoryDataWidth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存储器数据总线宽度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InternalBankNumber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SDRAM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内部存储区域数量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CASLatency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SDRAM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CAS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延迟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WriteProtection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写保护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SDClockPeriod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SDRAM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ReadBurst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使能突发读模式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ReadPipeDelay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</a:t>
            </a:r>
            <a:r>
              <a:rPr lang="en-US" altLang="zh-CN" sz="1600" dirty="0">
                <a:solidFill>
                  <a:srgbClr val="00008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读取数据延迟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FMC_SDRAM_InitTypeDef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en-US" altLang="zh-CN" sz="16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133585C-77CC-4262-9234-264FA16136D3}"/>
              </a:ext>
            </a:extLst>
          </p:cNvPr>
          <p:cNvSpPr/>
          <p:nvPr/>
        </p:nvSpPr>
        <p:spPr>
          <a:xfrm>
            <a:off x="4162944" y="844735"/>
            <a:ext cx="4394316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FMC_SDRAM_BANK1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7B0AAD4-6C0C-4A10-0B6F-A9FFC48F3C88}"/>
              </a:ext>
            </a:extLst>
          </p:cNvPr>
          <p:cNvSpPr/>
          <p:nvPr/>
        </p:nvSpPr>
        <p:spPr>
          <a:xfrm>
            <a:off x="4162944" y="1203036"/>
            <a:ext cx="4394316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FMC_SDRAM_COLUMN_BITS_NUM_9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E1E3223-1328-B70A-4DDB-C7C58942AE4C}"/>
              </a:ext>
            </a:extLst>
          </p:cNvPr>
          <p:cNvSpPr/>
          <p:nvPr/>
        </p:nvSpPr>
        <p:spPr>
          <a:xfrm>
            <a:off x="4162944" y="1561337"/>
            <a:ext cx="4394316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FMC_SDRAM_ROW_BITS_NUM_13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8D16777-578C-F8C5-512C-DBF99E1BBE92}"/>
              </a:ext>
            </a:extLst>
          </p:cNvPr>
          <p:cNvSpPr/>
          <p:nvPr/>
        </p:nvSpPr>
        <p:spPr>
          <a:xfrm>
            <a:off x="4162944" y="1919638"/>
            <a:ext cx="4394316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FMC_SDRAM_MEM_BUS_WIDTH_16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D2D3B79-61E9-D262-EEAC-6F246703BD07}"/>
              </a:ext>
            </a:extLst>
          </p:cNvPr>
          <p:cNvSpPr/>
          <p:nvPr/>
        </p:nvSpPr>
        <p:spPr>
          <a:xfrm>
            <a:off x="4162944" y="2277939"/>
            <a:ext cx="4377273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FMC_SDRAM_INTERN_BANKS_NUM_4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88A39B-2506-AD92-6683-ECE6E96523D1}"/>
              </a:ext>
            </a:extLst>
          </p:cNvPr>
          <p:cNvSpPr/>
          <p:nvPr/>
        </p:nvSpPr>
        <p:spPr>
          <a:xfrm>
            <a:off x="4162944" y="2636240"/>
            <a:ext cx="4394316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FMC_SDRAM_CAS_LATENCY_3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93C7393-BC88-3F96-A58B-95BDF0DEE7B2}"/>
              </a:ext>
            </a:extLst>
          </p:cNvPr>
          <p:cNvSpPr/>
          <p:nvPr/>
        </p:nvSpPr>
        <p:spPr>
          <a:xfrm>
            <a:off x="4162944" y="2994541"/>
            <a:ext cx="4394316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FMC_SDRAM_WRITE_PROTECTION_DISABLE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35274FF-817C-B584-34D9-3DC68875166D}"/>
              </a:ext>
            </a:extLst>
          </p:cNvPr>
          <p:cNvSpPr/>
          <p:nvPr/>
        </p:nvSpPr>
        <p:spPr>
          <a:xfrm>
            <a:off x="4162944" y="3352842"/>
            <a:ext cx="4403775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FMC_SDRAM_CLOCK_PERIOD_2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2432A17-A88C-0969-4B5C-E03971C1980B}"/>
              </a:ext>
            </a:extLst>
          </p:cNvPr>
          <p:cNvSpPr/>
          <p:nvPr/>
        </p:nvSpPr>
        <p:spPr>
          <a:xfrm>
            <a:off x="4162944" y="3711143"/>
            <a:ext cx="4403775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FMC_SDRAM_RBURST_ENABLE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231AA3F-2922-705B-573E-75CD30B38C81}"/>
              </a:ext>
            </a:extLst>
          </p:cNvPr>
          <p:cNvSpPr/>
          <p:nvPr/>
        </p:nvSpPr>
        <p:spPr>
          <a:xfrm>
            <a:off x="4162944" y="4069444"/>
            <a:ext cx="4386696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FMC_SDRAM_RPIPE_DELAY_1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463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" y="407383"/>
            <a:ext cx="425849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FMC_SDRAM_TimingTypeDef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295B47-49FE-421E-B5E9-A59E4DCF3F01}"/>
              </a:ext>
            </a:extLst>
          </p:cNvPr>
          <p:cNvSpPr txBox="1"/>
          <p:nvPr/>
        </p:nvSpPr>
        <p:spPr>
          <a:xfrm>
            <a:off x="0" y="896158"/>
            <a:ext cx="9090660" cy="3747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	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LoadToActiveDelay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TMRD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加载模式寄存器命令或刷新命令后的延迟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	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ExitSe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lfRefreshDelay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/* 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TXSR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自刷新命令到发出激活命令之间的延迟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	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SelfRefreshTime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TRAS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自刷新周期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RowCycleDelay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TRC (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刷新和激活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两个相邻刷新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命令之间的延迟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WriteRecoveryTime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TWR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写命令和预充电命令之间的延迟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RPDelay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TRP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预充电命令与其他命令之间的延迟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RCDDelay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</a:t>
            </a:r>
            <a:r>
              <a:rPr lang="en-US" altLang="zh-CN" sz="1600" dirty="0">
                <a:solidFill>
                  <a:srgbClr val="00008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TRCD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激活命令与读写命令之间的延迟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FMC_SDRAM_TimingTypeDef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en-US" altLang="zh-CN" sz="16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F17C67-B65B-4AD4-BA15-3B11FDE73DAE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16C09E-8CBB-4CB0-82D7-1EED96E97E5D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662F3D-8EE7-471C-8443-71A6D78D533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056944-26F4-42F9-B4DB-E3C372506E0C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3CC7512-FD2E-4F77-A8EA-466B935B0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CDA0FA0B-97A6-4B63-97EB-4AD93C6D60C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71B3D5F-6142-4738-8C3F-89B9B6A36F14}"/>
              </a:ext>
            </a:extLst>
          </p:cNvPr>
          <p:cNvSpPr/>
          <p:nvPr/>
        </p:nvSpPr>
        <p:spPr>
          <a:xfrm>
            <a:off x="4987466" y="3583657"/>
            <a:ext cx="1704331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个时钟周期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133585C-77CC-4262-9234-264FA16136D3}"/>
              </a:ext>
            </a:extLst>
          </p:cNvPr>
          <p:cNvSpPr/>
          <p:nvPr/>
        </p:nvSpPr>
        <p:spPr>
          <a:xfrm>
            <a:off x="4974775" y="1720439"/>
            <a:ext cx="1691640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个时钟周期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CA27930-A9B0-7E66-7452-0D5A4A8E28A0}"/>
              </a:ext>
            </a:extLst>
          </p:cNvPr>
          <p:cNvSpPr/>
          <p:nvPr/>
        </p:nvSpPr>
        <p:spPr>
          <a:xfrm>
            <a:off x="4974775" y="2092592"/>
            <a:ext cx="1691640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个时钟周期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9FCE748-F639-062A-51C8-3FAA8BA55007}"/>
              </a:ext>
            </a:extLst>
          </p:cNvPr>
          <p:cNvSpPr/>
          <p:nvPr/>
        </p:nvSpPr>
        <p:spPr>
          <a:xfrm>
            <a:off x="4974775" y="2474819"/>
            <a:ext cx="1691640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个时钟周期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C513576-36A6-11FD-F83C-C4051CDBC22F}"/>
              </a:ext>
            </a:extLst>
          </p:cNvPr>
          <p:cNvSpPr/>
          <p:nvPr/>
        </p:nvSpPr>
        <p:spPr>
          <a:xfrm>
            <a:off x="4974775" y="2846972"/>
            <a:ext cx="1691640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个时钟周期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FDE464F-7C22-BA27-8846-7EF3C222FD0D}"/>
              </a:ext>
            </a:extLst>
          </p:cNvPr>
          <p:cNvSpPr/>
          <p:nvPr/>
        </p:nvSpPr>
        <p:spPr>
          <a:xfrm>
            <a:off x="4987466" y="3219125"/>
            <a:ext cx="1691640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个时钟周期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836654F-5B20-A3DD-F3F7-FE85C759AFCE}"/>
              </a:ext>
            </a:extLst>
          </p:cNvPr>
          <p:cNvSpPr/>
          <p:nvPr/>
        </p:nvSpPr>
        <p:spPr>
          <a:xfrm>
            <a:off x="4974775" y="3942038"/>
            <a:ext cx="1704331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个时钟周期</a:t>
            </a:r>
          </a:p>
        </p:txBody>
      </p:sp>
    </p:spTree>
    <p:extLst>
      <p:ext uri="{BB962C8B-B14F-4D97-AF65-F5344CB8AC3E}">
        <p14:creationId xmlns:p14="http://schemas.microsoft.com/office/powerpoint/2010/main" val="151033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" y="407383"/>
            <a:ext cx="425849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FMC_SDRAM_CommandTypeDef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295B47-49FE-421E-B5E9-A59E4DCF3F01}"/>
              </a:ext>
            </a:extLst>
          </p:cNvPr>
          <p:cNvSpPr txBox="1"/>
          <p:nvPr/>
        </p:nvSpPr>
        <p:spPr>
          <a:xfrm>
            <a:off x="0" y="720898"/>
            <a:ext cx="9090660" cy="2639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	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CommandMode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命令类型（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种）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		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CommandTarget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目标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存储区域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		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AutoRefreshNumber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自刷新次数（发送自动刷新命令才有效）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	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ModeRegisterDefinition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模式寄存器内容（发送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MRS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命令）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FMC_SDRAM_CommandTypeDef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en-US" altLang="zh-CN" sz="16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F17C67-B65B-4AD4-BA15-3B11FDE73DAE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16C09E-8CBB-4CB0-82D7-1EED96E97E5D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662F3D-8EE7-471C-8443-71A6D78D533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056944-26F4-42F9-B4DB-E3C372506E0C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3CC7512-FD2E-4F77-A8EA-466B935B0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CDA0FA0B-97A6-4B63-97EB-4AD93C6D60C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133585C-77CC-4262-9234-264FA16136D3}"/>
              </a:ext>
            </a:extLst>
          </p:cNvPr>
          <p:cNvSpPr/>
          <p:nvPr/>
        </p:nvSpPr>
        <p:spPr>
          <a:xfrm>
            <a:off x="4653056" y="1337461"/>
            <a:ext cx="4373880" cy="55229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FMC_SDRAM_CMD_(CLK_ENABLE/PALL/</a:t>
            </a:r>
          </a:p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AUTOREFRESH_MODE/LOAD_MODE)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CA27930-A9B0-7E66-7452-0D5A4A8E28A0}"/>
              </a:ext>
            </a:extLst>
          </p:cNvPr>
          <p:cNvSpPr/>
          <p:nvPr/>
        </p:nvSpPr>
        <p:spPr>
          <a:xfrm>
            <a:off x="4653056" y="1917332"/>
            <a:ext cx="4373880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FMC_SDRAM_CMD_TARGET_BANK1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39">
            <a:extLst>
              <a:ext uri="{FF2B5EF4-FFF2-40B4-BE49-F238E27FC236}">
                <a16:creationId xmlns:a16="http://schemas.microsoft.com/office/drawing/2014/main" id="{30F9CBF0-5AD8-5B1A-1FEC-30E183FED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6" y="3374644"/>
            <a:ext cx="4442534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设置自刷新时，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AutoRefreshNumber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要设置为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</a:p>
        </p:txBody>
      </p:sp>
      <p:sp>
        <p:nvSpPr>
          <p:cNvPr id="26" name="矩形 39">
            <a:extLst>
              <a:ext uri="{FF2B5EF4-FFF2-40B4-BE49-F238E27FC236}">
                <a16:creationId xmlns:a16="http://schemas.microsoft.com/office/drawing/2014/main" id="{4D510A81-6DD5-9F74-613C-9E06B74D4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6" y="4204747"/>
            <a:ext cx="4800674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设置模式寄存器，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ModeRegisterDefinition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要设置为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FEF00BA-B595-37F7-5FC3-6BBC83DCF9B2}"/>
              </a:ext>
            </a:extLst>
          </p:cNvPr>
          <p:cNvSpPr/>
          <p:nvPr/>
        </p:nvSpPr>
        <p:spPr>
          <a:xfrm>
            <a:off x="4411980" y="3427376"/>
            <a:ext cx="4614956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SDRAM_MODEREG_BURST_TYPE_SEQUENTIAL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7632DD7-C6A7-1318-F91B-BBB3C457941C}"/>
              </a:ext>
            </a:extLst>
          </p:cNvPr>
          <p:cNvSpPr/>
          <p:nvPr/>
        </p:nvSpPr>
        <p:spPr>
          <a:xfrm>
            <a:off x="5178836" y="4451020"/>
            <a:ext cx="3848100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SDRAM_MODEREG_CAS_LATENCY_3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CD7F693-81B2-5E7D-444D-DAC6BE3AD81A}"/>
              </a:ext>
            </a:extLst>
          </p:cNvPr>
          <p:cNvSpPr/>
          <p:nvPr/>
        </p:nvSpPr>
        <p:spPr>
          <a:xfrm>
            <a:off x="4034454" y="3086161"/>
            <a:ext cx="4992482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SDRAM_MODEREG_OPERATING_MODE_STANDARD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4E1FE68C-04BF-7FAE-24C0-E1471D92F081}"/>
              </a:ext>
            </a:extLst>
          </p:cNvPr>
          <p:cNvSpPr/>
          <p:nvPr/>
        </p:nvSpPr>
        <p:spPr>
          <a:xfrm>
            <a:off x="4034454" y="3768591"/>
            <a:ext cx="4992482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SDRAM_MODEREG_WRITEBURST_MODE_SINGLE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56876773-FDB0-BAA8-4C36-2AECFC0F3D2E}"/>
              </a:ext>
            </a:extLst>
          </p:cNvPr>
          <p:cNvSpPr/>
          <p:nvPr/>
        </p:nvSpPr>
        <p:spPr>
          <a:xfrm>
            <a:off x="5178836" y="4109806"/>
            <a:ext cx="3848100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SDRAM_MODEREG_BURST_LENGTH_1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49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418815"/>
            <a:ext cx="4223308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SDRAM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SDRAM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模块驱动步骤（掌握）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0957543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68" y="455771"/>
            <a:ext cx="369314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SDRAM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E02093B-0C54-4795-AFA7-6B6FC4AF0E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0DEBB74-4D47-48F8-9353-41CEB16D3DA8}"/>
              </a:ext>
            </a:extLst>
          </p:cNvPr>
          <p:cNvSpPr/>
          <p:nvPr/>
        </p:nvSpPr>
        <p:spPr>
          <a:xfrm>
            <a:off x="45966" y="1061746"/>
            <a:ext cx="2667584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8295340-2AEB-4F87-BA18-3F73085AF21F}"/>
              </a:ext>
            </a:extLst>
          </p:cNvPr>
          <p:cNvSpPr/>
          <p:nvPr/>
        </p:nvSpPr>
        <p:spPr>
          <a:xfrm>
            <a:off x="45966" y="1795006"/>
            <a:ext cx="2667584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相关参数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14ED46E-B53B-4FAE-9698-7203C1BD0704}"/>
              </a:ext>
            </a:extLst>
          </p:cNvPr>
          <p:cNvSpPr/>
          <p:nvPr/>
        </p:nvSpPr>
        <p:spPr>
          <a:xfrm>
            <a:off x="45966" y="2528266"/>
            <a:ext cx="2667584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、发送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初始化序列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600480A-EE2D-467D-B6E3-AA503E62F95A}"/>
              </a:ext>
            </a:extLst>
          </p:cNvPr>
          <p:cNvSpPr/>
          <p:nvPr/>
        </p:nvSpPr>
        <p:spPr>
          <a:xfrm>
            <a:off x="2644970" y="1816873"/>
            <a:ext cx="5556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初始化控制参数和时间参数，调用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HAL_SDRAM_Init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实现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357C5F-29C0-4559-8DF4-80DDB9958B19}"/>
              </a:ext>
            </a:extLst>
          </p:cNvPr>
          <p:cNvSpPr/>
          <p:nvPr/>
        </p:nvSpPr>
        <p:spPr>
          <a:xfrm>
            <a:off x="2650792" y="2560701"/>
            <a:ext cx="66303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时钟配置使能、所有存储区预充电、设置自刷新次数、设置模式寄存器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2C26EE2-5F29-08D1-70D3-EE300EC989F3}"/>
              </a:ext>
            </a:extLst>
          </p:cNvPr>
          <p:cNvSpPr/>
          <p:nvPr/>
        </p:nvSpPr>
        <p:spPr>
          <a:xfrm>
            <a:off x="2644971" y="1083185"/>
            <a:ext cx="58953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时钟，并配置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复用输出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及其时钟使能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83EDB97-A19D-C9FA-A866-3F5320D6EAD5}"/>
              </a:ext>
            </a:extLst>
          </p:cNvPr>
          <p:cNvSpPr/>
          <p:nvPr/>
        </p:nvSpPr>
        <p:spPr>
          <a:xfrm>
            <a:off x="46934" y="3261525"/>
            <a:ext cx="2667584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、设置刷新频率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00756ED-BA03-4320-83C0-5C7838BF0881}"/>
              </a:ext>
            </a:extLst>
          </p:cNvPr>
          <p:cNvSpPr/>
          <p:nvPr/>
        </p:nvSpPr>
        <p:spPr>
          <a:xfrm>
            <a:off x="2651759" y="3282086"/>
            <a:ext cx="5556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HAL_SDRAM_ProgramRefreshRate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函数去设置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C2B783D-420D-FB25-4B9B-D1FF1D71517A}"/>
              </a:ext>
            </a:extLst>
          </p:cNvPr>
          <p:cNvSpPr/>
          <p:nvPr/>
        </p:nvSpPr>
        <p:spPr>
          <a:xfrm>
            <a:off x="122166" y="3752259"/>
            <a:ext cx="37786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直接指定变量存储到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空间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41CE002-B10F-0282-4C32-5368AACA05EF}"/>
              </a:ext>
            </a:extLst>
          </p:cNvPr>
          <p:cNvSpPr txBox="1"/>
          <p:nvPr/>
        </p:nvSpPr>
        <p:spPr>
          <a:xfrm>
            <a:off x="122166" y="4087298"/>
            <a:ext cx="7138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g_test_buffer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[250000] __attribute__((at(SDRAM_BASE_ADDR)));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F9F90E8-4DE7-EC83-9567-0D3E2BCAAF24}"/>
              </a:ext>
            </a:extLst>
          </p:cNvPr>
          <p:cNvSpPr txBox="1"/>
          <p:nvPr/>
        </p:nvSpPr>
        <p:spPr>
          <a:xfrm>
            <a:off x="122167" y="4433980"/>
            <a:ext cx="2300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g_test_buffer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 =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6AB6DA5-76D2-4727-87AA-FE6227CD8A30}"/>
              </a:ext>
            </a:extLst>
          </p:cNvPr>
          <p:cNvSpPr/>
          <p:nvPr/>
        </p:nvSpPr>
        <p:spPr>
          <a:xfrm>
            <a:off x="4907541" y="3763659"/>
            <a:ext cx="1691640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0xC000 0000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94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1" grpId="0"/>
      <p:bldP spid="23" grpId="0"/>
      <p:bldP spid="27" grpId="0" animBg="1"/>
      <p:bldP spid="28" grpId="0"/>
      <p:bldP spid="29" grpId="0"/>
      <p:bldP spid="30" grpId="0"/>
      <p:bldP spid="3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302123B0-9515-D3CF-88DB-4328B9B1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09" y="690738"/>
            <a:ext cx="1385753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存储器类型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1854772-B2D2-695E-9F65-002396154DAD}"/>
              </a:ext>
            </a:extLst>
          </p:cNvPr>
          <p:cNvSpPr/>
          <p:nvPr/>
        </p:nvSpPr>
        <p:spPr>
          <a:xfrm>
            <a:off x="572619" y="2643952"/>
            <a:ext cx="920932" cy="51598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4A23B4DE-A231-A08D-4BE8-56B78DAF25AC}"/>
              </a:ext>
            </a:extLst>
          </p:cNvPr>
          <p:cNvSpPr/>
          <p:nvPr/>
        </p:nvSpPr>
        <p:spPr>
          <a:xfrm>
            <a:off x="1539271" y="1817726"/>
            <a:ext cx="738051" cy="216843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4C90DF7-661C-1218-E5A5-0CB0D94EFEA7}"/>
              </a:ext>
            </a:extLst>
          </p:cNvPr>
          <p:cNvSpPr/>
          <p:nvPr/>
        </p:nvSpPr>
        <p:spPr>
          <a:xfrm>
            <a:off x="2392091" y="1567258"/>
            <a:ext cx="920932" cy="51598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2083FE4-1444-C732-6466-CC0EA9A0B5A1}"/>
              </a:ext>
            </a:extLst>
          </p:cNvPr>
          <p:cNvSpPr/>
          <p:nvPr/>
        </p:nvSpPr>
        <p:spPr>
          <a:xfrm>
            <a:off x="2392091" y="2643951"/>
            <a:ext cx="920932" cy="51598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ROM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86F4C9-1F18-C8F2-0B9F-A2117D9E0934}"/>
              </a:ext>
            </a:extLst>
          </p:cNvPr>
          <p:cNvSpPr/>
          <p:nvPr/>
        </p:nvSpPr>
        <p:spPr>
          <a:xfrm>
            <a:off x="2392091" y="3728648"/>
            <a:ext cx="920932" cy="51598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4BC9701-E458-EACA-3083-24B8B4CCB0C8}"/>
              </a:ext>
            </a:extLst>
          </p:cNvPr>
          <p:cNvSpPr/>
          <p:nvPr/>
        </p:nvSpPr>
        <p:spPr>
          <a:xfrm>
            <a:off x="4111148" y="1326033"/>
            <a:ext cx="920932" cy="39910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DRAM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5B5D842-88E3-A9CA-9024-AA4ABE5B874A}"/>
              </a:ext>
            </a:extLst>
          </p:cNvPr>
          <p:cNvSpPr/>
          <p:nvPr/>
        </p:nvSpPr>
        <p:spPr>
          <a:xfrm>
            <a:off x="4108177" y="1851946"/>
            <a:ext cx="920932" cy="39910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C948D39-1C2A-4A58-DB2C-B4DC9E2B8E48}"/>
              </a:ext>
            </a:extLst>
          </p:cNvPr>
          <p:cNvSpPr/>
          <p:nvPr/>
        </p:nvSpPr>
        <p:spPr>
          <a:xfrm>
            <a:off x="6298259" y="1129676"/>
            <a:ext cx="9768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002AB17-FAD0-C8E1-52F6-92095605D621}"/>
              </a:ext>
            </a:extLst>
          </p:cNvPr>
          <p:cNvSpPr/>
          <p:nvPr/>
        </p:nvSpPr>
        <p:spPr>
          <a:xfrm>
            <a:off x="6298259" y="1532566"/>
            <a:ext cx="12438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DDR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03FCDAAF-3805-A744-B855-618A7EC17CB2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 flipV="1">
            <a:off x="3313023" y="1525584"/>
            <a:ext cx="798125" cy="299666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05562D74-AB08-7F44-F1E6-2E89877E102B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3313023" y="1825250"/>
            <a:ext cx="795154" cy="226247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CC0E3A62-D194-1175-142E-E1E54A731171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 flipV="1">
            <a:off x="5032080" y="1298953"/>
            <a:ext cx="1266179" cy="226631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5F3A20B4-848D-270D-86BC-961426A74981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5032080" y="1525584"/>
            <a:ext cx="1266179" cy="176259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79DE002-6FAF-954D-1E02-2E3C10A41D2A}"/>
              </a:ext>
            </a:extLst>
          </p:cNvPr>
          <p:cNvSpPr/>
          <p:nvPr/>
        </p:nvSpPr>
        <p:spPr>
          <a:xfrm>
            <a:off x="4121844" y="2520550"/>
            <a:ext cx="9768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PROM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081BCBB-43F2-BD11-61C1-08CACF56FCCC}"/>
              </a:ext>
            </a:extLst>
          </p:cNvPr>
          <p:cNvSpPr/>
          <p:nvPr/>
        </p:nvSpPr>
        <p:spPr>
          <a:xfrm>
            <a:off x="4121844" y="2923440"/>
            <a:ext cx="12438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EEPROM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E8F163A-C21F-D7FA-D99A-E95B7DF5697E}"/>
              </a:ext>
            </a:extLst>
          </p:cNvPr>
          <p:cNvSpPr/>
          <p:nvPr/>
        </p:nvSpPr>
        <p:spPr>
          <a:xfrm>
            <a:off x="4121844" y="3611527"/>
            <a:ext cx="1397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 FLASH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B56E387-BA2C-FC3C-8762-EA233452FD28}"/>
              </a:ext>
            </a:extLst>
          </p:cNvPr>
          <p:cNvSpPr/>
          <p:nvPr/>
        </p:nvSpPr>
        <p:spPr>
          <a:xfrm>
            <a:off x="4121844" y="4014417"/>
            <a:ext cx="15514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89C484E3-6E2C-5936-6331-8AFF1EAEA128}"/>
              </a:ext>
            </a:extLst>
          </p:cNvPr>
          <p:cNvCxnSpPr>
            <a:stCxn id="17" idx="3"/>
            <a:endCxn id="31" idx="1"/>
          </p:cNvCxnSpPr>
          <p:nvPr/>
        </p:nvCxnSpPr>
        <p:spPr>
          <a:xfrm flipV="1">
            <a:off x="3313023" y="2689827"/>
            <a:ext cx="808821" cy="212116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624EFE12-8893-23C9-3E05-141FD009B476}"/>
              </a:ext>
            </a:extLst>
          </p:cNvPr>
          <p:cNvCxnSpPr>
            <a:stCxn id="17" idx="3"/>
            <a:endCxn id="32" idx="1"/>
          </p:cNvCxnSpPr>
          <p:nvPr/>
        </p:nvCxnSpPr>
        <p:spPr>
          <a:xfrm>
            <a:off x="3313023" y="2901943"/>
            <a:ext cx="808821" cy="190774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283D9EEB-7F99-6804-B1BD-4EF1BA650EAB}"/>
              </a:ext>
            </a:extLst>
          </p:cNvPr>
          <p:cNvCxnSpPr>
            <a:stCxn id="18" idx="3"/>
            <a:endCxn id="33" idx="1"/>
          </p:cNvCxnSpPr>
          <p:nvPr/>
        </p:nvCxnSpPr>
        <p:spPr>
          <a:xfrm flipV="1">
            <a:off x="3313023" y="3780804"/>
            <a:ext cx="808821" cy="205836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55D4B0E0-C124-ECF5-83A5-AC48E00850DC}"/>
              </a:ext>
            </a:extLst>
          </p:cNvPr>
          <p:cNvCxnSpPr>
            <a:stCxn id="18" idx="3"/>
            <a:endCxn id="34" idx="1"/>
          </p:cNvCxnSpPr>
          <p:nvPr/>
        </p:nvCxnSpPr>
        <p:spPr>
          <a:xfrm>
            <a:off x="3313023" y="3986640"/>
            <a:ext cx="808821" cy="197054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4017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458947" y="1349945"/>
            <a:ext cx="2769588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，课堂工程源码解读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，开发板例程源码解读</a:t>
            </a: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168F6CAE-C973-4EAD-844E-F5CE39F2F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43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418815"/>
            <a:ext cx="4223308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SDRAM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SDRAM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模块驱动步骤（掌握）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9937851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2377200" y="2106943"/>
            <a:ext cx="4389599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</p:spTree>
    <p:extLst>
      <p:ext uri="{BB962C8B-B14F-4D97-AF65-F5344CB8AC3E}">
        <p14:creationId xmlns:p14="http://schemas.microsoft.com/office/powerpoint/2010/main" val="131879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81FECE4-2CE8-4FA3-B84C-C0A1EC7E10D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5874233-E5D2-9881-90A5-B59B2C0A8F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50" t="12233" r="7065" b="9321"/>
          <a:stretch/>
        </p:blipFill>
        <p:spPr>
          <a:xfrm>
            <a:off x="6381395" y="1433904"/>
            <a:ext cx="2553152" cy="1679444"/>
          </a:xfrm>
          <a:prstGeom prst="rect">
            <a:avLst/>
          </a:prstGeom>
          <a:effectLst/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D0C0A64D-0AA3-4CDB-3FBF-A3F607C3DF56}"/>
              </a:ext>
            </a:extLst>
          </p:cNvPr>
          <p:cNvSpPr/>
          <p:nvPr/>
        </p:nvSpPr>
        <p:spPr>
          <a:xfrm rot="5400000">
            <a:off x="6840740" y="1000233"/>
            <a:ext cx="1660135" cy="2527477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099F2887-4B95-FA54-4208-FD973EB050C9}"/>
              </a:ext>
            </a:extLst>
          </p:cNvPr>
          <p:cNvSpPr/>
          <p:nvPr/>
        </p:nvSpPr>
        <p:spPr>
          <a:xfrm>
            <a:off x="6381395" y="539386"/>
            <a:ext cx="2662023" cy="644070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为什么需要外部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SDRAM?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3823D489-A05A-446D-6B29-B22CEEBEB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49963"/>
              </p:ext>
            </p:extLst>
          </p:nvPr>
        </p:nvGraphicFramePr>
        <p:xfrm>
          <a:off x="100582" y="741580"/>
          <a:ext cx="6048000" cy="36607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305018280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02472456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48645656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892135545"/>
                    </a:ext>
                  </a:extLst>
                </a:gridCol>
              </a:tblGrid>
              <a:tr h="3231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芯片型号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主频（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MHz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容量（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容量（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167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STM32F103RCT6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72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256K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48K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75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STM32F103ZET6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72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512K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64K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2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STM32F407ZGT6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168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1024K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192K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33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STM32F429IGT6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180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1024K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256K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14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STM32F76IGT6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216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1024K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512K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65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STM32H743IIT6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400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2048K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1060K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63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STM32F750N8H6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216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64K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320K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6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STM32H750XBH6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400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128K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1060K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STM32H750VBT6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480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128K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1060K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13986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6B6CE719-3AE6-FFCE-E212-10F4C992474F}"/>
              </a:ext>
            </a:extLst>
          </p:cNvPr>
          <p:cNvSpPr/>
          <p:nvPr/>
        </p:nvSpPr>
        <p:spPr>
          <a:xfrm>
            <a:off x="4711700" y="1068033"/>
            <a:ext cx="1436882" cy="3327738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A89BF8B-A2C5-2967-22AD-71953A51C637}"/>
              </a:ext>
            </a:extLst>
          </p:cNvPr>
          <p:cNvSpPr/>
          <p:nvPr/>
        </p:nvSpPr>
        <p:spPr>
          <a:xfrm>
            <a:off x="6934691" y="3775658"/>
            <a:ext cx="1810892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跑算法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7937484-1D4B-9BE6-2DBA-A8FFBB071A58}"/>
              </a:ext>
            </a:extLst>
          </p:cNvPr>
          <p:cNvSpPr/>
          <p:nvPr/>
        </p:nvSpPr>
        <p:spPr>
          <a:xfrm>
            <a:off x="6934691" y="4259433"/>
            <a:ext cx="1810892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跑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GUI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62A0417-276F-4BB9-0379-FF57853981E9}"/>
              </a:ext>
            </a:extLst>
          </p:cNvPr>
          <p:cNvSpPr/>
          <p:nvPr/>
        </p:nvSpPr>
        <p:spPr>
          <a:xfrm>
            <a:off x="100581" y="2178150"/>
            <a:ext cx="1728219" cy="184521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65C5E81-3CC8-E160-12F4-3CB1B048B4A3}"/>
              </a:ext>
            </a:extLst>
          </p:cNvPr>
          <p:cNvSpPr/>
          <p:nvPr/>
        </p:nvSpPr>
        <p:spPr>
          <a:xfrm>
            <a:off x="6934690" y="3274686"/>
            <a:ext cx="1810892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LTDC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</a:t>
            </a:r>
          </a:p>
        </p:txBody>
      </p:sp>
    </p:spTree>
    <p:extLst>
      <p:ext uri="{BB962C8B-B14F-4D97-AF65-F5344CB8AC3E}">
        <p14:creationId xmlns:p14="http://schemas.microsoft.com/office/powerpoint/2010/main" val="192679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" grpId="0" animBg="1"/>
      <p:bldP spid="3" grpId="0" animBg="1"/>
      <p:bldP spid="35" grpId="0" animBg="1"/>
      <p:bldP spid="36" grpId="0" animBg="1"/>
      <p:bldP spid="37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2" y="469945"/>
            <a:ext cx="301375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SDRAM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B0A5BFB-C480-4E9B-85DC-7883D156E183}"/>
              </a:ext>
            </a:extLst>
          </p:cNvPr>
          <p:cNvSpPr/>
          <p:nvPr/>
        </p:nvSpPr>
        <p:spPr>
          <a:xfrm>
            <a:off x="155075" y="879309"/>
            <a:ext cx="8933408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正点原子阿波罗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北极星开发板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核心板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板载一颗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32M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字节容量的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芯片：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W9825G6KH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，满足大内存使用需求。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34D4F69-5DD4-B7BE-A45F-E72E3D1F9A52}"/>
              </a:ext>
            </a:extLst>
          </p:cNvPr>
          <p:cNvSpPr/>
          <p:nvPr/>
        </p:nvSpPr>
        <p:spPr>
          <a:xfrm>
            <a:off x="5405305" y="1290515"/>
            <a:ext cx="2676865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同步动态随机访问存储器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1480163-9A27-7446-C287-DA5D81541568}"/>
              </a:ext>
            </a:extLst>
          </p:cNvPr>
          <p:cNvSpPr/>
          <p:nvPr/>
        </p:nvSpPr>
        <p:spPr>
          <a:xfrm>
            <a:off x="1245698" y="3501982"/>
            <a:ext cx="34765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容量大、读写速度快、价格相对便宜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1FC553E-6AA8-54E6-F05F-C672F9D86582}"/>
              </a:ext>
            </a:extLst>
          </p:cNvPr>
          <p:cNvSpPr/>
          <p:nvPr/>
        </p:nvSpPr>
        <p:spPr>
          <a:xfrm>
            <a:off x="226848" y="1805997"/>
            <a:ext cx="1020655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同步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B9225B2-5DF0-86C7-6791-F75365021435}"/>
              </a:ext>
            </a:extLst>
          </p:cNvPr>
          <p:cNvSpPr/>
          <p:nvPr/>
        </p:nvSpPr>
        <p:spPr>
          <a:xfrm>
            <a:off x="226848" y="2256195"/>
            <a:ext cx="1020655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动态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FB5323D-6F47-D218-FBBE-7501E8C60412}"/>
              </a:ext>
            </a:extLst>
          </p:cNvPr>
          <p:cNvSpPr/>
          <p:nvPr/>
        </p:nvSpPr>
        <p:spPr>
          <a:xfrm>
            <a:off x="226848" y="2706393"/>
            <a:ext cx="1020655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随机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90F37B-C4F3-0694-1827-DF09F4FE3458}"/>
              </a:ext>
            </a:extLst>
          </p:cNvPr>
          <p:cNvSpPr/>
          <p:nvPr/>
        </p:nvSpPr>
        <p:spPr>
          <a:xfrm>
            <a:off x="1245698" y="1817322"/>
            <a:ext cx="653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内存工作需要同步时钟，内部的命令的发送与数据的传输都以它为基准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A6F147D-028D-BC13-53C8-58464C4434D4}"/>
              </a:ext>
            </a:extLst>
          </p:cNvPr>
          <p:cNvSpPr/>
          <p:nvPr/>
        </p:nvSpPr>
        <p:spPr>
          <a:xfrm>
            <a:off x="1245698" y="2264674"/>
            <a:ext cx="4132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存储阵列 需要不断的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刷新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来保证数据不丢失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8C74E83-DC3E-5F58-7814-62DF6ACF9C6C}"/>
              </a:ext>
            </a:extLst>
          </p:cNvPr>
          <p:cNvSpPr/>
          <p:nvPr/>
        </p:nvSpPr>
        <p:spPr>
          <a:xfrm>
            <a:off x="4272655" y="632668"/>
            <a:ext cx="4782673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Synchronous Dynamic Random Access Memory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9BC2731-94F8-BB26-4CEA-9F13337A2E36}"/>
              </a:ext>
            </a:extLst>
          </p:cNvPr>
          <p:cNvSpPr/>
          <p:nvPr/>
        </p:nvSpPr>
        <p:spPr>
          <a:xfrm>
            <a:off x="226848" y="3492792"/>
            <a:ext cx="1016022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优点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2BB7475-FCBD-5513-0E11-E1496BC18466}"/>
              </a:ext>
            </a:extLst>
          </p:cNvPr>
          <p:cNvSpPr/>
          <p:nvPr/>
        </p:nvSpPr>
        <p:spPr>
          <a:xfrm>
            <a:off x="226848" y="3998497"/>
            <a:ext cx="1016022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缺点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52B42D1-F81C-24E4-AE1E-E497BA2173A6}"/>
              </a:ext>
            </a:extLst>
          </p:cNvPr>
          <p:cNvSpPr/>
          <p:nvPr/>
        </p:nvSpPr>
        <p:spPr>
          <a:xfrm>
            <a:off x="1245698" y="3997844"/>
            <a:ext cx="17511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控制逻辑复杂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F1215535-322B-B778-C72B-413E02C7B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204" y="2301171"/>
            <a:ext cx="2878384" cy="13183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D550CDF7-591C-BCC0-F94F-ABF9B3CE19B0}"/>
              </a:ext>
            </a:extLst>
          </p:cNvPr>
          <p:cNvSpPr/>
          <p:nvPr/>
        </p:nvSpPr>
        <p:spPr>
          <a:xfrm>
            <a:off x="1245699" y="2712324"/>
            <a:ext cx="52770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数据不是线性依次存储，而是自由指定地址进行数据读写 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30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  <p:bldP spid="15" grpId="0" animBg="1"/>
      <p:bldP spid="16" grpId="0" animBg="1"/>
      <p:bldP spid="17" grpId="0" animBg="1"/>
      <p:bldP spid="18" grpId="0"/>
      <p:bldP spid="19" grpId="0"/>
      <p:bldP spid="21" grpId="0" animBg="1"/>
      <p:bldP spid="22" grpId="0" animBg="1"/>
      <p:bldP spid="26" grpId="0" animBg="1"/>
      <p:bldP spid="27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84EE1D8-855F-0C7F-2CAE-319CD8BBA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" y="0"/>
            <a:ext cx="5534025" cy="5143500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605" y="76200"/>
            <a:ext cx="2560320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W9825G6KH 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结构框图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2554F0B-36ED-23D1-96F2-7A8E2E858717}"/>
              </a:ext>
            </a:extLst>
          </p:cNvPr>
          <p:cNvSpPr/>
          <p:nvPr/>
        </p:nvSpPr>
        <p:spPr>
          <a:xfrm>
            <a:off x="5535158" y="390173"/>
            <a:ext cx="933632" cy="2511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CLK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39">
            <a:extLst>
              <a:ext uri="{FF2B5EF4-FFF2-40B4-BE49-F238E27FC236}">
                <a16:creationId xmlns:a16="http://schemas.microsoft.com/office/drawing/2014/main" id="{527B844E-B522-8D2D-A0F0-D9D971C85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140" y="382553"/>
            <a:ext cx="2649810" cy="26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时钟信号，提供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工作时钟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F709880-723A-CF7C-DBC7-3A096C19DC12}"/>
              </a:ext>
            </a:extLst>
          </p:cNvPr>
          <p:cNvSpPr/>
          <p:nvPr/>
        </p:nvSpPr>
        <p:spPr>
          <a:xfrm>
            <a:off x="5535158" y="800402"/>
            <a:ext cx="933632" cy="2511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CKE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3D1CC094-D4FA-839C-4153-9A736CD93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140" y="725453"/>
            <a:ext cx="2649810" cy="47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时钟使能，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正常工作模式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时钟失能，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进入休眠模式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0243494-1A30-567C-2C39-265084BD1BB5}"/>
              </a:ext>
            </a:extLst>
          </p:cNvPr>
          <p:cNvSpPr/>
          <p:nvPr/>
        </p:nvSpPr>
        <p:spPr>
          <a:xfrm>
            <a:off x="5535158" y="1347791"/>
            <a:ext cx="933632" cy="2511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30A85D54-521F-55B9-7E40-2FB0FE237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140" y="1352833"/>
            <a:ext cx="2059260" cy="26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片选信号，低电平有效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A139170-94B6-2A02-1156-1646530C5B05}"/>
              </a:ext>
            </a:extLst>
          </p:cNvPr>
          <p:cNvSpPr/>
          <p:nvPr/>
        </p:nvSpPr>
        <p:spPr>
          <a:xfrm>
            <a:off x="5535158" y="1826600"/>
            <a:ext cx="933632" cy="2511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RAS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E1FFF770-9EE0-EE03-4D87-553AF5010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140" y="1725414"/>
            <a:ext cx="2635250" cy="47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行地址选通信号，低电平有效，表示行地址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F9B907A-1C37-01C4-D00D-7663E46483BF}"/>
              </a:ext>
            </a:extLst>
          </p:cNvPr>
          <p:cNvSpPr/>
          <p:nvPr/>
        </p:nvSpPr>
        <p:spPr>
          <a:xfrm>
            <a:off x="5535158" y="2305409"/>
            <a:ext cx="933632" cy="2511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CAS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39">
            <a:extLst>
              <a:ext uri="{FF2B5EF4-FFF2-40B4-BE49-F238E27FC236}">
                <a16:creationId xmlns:a16="http://schemas.microsoft.com/office/drawing/2014/main" id="{B2CCBD14-BFD1-2B1F-9C5F-BA3F08725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140" y="2204689"/>
            <a:ext cx="2635250" cy="47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列地址选通信号，低电平有效，表示列地址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63E0DDD-C4EC-3682-2E53-3E8586C265C6}"/>
              </a:ext>
            </a:extLst>
          </p:cNvPr>
          <p:cNvSpPr/>
          <p:nvPr/>
        </p:nvSpPr>
        <p:spPr>
          <a:xfrm>
            <a:off x="5535158" y="2784218"/>
            <a:ext cx="933632" cy="2511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WE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39">
            <a:extLst>
              <a:ext uri="{FF2B5EF4-FFF2-40B4-BE49-F238E27FC236}">
                <a16:creationId xmlns:a16="http://schemas.microsoft.com/office/drawing/2014/main" id="{32F2E30B-9A2E-2D0C-5ACF-C186FCB91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140" y="2665116"/>
            <a:ext cx="2668860" cy="47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读写指令切换信号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写指令，高电平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读指令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179FB85-3511-2D37-F08F-D67082AD5816}"/>
              </a:ext>
            </a:extLst>
          </p:cNvPr>
          <p:cNvSpPr/>
          <p:nvPr/>
        </p:nvSpPr>
        <p:spPr>
          <a:xfrm>
            <a:off x="5535158" y="3263027"/>
            <a:ext cx="933632" cy="2511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A0~A12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39">
            <a:extLst>
              <a:ext uri="{FF2B5EF4-FFF2-40B4-BE49-F238E27FC236}">
                <a16:creationId xmlns:a16="http://schemas.microsoft.com/office/drawing/2014/main" id="{F3E2C307-4CC9-6972-B0FF-EC7869839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140" y="3262905"/>
            <a:ext cx="1480140" cy="26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地址线（行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D852A48-09F4-14B8-D445-589E7D27FA70}"/>
              </a:ext>
            </a:extLst>
          </p:cNvPr>
          <p:cNvSpPr/>
          <p:nvPr/>
        </p:nvSpPr>
        <p:spPr>
          <a:xfrm>
            <a:off x="5535158" y="3741836"/>
            <a:ext cx="933632" cy="2511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BS0/BS1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39">
            <a:extLst>
              <a:ext uri="{FF2B5EF4-FFF2-40B4-BE49-F238E27FC236}">
                <a16:creationId xmlns:a16="http://schemas.microsoft.com/office/drawing/2014/main" id="{9B38CCC6-EAD1-752E-AE89-68E0C1494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140" y="3748934"/>
            <a:ext cx="1365250" cy="26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地址线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D3B01DE-607F-A0D3-FB70-DC96BFC05B7E}"/>
              </a:ext>
            </a:extLst>
          </p:cNvPr>
          <p:cNvSpPr/>
          <p:nvPr/>
        </p:nvSpPr>
        <p:spPr>
          <a:xfrm>
            <a:off x="5535158" y="4220645"/>
            <a:ext cx="933632" cy="2511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DQ0~15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39">
            <a:extLst>
              <a:ext uri="{FF2B5EF4-FFF2-40B4-BE49-F238E27FC236}">
                <a16:creationId xmlns:a16="http://schemas.microsoft.com/office/drawing/2014/main" id="{37ECC33E-5DB9-398C-5175-F98B82211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140" y="4226998"/>
            <a:ext cx="1365250" cy="26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数据线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5D90176-AC6B-6ED2-C906-B9E7CCE3AFEC}"/>
              </a:ext>
            </a:extLst>
          </p:cNvPr>
          <p:cNvSpPr/>
          <p:nvPr/>
        </p:nvSpPr>
        <p:spPr>
          <a:xfrm>
            <a:off x="5535158" y="4699453"/>
            <a:ext cx="933632" cy="2511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L/UDQM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39">
            <a:extLst>
              <a:ext uri="{FF2B5EF4-FFF2-40B4-BE49-F238E27FC236}">
                <a16:creationId xmlns:a16="http://schemas.microsoft.com/office/drawing/2014/main" id="{5799962D-F006-171B-1A6B-49666A05E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140" y="4712153"/>
            <a:ext cx="2614340" cy="26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数据掩码，表示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DQ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的有效部分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39">
            <a:extLst>
              <a:ext uri="{FF2B5EF4-FFF2-40B4-BE49-F238E27FC236}">
                <a16:creationId xmlns:a16="http://schemas.microsoft.com/office/drawing/2014/main" id="{AF079616-9D66-4E64-BB64-B3E765958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9325" y="22860"/>
            <a:ext cx="1673135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信号线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8C025F4-F852-867A-4F1B-788D3C943494}"/>
              </a:ext>
            </a:extLst>
          </p:cNvPr>
          <p:cNvSpPr/>
          <p:nvPr/>
        </p:nvSpPr>
        <p:spPr>
          <a:xfrm>
            <a:off x="361043" y="0"/>
            <a:ext cx="530497" cy="172541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39">
            <a:extLst>
              <a:ext uri="{FF2B5EF4-FFF2-40B4-BE49-F238E27FC236}">
                <a16:creationId xmlns:a16="http://schemas.microsoft.com/office/drawing/2014/main" id="{9BAD2D37-14E6-6B8E-D793-C246E5B7C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66" y="334740"/>
            <a:ext cx="864234" cy="230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核心控制器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78B3130-2CFF-DAE4-1EA0-953AE1C2EF81}"/>
              </a:ext>
            </a:extLst>
          </p:cNvPr>
          <p:cNvSpPr/>
          <p:nvPr/>
        </p:nvSpPr>
        <p:spPr>
          <a:xfrm>
            <a:off x="8084821" y="1139230"/>
            <a:ext cx="1074419" cy="23851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自刷新模式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B986971-0046-9545-777B-36BA1C0AD91F}"/>
              </a:ext>
            </a:extLst>
          </p:cNvPr>
          <p:cNvSpPr/>
          <p:nvPr/>
        </p:nvSpPr>
        <p:spPr>
          <a:xfrm>
            <a:off x="63500" y="675420"/>
            <a:ext cx="220798" cy="75333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9">
            <a:extLst>
              <a:ext uri="{FF2B5EF4-FFF2-40B4-BE49-F238E27FC236}">
                <a16:creationId xmlns:a16="http://schemas.microsoft.com/office/drawing/2014/main" id="{AA8D56C7-8914-C85C-26D3-EE58D0C6B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624" y="1428750"/>
            <a:ext cx="609600" cy="230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指令线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2F99E38-53F3-3555-DD07-C196516BC1E0}"/>
              </a:ext>
            </a:extLst>
          </p:cNvPr>
          <p:cNvSpPr/>
          <p:nvPr/>
        </p:nvSpPr>
        <p:spPr>
          <a:xfrm>
            <a:off x="954042" y="522075"/>
            <a:ext cx="444502" cy="68744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0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2" name="Rectangle 2">
            <a:extLst>
              <a:ext uri="{FF2B5EF4-FFF2-40B4-BE49-F238E27FC236}">
                <a16:creationId xmlns:a16="http://schemas.microsoft.com/office/drawing/2014/main" id="{3E02093B-0C54-4795-AFA7-6B6FC4AF0E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6" name="爆炸形: 14 pt  5">
            <a:extLst>
              <a:ext uri="{FF2B5EF4-FFF2-40B4-BE49-F238E27FC236}">
                <a16:creationId xmlns:a16="http://schemas.microsoft.com/office/drawing/2014/main" id="{8FDF0379-1A75-659C-3947-9894D83262BD}"/>
              </a:ext>
            </a:extLst>
          </p:cNvPr>
          <p:cNvSpPr/>
          <p:nvPr/>
        </p:nvSpPr>
        <p:spPr>
          <a:xfrm>
            <a:off x="16781" y="449390"/>
            <a:ext cx="4736558" cy="584775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如何定位存储单元？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C842B42-C4EE-AEC0-CF26-6B9AC7AC63CE}"/>
              </a:ext>
            </a:extLst>
          </p:cNvPr>
          <p:cNvSpPr/>
          <p:nvPr/>
        </p:nvSpPr>
        <p:spPr>
          <a:xfrm>
            <a:off x="4701540" y="563879"/>
            <a:ext cx="1045932" cy="36460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Bank?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610ED4E-1936-E86F-BF6D-23D54C1F0753}"/>
              </a:ext>
            </a:extLst>
          </p:cNvPr>
          <p:cNvSpPr/>
          <p:nvPr/>
        </p:nvSpPr>
        <p:spPr>
          <a:xfrm>
            <a:off x="6303124" y="563879"/>
            <a:ext cx="1045932" cy="36460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行地址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?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593A313-82B5-9ED1-B2DB-1C57B1F8FAD5}"/>
              </a:ext>
            </a:extLst>
          </p:cNvPr>
          <p:cNvSpPr/>
          <p:nvPr/>
        </p:nvSpPr>
        <p:spPr>
          <a:xfrm>
            <a:off x="7904708" y="563879"/>
            <a:ext cx="1045932" cy="36460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列地址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?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9">
            <a:extLst>
              <a:ext uri="{FF2B5EF4-FFF2-40B4-BE49-F238E27FC236}">
                <a16:creationId xmlns:a16="http://schemas.microsoft.com/office/drawing/2014/main" id="{409D4518-98A8-69D8-3134-0308259AC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170" y="1663073"/>
            <a:ext cx="3222292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容量：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8192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512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 = 32 MB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98B3A0A1-E511-C769-4818-EF441914F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003" y="1073299"/>
            <a:ext cx="5503023" cy="3762427"/>
          </a:xfrm>
          <a:prstGeom prst="rect">
            <a:avLst/>
          </a:prstGeom>
        </p:spPr>
      </p:pic>
      <p:sp>
        <p:nvSpPr>
          <p:cNvPr id="34" name="矩形 39">
            <a:extLst>
              <a:ext uri="{FF2B5EF4-FFF2-40B4-BE49-F238E27FC236}">
                <a16:creationId xmlns:a16="http://schemas.microsoft.com/office/drawing/2014/main" id="{EB50AB1A-BFBC-F50E-F777-FF1E17E77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360" y="1238462"/>
            <a:ext cx="2936340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存储空间被划分为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</a:t>
            </a:r>
          </a:p>
        </p:txBody>
      </p:sp>
      <p:sp>
        <p:nvSpPr>
          <p:cNvPr id="36" name="矩形 39">
            <a:extLst>
              <a:ext uri="{FF2B5EF4-FFF2-40B4-BE49-F238E27FC236}">
                <a16:creationId xmlns:a16="http://schemas.microsoft.com/office/drawing/2014/main" id="{9D8E767C-879F-91CC-3E71-EFF13D5E0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170" y="2604812"/>
            <a:ext cx="3103030" cy="11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寻址：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中选择对应行与列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77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31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2" name="Rectangle 2">
            <a:extLst>
              <a:ext uri="{FF2B5EF4-FFF2-40B4-BE49-F238E27FC236}">
                <a16:creationId xmlns:a16="http://schemas.microsoft.com/office/drawing/2014/main" id="{3E02093B-0C54-4795-AFA7-6B6FC4AF0E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45708A53-0E49-CDE8-1A2A-B840C40B2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2" y="603166"/>
            <a:ext cx="1385753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寻址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48F409-39E7-1615-99EB-1A4618C8C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93" y="1032510"/>
            <a:ext cx="4189153" cy="2941320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68A543D-E0FA-35A6-FD6A-7CFE3BF4B966}"/>
              </a:ext>
            </a:extLst>
          </p:cNvPr>
          <p:cNvSpPr/>
          <p:nvPr/>
        </p:nvSpPr>
        <p:spPr>
          <a:xfrm>
            <a:off x="4603898" y="888885"/>
            <a:ext cx="1573373" cy="339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选通行地址</a:t>
            </a:r>
          </a:p>
        </p:txBody>
      </p:sp>
      <p:sp>
        <p:nvSpPr>
          <p:cNvPr id="22" name="矩形 39">
            <a:extLst>
              <a:ext uri="{FF2B5EF4-FFF2-40B4-BE49-F238E27FC236}">
                <a16:creationId xmlns:a16="http://schemas.microsoft.com/office/drawing/2014/main" id="{CE480136-A925-86A3-9820-2EB43C21D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751" y="912436"/>
            <a:ext cx="1820569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信号为低电平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DD4BD31-A2D5-881E-D545-87CE698BFF0B}"/>
              </a:ext>
            </a:extLst>
          </p:cNvPr>
          <p:cNvSpPr/>
          <p:nvPr/>
        </p:nvSpPr>
        <p:spPr>
          <a:xfrm>
            <a:off x="4603898" y="1603497"/>
            <a:ext cx="1573373" cy="339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传输行地址</a:t>
            </a:r>
          </a:p>
        </p:txBody>
      </p:sp>
      <p:sp>
        <p:nvSpPr>
          <p:cNvPr id="24" name="矩形 39">
            <a:extLst>
              <a:ext uri="{FF2B5EF4-FFF2-40B4-BE49-F238E27FC236}">
                <a16:creationId xmlns:a16="http://schemas.microsoft.com/office/drawing/2014/main" id="{F0986E69-E3AC-7C79-B13C-E4664CC96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751" y="1490288"/>
            <a:ext cx="2503601" cy="53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地址线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A0~12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表示的地址，锁存到行地址译码器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C7721C5-6E60-41EF-6E0C-62AF7A18AE95}"/>
              </a:ext>
            </a:extLst>
          </p:cNvPr>
          <p:cNvSpPr/>
          <p:nvPr/>
        </p:nvSpPr>
        <p:spPr>
          <a:xfrm>
            <a:off x="4603898" y="2318109"/>
            <a:ext cx="1573373" cy="339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确定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</a:t>
            </a:r>
          </a:p>
        </p:txBody>
      </p:sp>
      <p:sp>
        <p:nvSpPr>
          <p:cNvPr id="26" name="矩形 39">
            <a:extLst>
              <a:ext uri="{FF2B5EF4-FFF2-40B4-BE49-F238E27FC236}">
                <a16:creationId xmlns:a16="http://schemas.microsoft.com/office/drawing/2014/main" id="{809D79FB-BE23-D9A8-3B78-A697616C5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372" y="2329380"/>
            <a:ext cx="2895787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BS0/1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地址，被锁存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AE8027A-CBE0-CE1E-C8FB-974859F9ADC0}"/>
              </a:ext>
            </a:extLst>
          </p:cNvPr>
          <p:cNvSpPr/>
          <p:nvPr/>
        </p:nvSpPr>
        <p:spPr>
          <a:xfrm>
            <a:off x="4603898" y="3032721"/>
            <a:ext cx="1573373" cy="339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选通列地址</a:t>
            </a:r>
          </a:p>
        </p:txBody>
      </p:sp>
      <p:sp>
        <p:nvSpPr>
          <p:cNvPr id="28" name="矩形 39">
            <a:extLst>
              <a:ext uri="{FF2B5EF4-FFF2-40B4-BE49-F238E27FC236}">
                <a16:creationId xmlns:a16="http://schemas.microsoft.com/office/drawing/2014/main" id="{F27DE43D-45A1-03DC-09D6-B1A6D88B2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371" y="3053403"/>
            <a:ext cx="1820569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信号为低电平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2CB6E54-3E7E-2921-9391-490837CDBC9B}"/>
              </a:ext>
            </a:extLst>
          </p:cNvPr>
          <p:cNvSpPr/>
          <p:nvPr/>
        </p:nvSpPr>
        <p:spPr>
          <a:xfrm>
            <a:off x="4603898" y="3747333"/>
            <a:ext cx="1573373" cy="339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传输列地址</a:t>
            </a:r>
          </a:p>
        </p:txBody>
      </p:sp>
      <p:sp>
        <p:nvSpPr>
          <p:cNvPr id="30" name="矩形 39">
            <a:extLst>
              <a:ext uri="{FF2B5EF4-FFF2-40B4-BE49-F238E27FC236}">
                <a16:creationId xmlns:a16="http://schemas.microsoft.com/office/drawing/2014/main" id="{B7263DF4-2029-6E66-21B8-AA4B96B75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371" y="3654115"/>
            <a:ext cx="2503601" cy="53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地址线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A0~12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表示的地址，锁存到列地址译码器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2213B88-8E6F-0395-EDD5-9F45D47192BC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5390585" y="1228358"/>
            <a:ext cx="0" cy="3751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0B7DAF7-C5F3-7A7E-EADB-54F5DFCE5967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5390585" y="1942970"/>
            <a:ext cx="0" cy="3751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EB74261-94FF-71C7-54E9-EB679725E856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5390585" y="2657582"/>
            <a:ext cx="0" cy="3751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3226377-52EB-B339-3109-71A2BCF7015C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5390585" y="3372194"/>
            <a:ext cx="0" cy="3751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88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50035</TotalTime>
  <Words>6255</Words>
  <Application>Microsoft Office PowerPoint</Application>
  <PresentationFormat>全屏显示(16:9)</PresentationFormat>
  <Paragraphs>712</Paragraphs>
  <Slides>43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等线</vt:lpstr>
      <vt:lpstr>思源黑体 CN Bold</vt:lpstr>
      <vt:lpstr>思源黑体 CN Normal</vt:lpstr>
      <vt:lpstr>思源黑体 CN Regular</vt:lpstr>
      <vt:lpstr>宋体</vt:lpstr>
      <vt:lpstr>Arial</vt:lpstr>
      <vt:lpstr>Calibri</vt:lpstr>
      <vt:lpstr>Calibri Light</vt:lpstr>
      <vt:lpstr>Cambria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LINGZHUNING</cp:lastModifiedBy>
  <cp:revision>308</cp:revision>
  <dcterms:created xsi:type="dcterms:W3CDTF">2021-03-21T09:45:45Z</dcterms:created>
  <dcterms:modified xsi:type="dcterms:W3CDTF">2022-09-18T13:44:21Z</dcterms:modified>
</cp:coreProperties>
</file>