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68" r:id="rId2"/>
    <p:sldId id="272" r:id="rId3"/>
    <p:sldId id="655" r:id="rId4"/>
    <p:sldId id="650" r:id="rId5"/>
    <p:sldId id="654" r:id="rId6"/>
    <p:sldId id="652" r:id="rId7"/>
    <p:sldId id="651" r:id="rId8"/>
    <p:sldId id="656" r:id="rId9"/>
    <p:sldId id="679" r:id="rId10"/>
    <p:sldId id="696" r:id="rId11"/>
    <p:sldId id="657" r:id="rId12"/>
    <p:sldId id="658" r:id="rId13"/>
    <p:sldId id="659" r:id="rId14"/>
    <p:sldId id="660" r:id="rId15"/>
    <p:sldId id="685" r:id="rId16"/>
    <p:sldId id="686" r:id="rId17"/>
    <p:sldId id="687" r:id="rId18"/>
    <p:sldId id="653" r:id="rId19"/>
    <p:sldId id="669" r:id="rId20"/>
    <p:sldId id="672" r:id="rId21"/>
    <p:sldId id="690" r:id="rId22"/>
    <p:sldId id="691" r:id="rId23"/>
    <p:sldId id="663" r:id="rId24"/>
    <p:sldId id="688" r:id="rId25"/>
    <p:sldId id="689" r:id="rId26"/>
    <p:sldId id="692" r:id="rId27"/>
    <p:sldId id="698" r:id="rId28"/>
    <p:sldId id="343" r:id="rId29"/>
    <p:sldId id="664" r:id="rId30"/>
    <p:sldId id="693" r:id="rId31"/>
    <p:sldId id="684" r:id="rId32"/>
    <p:sldId id="681" r:id="rId33"/>
    <p:sldId id="678" r:id="rId34"/>
    <p:sldId id="670" r:id="rId35"/>
    <p:sldId id="697" r:id="rId36"/>
    <p:sldId id="665" r:id="rId37"/>
    <p:sldId id="348" r:id="rId38"/>
    <p:sldId id="694" r:id="rId39"/>
    <p:sldId id="673" r:id="rId40"/>
    <p:sldId id="674" r:id="rId41"/>
    <p:sldId id="446" r:id="rId42"/>
    <p:sldId id="448" r:id="rId43"/>
    <p:sldId id="449" r:id="rId44"/>
    <p:sldId id="450" r:id="rId45"/>
    <p:sldId id="699" r:id="rId46"/>
    <p:sldId id="374" r:id="rId47"/>
    <p:sldId id="667" r:id="rId48"/>
    <p:sldId id="701" r:id="rId49"/>
    <p:sldId id="700" r:id="rId50"/>
    <p:sldId id="507" r:id="rId51"/>
    <p:sldId id="271" r:id="rId52"/>
  </p:sldIdLst>
  <p:sldSz cx="9144000" cy="5143500" type="screen16x9"/>
  <p:notesSz cx="6858000" cy="9144000"/>
  <p:custDataLst>
    <p:tags r:id="rId5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59BFF"/>
    <a:srgbClr val="FF3300"/>
    <a:srgbClr val="FF5050"/>
    <a:srgbClr val="B4C7E7"/>
    <a:srgbClr val="FFFFFF"/>
    <a:srgbClr val="5AA5DE"/>
    <a:srgbClr val="53B5FF"/>
    <a:srgbClr val="117457"/>
    <a:srgbClr val="19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5" y="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C5A9D-A8F4-49A0-AA9A-D189446553F8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09C8E-8E09-4484-868C-9F3CEC42F2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NAND FLASH</a:t>
            </a:r>
            <a:r>
              <a:rPr lang="zh-CN" altLang="en-US" dirty="0"/>
              <a:t>原理讲解：</a:t>
            </a:r>
            <a:r>
              <a:rPr lang="en-US" altLang="zh-CN" dirty="0"/>
              <a:t>https://www.bilibili.com/video/BV1ef4y1V7NX/?vd_source=25989f02cab22f31785cd801f0edd0f8</a:t>
            </a:r>
          </a:p>
          <a:p>
            <a:r>
              <a:rPr lang="en-US" altLang="zh-CN" dirty="0"/>
              <a:t>https://www.bilibili.com/video/BV1644y157mB/?spm_id_from=333.788.recommend_more_video.-1&amp;vd_source=25989f02cab22f31785cd801f0edd0f8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5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8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80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16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59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HADDR[27:26]</a:t>
            </a:r>
            <a:r>
              <a:rPr lang="zh-CN" altLang="en-US" dirty="0"/>
              <a:t>是内部存在的，你查看不了。</a:t>
            </a:r>
            <a:endParaRPr lang="en-US" altLang="zh-CN" dirty="0"/>
          </a:p>
          <a:p>
            <a:r>
              <a:rPr lang="zh-CN" altLang="en-US" dirty="0"/>
              <a:t>假如你设置</a:t>
            </a:r>
            <a:r>
              <a:rPr lang="en-US" altLang="zh-CN" dirty="0"/>
              <a:t>PG12</a:t>
            </a:r>
            <a:r>
              <a:rPr lang="zh-CN" altLang="en-US" dirty="0"/>
              <a:t>复用为</a:t>
            </a:r>
            <a:r>
              <a:rPr lang="en-US" altLang="zh-CN" dirty="0"/>
              <a:t>FSMC_NE4</a:t>
            </a:r>
            <a:r>
              <a:rPr lang="zh-CN" altLang="en-US" dirty="0"/>
              <a:t>，</a:t>
            </a:r>
            <a:r>
              <a:rPr lang="en-US" altLang="zh-CN" dirty="0"/>
              <a:t>HADDR[27:26]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AHB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32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位的数据总线，所以其地址最高可以达到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232Bytes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，为什么不是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Bits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4G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，这个是芯片内部设计决定的，没有为什么。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之前我们说过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256M Bytes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，并且分成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Bytes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= 226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，所以我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们需要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条地址线来进行寻址， 即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这对应了外部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26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条外部地址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A[25:0]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，这时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位的数据线连接到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FSMC_D[7:0]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。另外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HADDR[27:26]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确定了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HADDR[25:0]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选定的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64M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的内存是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Bank1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块内存中的哪一块，对应到外部的信号线就是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FSMC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条片选信号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NE[1:4]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，所以外部存储器的片选信号都会连接到这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4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根中的其中一根，一旦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硬件上连接确定了，软件也应该设置为对应的内存块。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8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3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2073023" y="2081929"/>
            <a:ext cx="517585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0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NAND FLASH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/>
          <p:cNvSpPr>
            <a:spLocks noChangeArrowheads="1"/>
          </p:cNvSpPr>
          <p:nvPr/>
        </p:nvSpPr>
        <p:spPr bwMode="auto">
          <a:xfrm>
            <a:off x="165132" y="522638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NAND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DE1B2F0E-42CA-97F6-6566-C74C7874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9" y="1157412"/>
            <a:ext cx="2570631" cy="148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寻址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控制命令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难点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090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606" y="408299"/>
            <a:ext cx="3191754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的控制命令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13D84A-F6FA-F7ED-F1C6-F044A1B60D42}"/>
              </a:ext>
            </a:extLst>
          </p:cNvPr>
          <p:cNvSpPr txBox="1"/>
          <p:nvPr/>
        </p:nvSpPr>
        <p:spPr>
          <a:xfrm>
            <a:off x="69606" y="792372"/>
            <a:ext cx="8740141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的驱动需要用到一系列命令，实现简单的操作，只需要如下命令：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9BAE440-F3FE-CB0A-C6CD-10E04560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78089"/>
              </p:ext>
            </p:extLst>
          </p:nvPr>
        </p:nvGraphicFramePr>
        <p:xfrm>
          <a:off x="216000" y="1215758"/>
          <a:ext cx="8712000" cy="344424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462124091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736310960"/>
                    </a:ext>
                  </a:extLst>
                </a:gridCol>
              </a:tblGrid>
              <a:tr h="163926"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命令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6392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1#</a:t>
                      </a:r>
                      <a:endParaRPr lang="zh-CN" altLang="en-US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2#</a:t>
                      </a:r>
                      <a:endParaRPr lang="zh-CN" altLang="en-US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6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0x90</a:t>
                      </a:r>
                      <a:endParaRPr 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READ ID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读取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NAND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的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和相关特性，可判断容量等信息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0xEF</a:t>
                      </a:r>
                      <a:endParaRPr 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SET FEATURE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设置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NAND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的相关参数，比如</a:t>
                      </a:r>
                      <a:r>
                        <a:rPr lang="zh-CN" altLang="en-US" sz="14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时序模式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IO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驱动能力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71995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0xFF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RESET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复位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NAND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0x70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READ STATUS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读取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NAND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的状态，比如可判断编程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擦除是否完成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35391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0x00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0x30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READ PAGE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指令由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部分组成，用于读取一个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page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0x10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PROGRAM PAGE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指令由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部分组成，用于写入一个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page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0x60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0xD0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ERASE BLOCK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指令由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部分组成，用于擦除一个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block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526562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0x00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0x35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Read for internal data move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这两个指令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分四次发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，组成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NAND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的内部数据移动操作，该操作跨页实现拷贝一个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page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到另一个</a:t>
                      </a: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page</a:t>
                      </a:r>
                      <a:r>
                        <a:rPr lang="zh-CN" altLang="en-US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，且支持拷贝时写入数据，该操作跨页极大的方便数据写入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753208"/>
                  </a:ext>
                </a:extLst>
              </a:tr>
              <a:tr h="2044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0x85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0x10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Program for internal data move</a:t>
                      </a: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49896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CFA2ECA-3D97-EE4E-FC03-FDF791046A1F}"/>
              </a:ext>
            </a:extLst>
          </p:cNvPr>
          <p:cNvSpPr/>
          <p:nvPr/>
        </p:nvSpPr>
        <p:spPr>
          <a:xfrm>
            <a:off x="8702365" y="1889320"/>
            <a:ext cx="428935" cy="252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P35</a:t>
            </a:r>
            <a:endParaRPr lang="zh-CN" altLang="en-US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3D4BFA-4F8F-66E3-A46C-5DF0C42DF65D}"/>
              </a:ext>
            </a:extLst>
          </p:cNvPr>
          <p:cNvSpPr/>
          <p:nvPr/>
        </p:nvSpPr>
        <p:spPr>
          <a:xfrm>
            <a:off x="8702365" y="2174964"/>
            <a:ext cx="428935" cy="252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P50</a:t>
            </a:r>
            <a:endParaRPr lang="zh-CN" altLang="en-US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C26607-3FB9-0F46-5EF9-97325002F4A3}"/>
              </a:ext>
            </a:extLst>
          </p:cNvPr>
          <p:cNvSpPr/>
          <p:nvPr/>
        </p:nvSpPr>
        <p:spPr>
          <a:xfrm>
            <a:off x="8702365" y="2460608"/>
            <a:ext cx="428935" cy="252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P34</a:t>
            </a:r>
            <a:endParaRPr lang="zh-CN" altLang="en-US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EC9483-D07C-71C5-1A96-5DE070B63CCE}"/>
              </a:ext>
            </a:extLst>
          </p:cNvPr>
          <p:cNvSpPr/>
          <p:nvPr/>
        </p:nvSpPr>
        <p:spPr>
          <a:xfrm>
            <a:off x="8702365" y="2749636"/>
            <a:ext cx="428935" cy="252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P55</a:t>
            </a:r>
            <a:endParaRPr lang="zh-CN" altLang="en-US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30D335D-1535-66D0-39E1-10915F77D2FF}"/>
              </a:ext>
            </a:extLst>
          </p:cNvPr>
          <p:cNvSpPr/>
          <p:nvPr/>
        </p:nvSpPr>
        <p:spPr>
          <a:xfrm>
            <a:off x="8702365" y="3032892"/>
            <a:ext cx="428935" cy="252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P65</a:t>
            </a:r>
            <a:endParaRPr lang="zh-CN" altLang="en-US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44803C-ABFD-83C7-BB00-E6542B8847FF}"/>
              </a:ext>
            </a:extLst>
          </p:cNvPr>
          <p:cNvSpPr/>
          <p:nvPr/>
        </p:nvSpPr>
        <p:spPr>
          <a:xfrm>
            <a:off x="8702365" y="3324292"/>
            <a:ext cx="428935" cy="252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P72</a:t>
            </a:r>
            <a:endParaRPr lang="zh-CN" altLang="en-US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CE7AC2-5B03-377A-25D2-DB3695659845}"/>
              </a:ext>
            </a:extLst>
          </p:cNvPr>
          <p:cNvSpPr/>
          <p:nvPr/>
        </p:nvSpPr>
        <p:spPr>
          <a:xfrm>
            <a:off x="8702365" y="3611404"/>
            <a:ext cx="428935" cy="252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P77</a:t>
            </a:r>
            <a:endParaRPr lang="zh-CN" altLang="en-US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A1CF5E-2250-FD6B-CC57-261F1DC3C9FC}"/>
              </a:ext>
            </a:extLst>
          </p:cNvPr>
          <p:cNvSpPr/>
          <p:nvPr/>
        </p:nvSpPr>
        <p:spPr>
          <a:xfrm>
            <a:off x="8434470" y="4389336"/>
            <a:ext cx="696830" cy="252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P80~81</a:t>
            </a:r>
            <a:endParaRPr lang="zh-CN" altLang="en-US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84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 animBg="1"/>
      <p:bldP spid="3" grpId="0" animBg="1"/>
      <p:bldP spid="8" grpId="0" animBg="1"/>
      <p:bldP spid="12" grpId="0" animBg="1"/>
      <p:bldP spid="13" grpId="0" animBg="1"/>
      <p:bldP spid="14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606" y="440482"/>
            <a:ext cx="262025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PAGE(00h-30h)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13D84A-F6FA-F7ED-F1C6-F044A1B60D42}"/>
              </a:ext>
            </a:extLst>
          </p:cNvPr>
          <p:cNvSpPr txBox="1"/>
          <p:nvPr/>
        </p:nvSpPr>
        <p:spPr>
          <a:xfrm>
            <a:off x="-132185" y="2401135"/>
            <a:ext cx="6289145" cy="227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READ PAGE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的命令分两次发送，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发送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发送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Block&amp;Page&amp;Column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，指定读取的地址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发送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30h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 等待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RDY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 读取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里面的数据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438E79-8BBB-A45B-4FEE-53EB6C4E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2" y="977565"/>
            <a:ext cx="8069580" cy="142430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B2A1B96-A374-56C3-0CC6-EF6D6DE899B1}"/>
              </a:ext>
            </a:extLst>
          </p:cNvPr>
          <p:cNvSpPr txBox="1"/>
          <p:nvPr/>
        </p:nvSpPr>
        <p:spPr>
          <a:xfrm>
            <a:off x="2689858" y="468837"/>
            <a:ext cx="602639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注意：不能跨页读，最多一次读取一个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spare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010753A-CC70-F859-7B4C-2EF4F31CD172}"/>
              </a:ext>
            </a:extLst>
          </p:cNvPr>
          <p:cNvSpPr/>
          <p:nvPr/>
        </p:nvSpPr>
        <p:spPr>
          <a:xfrm>
            <a:off x="2804158" y="4311951"/>
            <a:ext cx="3286324" cy="32481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校验，检测数据的正确性</a:t>
            </a:r>
          </a:p>
        </p:txBody>
      </p:sp>
    </p:spTree>
    <p:extLst>
      <p:ext uri="{BB962C8B-B14F-4D97-AF65-F5344CB8AC3E}">
        <p14:creationId xmlns:p14="http://schemas.microsoft.com/office/powerpoint/2010/main" val="248590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606" y="379522"/>
            <a:ext cx="3565134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PROGRAM PAGE(80h-10h)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2A2C5F-8590-3977-15D2-EE883248F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9" y="825420"/>
            <a:ext cx="8519161" cy="121835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613D84A-F6FA-F7ED-F1C6-F044A1B60D42}"/>
              </a:ext>
            </a:extLst>
          </p:cNvPr>
          <p:cNvSpPr txBox="1"/>
          <p:nvPr/>
        </p:nvSpPr>
        <p:spPr>
          <a:xfrm>
            <a:off x="69606" y="1827018"/>
            <a:ext cx="8198094" cy="300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PROGRAM PAGE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的命令分两次发送，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发送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发送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Block&amp;Page&amp;Column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，指定写入的地址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等待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tADL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 发送需要写入的数据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 发送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⑥ 等待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tPROG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⑦ 发送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STATUS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命令，查询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状态，完成写入操作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EAA3530-44D8-B35D-65E2-04FE1695A106}"/>
              </a:ext>
            </a:extLst>
          </p:cNvPr>
          <p:cNvSpPr/>
          <p:nvPr/>
        </p:nvSpPr>
        <p:spPr>
          <a:xfrm>
            <a:off x="3154675" y="3446263"/>
            <a:ext cx="4267201" cy="32481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写入长度大于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的页大小，需要写入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FD2CB5-80BD-E1BC-3D27-F4C105FED0D4}"/>
              </a:ext>
            </a:extLst>
          </p:cNvPr>
          <p:cNvSpPr txBox="1"/>
          <p:nvPr/>
        </p:nvSpPr>
        <p:spPr>
          <a:xfrm>
            <a:off x="3086872" y="3811799"/>
            <a:ext cx="6148568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只能写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，不能写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写数据时，先擦除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擦除后，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数据全为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，才可以写入。</a:t>
            </a:r>
          </a:p>
        </p:txBody>
      </p:sp>
    </p:spTree>
    <p:extLst>
      <p:ext uri="{BB962C8B-B14F-4D97-AF65-F5344CB8AC3E}">
        <p14:creationId xmlns:p14="http://schemas.microsoft.com/office/powerpoint/2010/main" val="306366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606" y="379522"/>
            <a:ext cx="3565134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ERASE BLOCK(60h-D0h)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13D84A-F6FA-F7ED-F1C6-F044A1B60D42}"/>
              </a:ext>
            </a:extLst>
          </p:cNvPr>
          <p:cNvSpPr txBox="1"/>
          <p:nvPr/>
        </p:nvSpPr>
        <p:spPr>
          <a:xfrm>
            <a:off x="389311" y="2451470"/>
            <a:ext cx="6880169" cy="227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ERASE BLOCK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的命令分两次发送，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发送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60h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发送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(Block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，指定要擦除的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发送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D0h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 等待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tBERS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 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 发送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STATUS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命令，查询状态，完成一个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的擦除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69A491-0F38-A4D6-BEA6-7FBE4A995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835293"/>
            <a:ext cx="6526530" cy="163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3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985" y="382616"/>
            <a:ext cx="8784834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INTERNAL DATA MOVE(00h-35h &amp;&amp; 85h-10h)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：用于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内部进行数据移动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页对页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B1C4FF-7747-FF7C-9CCA-7648F851A01E}"/>
              </a:ext>
            </a:extLst>
          </p:cNvPr>
          <p:cNvSpPr txBox="1"/>
          <p:nvPr/>
        </p:nvSpPr>
        <p:spPr>
          <a:xfrm>
            <a:off x="0" y="4173173"/>
            <a:ext cx="91440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注意：只能在同一个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plane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中互相拷贝（源地址和目标地址在同一个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plane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）。内部数据移动过程中，也可以写入数据。当发送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命令时，开始进行拷贝。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40C437-8B43-428C-A11B-C0C5AA909F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84"/>
          <a:stretch/>
        </p:blipFill>
        <p:spPr>
          <a:xfrm>
            <a:off x="297181" y="766280"/>
            <a:ext cx="7768347" cy="239188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613D84A-F6FA-F7ED-F1C6-F044A1B60D42}"/>
              </a:ext>
            </a:extLst>
          </p:cNvPr>
          <p:cNvSpPr txBox="1"/>
          <p:nvPr/>
        </p:nvSpPr>
        <p:spPr>
          <a:xfrm>
            <a:off x="0" y="2694963"/>
            <a:ext cx="8784834" cy="154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发送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FOR INTERNAL DATA MOVE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的命令（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00h-35h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）过程中指定源地址（源数据）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发送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STATUS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命令查询状态或查询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信号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发送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PROGRAM FOR INTERNAL DATA MOVE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的命令（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85h-10h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）过程中指定目标地址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 等待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tPROG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 发送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STATUS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命令查询状态，等待操作完成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8215B9C-C860-CCE2-C0C2-EE8FD334AF36}"/>
              </a:ext>
            </a:extLst>
          </p:cNvPr>
          <p:cNvSpPr/>
          <p:nvPr/>
        </p:nvSpPr>
        <p:spPr>
          <a:xfrm>
            <a:off x="2181616" y="847423"/>
            <a:ext cx="3063245" cy="32481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对于块管理和磨损平衡特别有用</a:t>
            </a:r>
          </a:p>
        </p:txBody>
      </p:sp>
    </p:spTree>
    <p:extLst>
      <p:ext uri="{BB962C8B-B14F-4D97-AF65-F5344CB8AC3E}">
        <p14:creationId xmlns:p14="http://schemas.microsoft.com/office/powerpoint/2010/main" val="307174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9474" y="465012"/>
            <a:ext cx="777239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前面基本操作涉及到的时序参数：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tADL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tPROG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tBERS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tWHR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tRHW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3F71EB-EABC-B0D7-FCA8-7DA47CEE1B8F}"/>
              </a:ext>
            </a:extLst>
          </p:cNvPr>
          <p:cNvSpPr txBox="1"/>
          <p:nvPr/>
        </p:nvSpPr>
        <p:spPr>
          <a:xfrm>
            <a:off x="543785" y="952238"/>
            <a:ext cx="4447315" cy="166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tADL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：发送完地址到数据传输（最小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70ns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tPROG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：页写完成需用时间（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200~600us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tBERS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：块擦除完成需用时间（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0.7~3ms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tWHR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：从写入变读取的时间（最小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60ns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tRHW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：从读取变写入的时间（最小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100ns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6AEA7E-FA8B-ECCB-A406-9F4177A63ADB}"/>
              </a:ext>
            </a:extLst>
          </p:cNvPr>
          <p:cNvSpPr txBox="1"/>
          <p:nvPr/>
        </p:nvSpPr>
        <p:spPr>
          <a:xfrm>
            <a:off x="349474" y="2621478"/>
            <a:ext cx="8250741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需要配置时序关注的参数：</a:t>
            </a:r>
            <a:r>
              <a:rPr lang="en-US" altLang="zh-CN" sz="18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tCLR</a:t>
            </a:r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8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tAR</a:t>
            </a:r>
            <a:r>
              <a:rPr lang="zh-CN" altLang="en-US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8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tCLS</a:t>
            </a:r>
            <a:r>
              <a:rPr lang="en-US" altLang="zh-CN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8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tALS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8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tRP</a:t>
            </a:r>
            <a:r>
              <a:rPr lang="en-US" altLang="zh-CN" sz="18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8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tWP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tCLH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tALH</a:t>
            </a:r>
            <a:endParaRPr lang="en-US" altLang="zh-CN" sz="18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C70B1D8-BFCF-C3F3-185C-51D754DDB66A}"/>
              </a:ext>
            </a:extLst>
          </p:cNvPr>
          <p:cNvSpPr txBox="1"/>
          <p:nvPr/>
        </p:nvSpPr>
        <p:spPr>
          <a:xfrm>
            <a:off x="543785" y="3094155"/>
            <a:ext cx="4973095" cy="166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tCLR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：发送完命令到数据输出需用时间（最小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10ns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：发送完地址到数据输出需用时间（最小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10ns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tCLS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tALS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CLE/ALE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信号建立时间（最小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10ns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tRP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tWP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写周期的低电平时间（最小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10ns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tCLH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tALH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CLE/ALE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信号保持时间（最小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5ns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FE47CF4-D6FE-DE6B-713E-6AF1E51A4B24}"/>
              </a:ext>
            </a:extLst>
          </p:cNvPr>
          <p:cNvSpPr/>
          <p:nvPr/>
        </p:nvSpPr>
        <p:spPr>
          <a:xfrm>
            <a:off x="3548830" y="2739793"/>
            <a:ext cx="1289870" cy="30102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E4570F0-91C7-2C2C-1521-54E0426F0714}"/>
              </a:ext>
            </a:extLst>
          </p:cNvPr>
          <p:cNvSpPr/>
          <p:nvPr/>
        </p:nvSpPr>
        <p:spPr>
          <a:xfrm>
            <a:off x="4921474" y="2746793"/>
            <a:ext cx="3536726" cy="30102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D4B355-AFFD-3453-19AA-768F46A984A4}"/>
              </a:ext>
            </a:extLst>
          </p:cNvPr>
          <p:cNvSpPr/>
          <p:nvPr/>
        </p:nvSpPr>
        <p:spPr>
          <a:xfrm>
            <a:off x="5753100" y="995345"/>
            <a:ext cx="2080260" cy="36218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P115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时间参数说明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3C34EA-A4ED-D613-8A10-042577AE22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68"/>
          <a:stretch/>
        </p:blipFill>
        <p:spPr>
          <a:xfrm>
            <a:off x="5026379" y="3701063"/>
            <a:ext cx="4117619" cy="11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1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  <p:bldP spid="25" grpId="0" animBg="1"/>
      <p:bldP spid="26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/>
          <p:cNvSpPr>
            <a:spLocks noChangeArrowheads="1"/>
          </p:cNvSpPr>
          <p:nvPr/>
        </p:nvSpPr>
        <p:spPr bwMode="auto">
          <a:xfrm>
            <a:off x="165132" y="522638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NAND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DE1B2F0E-42CA-97F6-6566-C74C7874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9" y="1157412"/>
            <a:ext cx="2570631" cy="148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寻址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控制命令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难点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413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606" y="440482"/>
            <a:ext cx="262025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的难点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0732773-C201-22E7-C3A0-7B9DC0787989}"/>
              </a:ext>
            </a:extLst>
          </p:cNvPr>
          <p:cNvSpPr/>
          <p:nvPr/>
        </p:nvSpPr>
        <p:spPr>
          <a:xfrm>
            <a:off x="321145" y="973078"/>
            <a:ext cx="1980016" cy="37720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坏块管理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2E412FC-B14E-6A52-6682-7446F8FEBFC5}"/>
              </a:ext>
            </a:extLst>
          </p:cNvPr>
          <p:cNvSpPr/>
          <p:nvPr/>
        </p:nvSpPr>
        <p:spPr>
          <a:xfrm>
            <a:off x="321145" y="2605646"/>
            <a:ext cx="1980016" cy="37720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校验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错误校验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13D84A-F6FA-F7ED-F1C6-F044A1B60D42}"/>
              </a:ext>
            </a:extLst>
          </p:cNvPr>
          <p:cNvSpPr txBox="1"/>
          <p:nvPr/>
        </p:nvSpPr>
        <p:spPr>
          <a:xfrm>
            <a:off x="2308857" y="908807"/>
            <a:ext cx="6835142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由于物理特性，只有有限的擦写次数，超过后，基本上是坏了，属于坏块。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2F7E89-FE1E-BF7E-C172-631CCE651DA0}"/>
              </a:ext>
            </a:extLst>
          </p:cNvPr>
          <p:cNvSpPr txBox="1"/>
          <p:nvPr/>
        </p:nvSpPr>
        <p:spPr>
          <a:xfrm>
            <a:off x="2308856" y="2442299"/>
            <a:ext cx="6835143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中某些块中特定位，隔了一段时间去读取，有可能原来存进去是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而结果读出是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EBC7CA-BE01-6EFC-D439-D308364F161F}"/>
              </a:ext>
            </a:extLst>
          </p:cNvPr>
          <p:cNvSpPr txBox="1"/>
          <p:nvPr/>
        </p:nvSpPr>
        <p:spPr>
          <a:xfrm>
            <a:off x="2301160" y="3235017"/>
            <a:ext cx="6835142" cy="153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写入时先用算法计算的到数据的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值，把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值和块内数据一起存入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中。待读取时也是把块内数据和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一并读出，然后用相同的算法计算块内数据的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和读出的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进行比较，如果不同就认为数据已经发生了变质，没法相信了。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F4B6DC-7E63-82B9-2E0D-EA8A05681774}"/>
              </a:ext>
            </a:extLst>
          </p:cNvPr>
          <p:cNvSpPr/>
          <p:nvPr/>
        </p:nvSpPr>
        <p:spPr>
          <a:xfrm>
            <a:off x="533913" y="1784848"/>
            <a:ext cx="1554480" cy="3849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7DD142-AD23-A555-054E-17810C45B572}"/>
              </a:ext>
            </a:extLst>
          </p:cNvPr>
          <p:cNvSpPr txBox="1"/>
          <p:nvPr/>
        </p:nvSpPr>
        <p:spPr>
          <a:xfrm>
            <a:off x="2301160" y="1299063"/>
            <a:ext cx="6835142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需要对坏块进行识别和标记，合理的分配和使用好的块，以最大限度延长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的寿命。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152B31F-8D9F-6068-67A1-97B0471E91DD}"/>
              </a:ext>
            </a:extLst>
          </p:cNvPr>
          <p:cNvCxnSpPr>
            <a:stCxn id="7" idx="2"/>
            <a:endCxn id="20" idx="0"/>
          </p:cNvCxnSpPr>
          <p:nvPr/>
        </p:nvCxnSpPr>
        <p:spPr>
          <a:xfrm>
            <a:off x="1311153" y="1350279"/>
            <a:ext cx="0" cy="434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90540DD-D37D-57E3-B01F-4D533D3C8DFA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flipV="1">
            <a:off x="1311153" y="2169814"/>
            <a:ext cx="0" cy="435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EDF4D52-683B-BE5F-0FE0-11503B68086C}"/>
              </a:ext>
            </a:extLst>
          </p:cNvPr>
          <p:cNvSpPr txBox="1"/>
          <p:nvPr/>
        </p:nvSpPr>
        <p:spPr>
          <a:xfrm>
            <a:off x="321145" y="1353837"/>
            <a:ext cx="118527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需要解决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9A4F381-CD48-90F7-73BA-C05820180E7F}"/>
              </a:ext>
            </a:extLst>
          </p:cNvPr>
          <p:cNvSpPr txBox="1"/>
          <p:nvPr/>
        </p:nvSpPr>
        <p:spPr>
          <a:xfrm>
            <a:off x="321145" y="2174725"/>
            <a:ext cx="118527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需要解决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FDA059-5571-760D-AA23-CA5CB1D9E114}"/>
              </a:ext>
            </a:extLst>
          </p:cNvPr>
          <p:cNvSpPr txBox="1"/>
          <p:nvPr/>
        </p:nvSpPr>
        <p:spPr>
          <a:xfrm>
            <a:off x="2759464" y="484760"/>
            <a:ext cx="5966462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坏块标记和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校验信息都存放在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的备用区域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apare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area)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EC56F9-A86B-E060-5715-37DEF3A0A582}"/>
              </a:ext>
            </a:extLst>
          </p:cNvPr>
          <p:cNvSpPr/>
          <p:nvPr/>
        </p:nvSpPr>
        <p:spPr>
          <a:xfrm>
            <a:off x="175256" y="4450991"/>
            <a:ext cx="1980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基础接口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1CD694-0AC7-CF5C-5AC5-AC8F17CB8C07}"/>
              </a:ext>
            </a:extLst>
          </p:cNvPr>
          <p:cNvSpPr/>
          <p:nvPr/>
        </p:nvSpPr>
        <p:spPr>
          <a:xfrm>
            <a:off x="175256" y="3335255"/>
            <a:ext cx="1980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文件系统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12A88D-188A-47F0-614A-84B1BE7EDE47}"/>
              </a:ext>
            </a:extLst>
          </p:cNvPr>
          <p:cNvSpPr/>
          <p:nvPr/>
        </p:nvSpPr>
        <p:spPr>
          <a:xfrm>
            <a:off x="175256" y="3893123"/>
            <a:ext cx="1980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FTL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93085E4-47B6-D046-567F-4F894A9AC10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165256" y="3587255"/>
            <a:ext cx="0" cy="30586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A4FDA25-FA89-30EF-508E-60696E0785F8}"/>
              </a:ext>
            </a:extLst>
          </p:cNvPr>
          <p:cNvCxnSpPr>
            <a:cxnSpLocks/>
            <a:stCxn id="13" idx="2"/>
            <a:endCxn id="3" idx="0"/>
          </p:cNvCxnSpPr>
          <p:nvPr/>
        </p:nvCxnSpPr>
        <p:spPr>
          <a:xfrm>
            <a:off x="1165256" y="4145123"/>
            <a:ext cx="0" cy="30586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2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6" grpId="0"/>
      <p:bldP spid="17" grpId="0"/>
      <p:bldP spid="18" grpId="0"/>
      <p:bldP spid="20" grpId="0" animBg="1"/>
      <p:bldP spid="21" grpId="0"/>
      <p:bldP spid="27" grpId="0"/>
      <p:bldP spid="28" grpId="0"/>
      <p:bldP spid="2" grpId="0"/>
      <p:bldP spid="3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D49E0B-F89B-5BF6-D0A3-F49C2B662AF6}"/>
              </a:ext>
            </a:extLst>
          </p:cNvPr>
          <p:cNvSpPr txBox="1"/>
          <p:nvPr/>
        </p:nvSpPr>
        <p:spPr>
          <a:xfrm>
            <a:off x="98303" y="392099"/>
            <a:ext cx="1241034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坏块管理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302E12-7DBC-8585-D9DC-79EF63CD2092}"/>
              </a:ext>
            </a:extLst>
          </p:cNvPr>
          <p:cNvSpPr txBox="1"/>
          <p:nvPr/>
        </p:nvSpPr>
        <p:spPr>
          <a:xfrm>
            <a:off x="387106" y="1322922"/>
            <a:ext cx="8533374" cy="1842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的坏块识别有几种方式：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厂家出厂时，会在每个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的第一个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和第二个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spare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区的第一个字节写入非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的值来表示，可以通过这个来判断该块是否为坏块。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、通过给每个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写入数据（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0xFF/0x00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然后读取出来，判断写入的数据和读取的数据是否完全 一样，来识别坏块。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、通过读取数据时，检验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错误，来识别坏块。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58FE98-6941-DB09-117C-A711B6659D90}"/>
              </a:ext>
            </a:extLst>
          </p:cNvPr>
          <p:cNvSpPr txBox="1"/>
          <p:nvPr/>
        </p:nvSpPr>
        <p:spPr>
          <a:xfrm>
            <a:off x="1379732" y="437942"/>
            <a:ext cx="4675628" cy="9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需要实现：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、如何识别坏块，标记坏块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  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、转换表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  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、保留区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255E1C8-148C-B335-00C1-7175B076A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" y="3143387"/>
            <a:ext cx="7447280" cy="164021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1C39766-B960-6191-B41D-AA1981AAEB80}"/>
              </a:ext>
            </a:extLst>
          </p:cNvPr>
          <p:cNvSpPr/>
          <p:nvPr/>
        </p:nvSpPr>
        <p:spPr>
          <a:xfrm>
            <a:off x="5311140" y="3691038"/>
            <a:ext cx="759460" cy="581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FDC24C8-FA88-B4BA-F790-A7D422524A12}"/>
              </a:ext>
            </a:extLst>
          </p:cNvPr>
          <p:cNvCxnSpPr/>
          <p:nvPr/>
        </p:nvCxnSpPr>
        <p:spPr>
          <a:xfrm flipH="1">
            <a:off x="1630680" y="3962400"/>
            <a:ext cx="367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6ABFDEF-A8DA-08A9-1AC8-38328F3E1476}"/>
              </a:ext>
            </a:extLst>
          </p:cNvPr>
          <p:cNvSpPr txBox="1"/>
          <p:nvPr/>
        </p:nvSpPr>
        <p:spPr>
          <a:xfrm>
            <a:off x="1000760" y="3691038"/>
            <a:ext cx="717794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坏块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8C026D-0FBA-EFF5-C7E4-557BF847292E}"/>
              </a:ext>
            </a:extLst>
          </p:cNvPr>
          <p:cNvSpPr txBox="1"/>
          <p:nvPr/>
        </p:nvSpPr>
        <p:spPr>
          <a:xfrm>
            <a:off x="4817354" y="4140605"/>
            <a:ext cx="3607826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才是好块，第二个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是备用的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D1B354-D61F-2317-D47C-38CF4F2493D5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3D59F2A-9F7D-A5A4-94CD-845A759A286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6AC540A-1069-CD1A-0905-70FD729C6B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6E691EC-C43E-02DE-93F9-2F5246DB92E8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5B0B43-D32A-1DEC-A80F-0C9DDD2C88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B34E8B-96BA-4F50-B5F9-D3C208886EE5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43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689858" y="1492814"/>
            <a:ext cx="4751299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NAND FLASH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FMC-NAND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接口介绍（熟悉）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NAND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656646-2E28-8B03-FBEB-0E4BEB72DCD3}"/>
              </a:ext>
            </a:extLst>
          </p:cNvPr>
          <p:cNvSpPr txBox="1"/>
          <p:nvPr/>
        </p:nvSpPr>
        <p:spPr>
          <a:xfrm>
            <a:off x="1123192" y="410981"/>
            <a:ext cx="7754108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文件系统访问文件时，使用的是逻辑地址，是按顺序编号的，不考虑坏块的情况。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F4CAE4-FC35-0DFD-2B39-B2049FA06AFE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0341AD-8EE3-1F42-79FC-D21EE1707B2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A4D479-68B8-B82B-132B-B96938365F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8FCBCD9-EFEC-197E-C4EE-1657631F1ADC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C39DB7-0853-BA60-A33B-9E4047A53AAE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24DD65-CD27-7528-4521-8D11445AD4AF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C4CCEB-33AC-86CD-DDE8-1053291F2654}"/>
              </a:ext>
            </a:extLst>
          </p:cNvPr>
          <p:cNvSpPr txBox="1"/>
          <p:nvPr/>
        </p:nvSpPr>
        <p:spPr>
          <a:xfrm>
            <a:off x="1123192" y="720396"/>
            <a:ext cx="7754108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存储地址，称之为物理地址，是有可能存在坏块的。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E9ED73-93C2-3E14-23DD-CBE4F461F599}"/>
              </a:ext>
            </a:extLst>
          </p:cNvPr>
          <p:cNvSpPr txBox="1"/>
          <p:nvPr/>
        </p:nvSpPr>
        <p:spPr>
          <a:xfrm>
            <a:off x="1123192" y="1053252"/>
            <a:ext cx="7754108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两个地址之间，必须有一个映射表，将逻辑地址转换为物理地址，且不能指向坏块的物理地址，这个映射表称之为 逻辑地址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物理地址转换表，简称转换表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Lut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A0BD4F9-12C5-991E-4E6D-7546C6AB0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50" y="1905859"/>
            <a:ext cx="3692190" cy="289861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858E380-BDA2-BB6D-2111-189B723D550F}"/>
              </a:ext>
            </a:extLst>
          </p:cNvPr>
          <p:cNvSpPr txBox="1"/>
          <p:nvPr/>
        </p:nvSpPr>
        <p:spPr>
          <a:xfrm>
            <a:off x="4316640" y="1966819"/>
            <a:ext cx="4757816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映射表必须存储到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，以便上电后重建。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28519B-1742-1E21-56A7-A9ACD2EB134D}"/>
              </a:ext>
            </a:extLst>
          </p:cNvPr>
          <p:cNvSpPr txBox="1"/>
          <p:nvPr/>
        </p:nvSpPr>
        <p:spPr>
          <a:xfrm>
            <a:off x="102993" y="452577"/>
            <a:ext cx="1042914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5B87AA-AFF4-C4C9-DB80-ED148693852E}"/>
              </a:ext>
            </a:extLst>
          </p:cNvPr>
          <p:cNvSpPr txBox="1"/>
          <p:nvPr/>
        </p:nvSpPr>
        <p:spPr>
          <a:xfrm>
            <a:off x="4316640" y="2563518"/>
            <a:ext cx="4827360" cy="116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当出现坏块时，需要进行坏块标记并且不再作为正常块使用，还得从保留区提取一个未使用过的块来代替坏块。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91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9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2F4CAE4-FC35-0DFD-2B39-B2049FA06AFE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0341AD-8EE3-1F42-79FC-D21EE1707B2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A4D479-68B8-B82B-132B-B96938365F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8FCBCD9-EFEC-197E-C4EE-1657631F1ADC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C39DB7-0853-BA60-A33B-9E4047A53AAE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24DD65-CD27-7528-4521-8D11445AD4AF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9BB81F4-AB16-6633-731B-0DF20747966A}"/>
              </a:ext>
            </a:extLst>
          </p:cNvPr>
          <p:cNvSpPr txBox="1"/>
          <p:nvPr/>
        </p:nvSpPr>
        <p:spPr>
          <a:xfrm>
            <a:off x="134520" y="425323"/>
            <a:ext cx="863112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利用每个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的第一个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spare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区来存储映射表，另外还需要标记这个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是否被利用。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AADC0D-FF1D-6BDC-17B3-EB64FAFD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90" y="848370"/>
            <a:ext cx="7276195" cy="15556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398A8BC-4584-2F91-5F18-522F10A1D3EE}"/>
              </a:ext>
            </a:extLst>
          </p:cNvPr>
          <p:cNvSpPr txBox="1"/>
          <p:nvPr/>
        </p:nvSpPr>
        <p:spPr>
          <a:xfrm>
            <a:off x="314910" y="2385519"/>
            <a:ext cx="8631120" cy="116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第一个字节：用来表示该块是否为坏块（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0xFF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表示好块；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0xAA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表示坏块）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第二个字节：用来表示是否被占用（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表示未被占用；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表示已被占用）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第三和四个字节：用来表示存储该块所映射到的逻辑地址（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表示未被分配）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4F69E26-4384-AB6F-7E44-C98D6300BC96}"/>
              </a:ext>
            </a:extLst>
          </p:cNvPr>
          <p:cNvSpPr/>
          <p:nvPr/>
        </p:nvSpPr>
        <p:spPr>
          <a:xfrm>
            <a:off x="840690" y="3587640"/>
            <a:ext cx="6611670" cy="30777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MT29F4G08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4096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，所以两个字节可以表示有效逻辑地址范围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F4A9A4-7B16-E7A4-9140-EF30B90D4DBF}"/>
              </a:ext>
            </a:extLst>
          </p:cNvPr>
          <p:cNvSpPr txBox="1"/>
          <p:nvPr/>
        </p:nvSpPr>
        <p:spPr>
          <a:xfrm>
            <a:off x="794497" y="3932939"/>
            <a:ext cx="524007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新建一个数组进行存放，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lut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LBNnum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 = M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6EE372-D4EC-6529-35ED-A64592B222E1}"/>
              </a:ext>
            </a:extLst>
          </p:cNvPr>
          <p:cNvSpPr txBox="1"/>
          <p:nvPr/>
        </p:nvSpPr>
        <p:spPr>
          <a:xfrm>
            <a:off x="0" y="4364836"/>
            <a:ext cx="914400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3/4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字节组成的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uint16_t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LBNnum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逻辑地址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);M: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物理地址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映射表第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LBNnum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个元素所对应地址。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47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 animBg="1"/>
      <p:bldP spid="13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2F4CAE4-FC35-0DFD-2B39-B2049FA06AFE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0341AD-8EE3-1F42-79FC-D21EE1707B2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A4D479-68B8-B82B-132B-B96938365F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8FCBCD9-EFEC-197E-C4EE-1657631F1ADC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C39DB7-0853-BA60-A33B-9E4047A53AAE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24DD65-CD27-7528-4521-8D11445AD4AF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858E380-BDA2-BB6D-2111-189B723D550F}"/>
              </a:ext>
            </a:extLst>
          </p:cNvPr>
          <p:cNvSpPr txBox="1"/>
          <p:nvPr/>
        </p:nvSpPr>
        <p:spPr>
          <a:xfrm>
            <a:off x="472246" y="908348"/>
            <a:ext cx="8575244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有两个作用：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、产生坏块时，用来替代坏块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      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、复写数据时，用来替代被复写的块，以提高写入速度，并实现磨损均衡处理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28519B-1742-1E21-56A7-A9ACD2EB134D}"/>
              </a:ext>
            </a:extLst>
          </p:cNvPr>
          <p:cNvSpPr txBox="1"/>
          <p:nvPr/>
        </p:nvSpPr>
        <p:spPr>
          <a:xfrm>
            <a:off x="102993" y="452577"/>
            <a:ext cx="1042914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保留区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5B87AA-AFF4-C4C9-DB80-ED148693852E}"/>
              </a:ext>
            </a:extLst>
          </p:cNvPr>
          <p:cNvSpPr txBox="1"/>
          <p:nvPr/>
        </p:nvSpPr>
        <p:spPr>
          <a:xfrm>
            <a:off x="472246" y="1721961"/>
            <a:ext cx="8549834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文件系统通常要往某个已经被写过数据的块里写入新数据，由于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特性，先擦除后写入。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一般方法：读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写（非常耗时且需要非常大的内存，一个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128K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0712DC2-48AE-1645-D047-D613C5E10E00}"/>
              </a:ext>
            </a:extLst>
          </p:cNvPr>
          <p:cNvSpPr/>
          <p:nvPr/>
        </p:nvSpPr>
        <p:spPr>
          <a:xfrm>
            <a:off x="175066" y="2767827"/>
            <a:ext cx="3612074" cy="30777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页拷贝功能：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Internal data move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DED9AB-4C25-C3C9-64C7-E1023570E6CF}"/>
              </a:ext>
            </a:extLst>
          </p:cNvPr>
          <p:cNvSpPr txBox="1"/>
          <p:nvPr/>
        </p:nvSpPr>
        <p:spPr>
          <a:xfrm>
            <a:off x="175066" y="3075604"/>
            <a:ext cx="854983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将内部某个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的数据以页为单位，拷贝到另外一个空闲的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中，而且写入新的数据。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5BE232-D952-9DC2-02AC-382EDB29EF36}"/>
              </a:ext>
            </a:extLst>
          </p:cNvPr>
          <p:cNvSpPr txBox="1"/>
          <p:nvPr/>
        </p:nvSpPr>
        <p:spPr>
          <a:xfrm>
            <a:off x="175066" y="3519885"/>
            <a:ext cx="854983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好处：无需读出整个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数据，在正确地址写入需要写入的新数据即可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F2C46A-D3DB-E20C-CF21-35F5EA07B26B}"/>
              </a:ext>
            </a:extLst>
          </p:cNvPr>
          <p:cNvSpPr txBox="1"/>
          <p:nvPr/>
        </p:nvSpPr>
        <p:spPr>
          <a:xfrm>
            <a:off x="175066" y="3964166"/>
            <a:ext cx="9215309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要求：需要有空闲块，且保留区需要预留足够多的空闲块用来均分擦除次数，实现简单的磨损均衡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08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  <p:bldP spid="2" grpId="0" animBg="1"/>
      <p:bldP spid="9" grpId="0"/>
      <p:bldP spid="10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D49E0B-F89B-5BF6-D0A3-F49C2B662AF6}"/>
              </a:ext>
            </a:extLst>
          </p:cNvPr>
          <p:cNvSpPr txBox="1"/>
          <p:nvPr/>
        </p:nvSpPr>
        <p:spPr>
          <a:xfrm>
            <a:off x="69606" y="387142"/>
            <a:ext cx="262025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校验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302E12-7DBC-8585-D9DC-79EF63CD2092}"/>
              </a:ext>
            </a:extLst>
          </p:cNvPr>
          <p:cNvSpPr txBox="1"/>
          <p:nvPr/>
        </p:nvSpPr>
        <p:spPr>
          <a:xfrm>
            <a:off x="-1" y="2123648"/>
            <a:ext cx="933809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校验有三种常用的算法：汉明码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(Hamming Code)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(Reed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Solomom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Code)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BCH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码。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23DA68-702C-863C-7DB8-E616E2FE7C9F}"/>
              </a:ext>
            </a:extLst>
          </p:cNvPr>
          <p:cNvSpPr txBox="1"/>
          <p:nvPr/>
        </p:nvSpPr>
        <p:spPr>
          <a:xfrm>
            <a:off x="-1" y="2655070"/>
            <a:ext cx="9143999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模块支持硬件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计算，使用的就是汉明码，可以检测出错误，但无法修正。支持页大小按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1024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2048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4096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8192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字节为单位进行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计算。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865DC4-AB23-6D9E-5ACC-68F126925A9E}"/>
              </a:ext>
            </a:extLst>
          </p:cNvPr>
          <p:cNvSpPr txBox="1"/>
          <p:nvPr/>
        </p:nvSpPr>
        <p:spPr>
          <a:xfrm>
            <a:off x="-1" y="853563"/>
            <a:ext cx="9143998" cy="116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，是一种对传输数据的错误检测和修正算法。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存储单元是串行组织的，当读取一个单元时，读出放大器所检测到的信号强度会被这种串行存储结构削弱，降低了所读信号的准确性，导致读数出错（一般只有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出错）。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就可以检测这种错误，并修正错误的数据位。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D03421-7CF7-107F-E3CF-9FD1909BD5E7}"/>
              </a:ext>
            </a:extLst>
          </p:cNvPr>
          <p:cNvSpPr txBox="1"/>
          <p:nvPr/>
        </p:nvSpPr>
        <p:spPr>
          <a:xfrm>
            <a:off x="0" y="3555824"/>
            <a:ext cx="620268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汉明码算法需要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2n bit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校验数据来处理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2^n bit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的数据包。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32D3E8-6278-5D8D-4FC4-444E5C4DD38B}"/>
              </a:ext>
            </a:extLst>
          </p:cNvPr>
          <p:cNvSpPr txBox="1"/>
          <p:nvPr/>
        </p:nvSpPr>
        <p:spPr>
          <a:xfrm>
            <a:off x="-3" y="4043009"/>
            <a:ext cx="9144000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打个比方，以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为单位来就算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值，只需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24bit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即可表示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2^12=4096bit=512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12*2=24bit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18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4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D49E0B-F89B-5BF6-D0A3-F49C2B662AF6}"/>
              </a:ext>
            </a:extLst>
          </p:cNvPr>
          <p:cNvSpPr txBox="1"/>
          <p:nvPr/>
        </p:nvSpPr>
        <p:spPr>
          <a:xfrm>
            <a:off x="69606" y="387142"/>
            <a:ext cx="262025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汉明码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865DC4-AB23-6D9E-5ACC-68F126925A9E}"/>
              </a:ext>
            </a:extLst>
          </p:cNvPr>
          <p:cNvSpPr txBox="1"/>
          <p:nvPr/>
        </p:nvSpPr>
        <p:spPr>
          <a:xfrm>
            <a:off x="716279" y="760874"/>
            <a:ext cx="6195061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计算数据包得到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值（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奇校验值和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偶校验值）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50CFF76-CE0E-9F13-8E51-5EC3AEE0F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44" y="1164351"/>
            <a:ext cx="6489476" cy="172444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C4A1C43-4F21-DF57-2E54-E8E36E484D98}"/>
              </a:ext>
            </a:extLst>
          </p:cNvPr>
          <p:cNvSpPr txBox="1"/>
          <p:nvPr/>
        </p:nvSpPr>
        <p:spPr>
          <a:xfrm>
            <a:off x="716279" y="2868887"/>
            <a:ext cx="8082056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数据分割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(1/2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1/4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1/8)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通过“异或”运算进行奇偶校验，得到偶校验值和奇校验值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864046-345D-ED9E-A04D-408115948ECA}"/>
              </a:ext>
            </a:extLst>
          </p:cNvPr>
          <p:cNvSpPr txBox="1"/>
          <p:nvPr/>
        </p:nvSpPr>
        <p:spPr>
          <a:xfrm>
            <a:off x="757144" y="3289217"/>
            <a:ext cx="6154196" cy="9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1/2	               1/4                       1/8</a:t>
            </a:r>
          </a:p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0^0^0^1	0^1^0^1		1^1^0^1 = 101</a:t>
            </a:r>
          </a:p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ECCo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0^1^0^1	0^1^0^0		0^0^0^0 = 010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C211712-D361-C7FE-266B-5C096FA910DC}"/>
              </a:ext>
            </a:extLst>
          </p:cNvPr>
          <p:cNvCxnSpPr>
            <a:cxnSpLocks/>
          </p:cNvCxnSpPr>
          <p:nvPr/>
        </p:nvCxnSpPr>
        <p:spPr>
          <a:xfrm flipV="1">
            <a:off x="2446020" y="3383280"/>
            <a:ext cx="0" cy="79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8372CDB-7AA4-4C80-27A9-EA13990E1931}"/>
              </a:ext>
            </a:extLst>
          </p:cNvPr>
          <p:cNvCxnSpPr>
            <a:cxnSpLocks/>
          </p:cNvCxnSpPr>
          <p:nvPr/>
        </p:nvCxnSpPr>
        <p:spPr>
          <a:xfrm flipV="1">
            <a:off x="3779520" y="3383280"/>
            <a:ext cx="0" cy="79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79A3138-C454-7763-DB85-DADA6797A56C}"/>
              </a:ext>
            </a:extLst>
          </p:cNvPr>
          <p:cNvSpPr/>
          <p:nvPr/>
        </p:nvSpPr>
        <p:spPr>
          <a:xfrm>
            <a:off x="6818319" y="729106"/>
            <a:ext cx="2203761" cy="30777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异或：相同为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，不同为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C1941E9-30FC-523D-8C48-72F868A8674C}"/>
              </a:ext>
            </a:extLst>
          </p:cNvPr>
          <p:cNvSpPr txBox="1"/>
          <p:nvPr/>
        </p:nvSpPr>
        <p:spPr>
          <a:xfrm>
            <a:off x="5933211" y="3476274"/>
            <a:ext cx="2865124" cy="64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汉明码算法要求一对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奇校验值和偶检验值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8995981-144D-0C7D-00D0-4912112E3067}"/>
              </a:ext>
            </a:extLst>
          </p:cNvPr>
          <p:cNvSpPr txBox="1"/>
          <p:nvPr/>
        </p:nvSpPr>
        <p:spPr>
          <a:xfrm>
            <a:off x="757144" y="4195615"/>
            <a:ext cx="8386856" cy="64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得到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值后，需要将原数据包和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数值写入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里。读取时，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值将会重新计算，对比即可知数据有无异常</a:t>
            </a:r>
          </a:p>
        </p:txBody>
      </p:sp>
    </p:spTree>
    <p:extLst>
      <p:ext uri="{BB962C8B-B14F-4D97-AF65-F5344CB8AC3E}">
        <p14:creationId xmlns:p14="http://schemas.microsoft.com/office/powerpoint/2010/main" val="406270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  <p:bldP spid="22" grpId="0" animBg="1"/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4A1C43-4F21-DF57-2E54-E8E36E484D98}"/>
              </a:ext>
            </a:extLst>
          </p:cNvPr>
          <p:cNvSpPr txBox="1"/>
          <p:nvPr/>
        </p:nvSpPr>
        <p:spPr>
          <a:xfrm>
            <a:off x="757143" y="524074"/>
            <a:ext cx="710669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假如对比后，发现异常，出错数据为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01010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。按照步骤①进行操作：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864046-345D-ED9E-A04D-408115948ECA}"/>
              </a:ext>
            </a:extLst>
          </p:cNvPr>
          <p:cNvSpPr txBox="1"/>
          <p:nvPr/>
        </p:nvSpPr>
        <p:spPr>
          <a:xfrm>
            <a:off x="757143" y="1006137"/>
            <a:ext cx="4828316" cy="9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1/2	               1/4                       1/8</a:t>
            </a:r>
          </a:p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nECCe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0^1^0^1	0^1^0^1		1^1^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^1 = 000</a:t>
            </a:r>
          </a:p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nECCo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0^1^0^1	0^1^0^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0^0^0^0 = 000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C211712-D361-C7FE-266B-5C096FA910DC}"/>
              </a:ext>
            </a:extLst>
          </p:cNvPr>
          <p:cNvCxnSpPr>
            <a:cxnSpLocks/>
          </p:cNvCxnSpPr>
          <p:nvPr/>
        </p:nvCxnSpPr>
        <p:spPr>
          <a:xfrm flipV="1">
            <a:off x="2567940" y="1066800"/>
            <a:ext cx="0" cy="79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8372CDB-7AA4-4C80-27A9-EA13990E1931}"/>
              </a:ext>
            </a:extLst>
          </p:cNvPr>
          <p:cNvCxnSpPr>
            <a:cxnSpLocks/>
          </p:cNvCxnSpPr>
          <p:nvPr/>
        </p:nvCxnSpPr>
        <p:spPr>
          <a:xfrm flipV="1">
            <a:off x="3779520" y="1066800"/>
            <a:ext cx="0" cy="79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CAD2E44-2115-1DD8-2A93-E6C22BBBED07}"/>
              </a:ext>
            </a:extLst>
          </p:cNvPr>
          <p:cNvSpPr txBox="1"/>
          <p:nvPr/>
        </p:nvSpPr>
        <p:spPr>
          <a:xfrm>
            <a:off x="757143" y="1987054"/>
            <a:ext cx="358625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 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数值进行按位“异或”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FA89AB-3304-6843-4968-8CC3FA87B035}"/>
              </a:ext>
            </a:extLst>
          </p:cNvPr>
          <p:cNvSpPr txBox="1"/>
          <p:nvPr/>
        </p:nvSpPr>
        <p:spPr>
          <a:xfrm>
            <a:off x="757143" y="2469117"/>
            <a:ext cx="7769637" cy="35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temp =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^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ECCo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^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nECCe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^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nECCo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101 ^ 010 ^ 000 ^ 000 = 111	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ED83DA-88FF-8F0E-3A30-B3E59C89EADA}"/>
              </a:ext>
            </a:extLst>
          </p:cNvPr>
          <p:cNvSpPr txBox="1"/>
          <p:nvPr/>
        </p:nvSpPr>
        <p:spPr>
          <a:xfrm>
            <a:off x="757143" y="2885777"/>
            <a:ext cx="8143017" cy="64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 异或结果全为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出错了。对于这种情况，出错的地址可通过原有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值和新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值进行按位异或得到。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86069C-7C01-50B6-43E5-D20D30DE06C6}"/>
              </a:ext>
            </a:extLst>
          </p:cNvPr>
          <p:cNvSpPr txBox="1"/>
          <p:nvPr/>
        </p:nvSpPr>
        <p:spPr>
          <a:xfrm>
            <a:off x="757143" y="3584566"/>
            <a:ext cx="7647717" cy="35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出错的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ECCo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^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nECCo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010 ^ 000 = 010	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BA996E-488C-A2CF-A0F2-031A66AFFABD}"/>
              </a:ext>
            </a:extLst>
          </p:cNvPr>
          <p:cNvSpPr txBox="1"/>
          <p:nvPr/>
        </p:nvSpPr>
        <p:spPr>
          <a:xfrm>
            <a:off x="757143" y="4001226"/>
            <a:ext cx="7647717" cy="35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⑥ 对出错后的数据的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进行取反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该位与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异或即可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，得到正确数据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8DD407-2B6B-2E3A-20FD-50AFC4B06A5C}"/>
              </a:ext>
            </a:extLst>
          </p:cNvPr>
          <p:cNvSpPr txBox="1"/>
          <p:nvPr/>
        </p:nvSpPr>
        <p:spPr>
          <a:xfrm>
            <a:off x="757143" y="4417883"/>
            <a:ext cx="3898679" cy="35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01010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 ^ 00000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 = 01010001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57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" grpId="0"/>
      <p:bldP spid="7" grpId="0"/>
      <p:bldP spid="8" grpId="0"/>
      <p:bldP spid="14" grpId="0"/>
      <p:bldP spid="16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4A1C43-4F21-DF57-2E54-E8E36E484D98}"/>
              </a:ext>
            </a:extLst>
          </p:cNvPr>
          <p:cNvSpPr txBox="1"/>
          <p:nvPr/>
        </p:nvSpPr>
        <p:spPr>
          <a:xfrm>
            <a:off x="339090" y="418186"/>
            <a:ext cx="8745002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值也是存放在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中，从每个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spare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区的第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(0x10)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开始存放：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53DB275-7BFD-04CE-B4EC-528BD0DF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8" y="898419"/>
            <a:ext cx="6837995" cy="147638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E9E7F28-451D-D3AF-1569-2E50F149C0C4}"/>
              </a:ext>
            </a:extLst>
          </p:cNvPr>
          <p:cNvSpPr txBox="1"/>
          <p:nvPr/>
        </p:nvSpPr>
        <p:spPr>
          <a:xfrm>
            <a:off x="339090" y="2399248"/>
            <a:ext cx="8682990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由于对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字节进行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需要用到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24bit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字节，方便运算，用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字节表示。一个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2048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字节大小的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E35F4E-87C3-6CC5-B7B7-DB6CA140F23C}"/>
              </a:ext>
            </a:extLst>
          </p:cNvPr>
          <p:cNvSpPr txBox="1"/>
          <p:nvPr/>
        </p:nvSpPr>
        <p:spPr>
          <a:xfrm>
            <a:off x="6909867" y="1041576"/>
            <a:ext cx="2378914" cy="1351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ECCx1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0~511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ECCx2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512~1023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ECCx3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1024~1535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ECCx4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1536~2047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86C6BD-F3E3-AE81-2BE0-0CCB3E0D93E6}"/>
              </a:ext>
            </a:extLst>
          </p:cNvPr>
          <p:cNvSpPr txBox="1"/>
          <p:nvPr/>
        </p:nvSpPr>
        <p:spPr>
          <a:xfrm>
            <a:off x="339091" y="3177196"/>
            <a:ext cx="8804909" cy="116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 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的硬件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会计算出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值，我们需要写入到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spare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区对应地址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 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的硬件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会计算一个新的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值，我们需要进行与原来的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值比对，判断数据是否有误，以及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1bit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数据纠正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38D07D-C6BA-1538-42D6-B6F19B261C73}"/>
              </a:ext>
            </a:extLst>
          </p:cNvPr>
          <p:cNvSpPr txBox="1"/>
          <p:nvPr/>
        </p:nvSpPr>
        <p:spPr>
          <a:xfrm>
            <a:off x="49530" y="4351542"/>
            <a:ext cx="9090659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注意：我们对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处理是以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字节为单位，如果写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读数据不是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的整数倍，不会进行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处理。</a:t>
            </a:r>
          </a:p>
        </p:txBody>
      </p:sp>
    </p:spTree>
    <p:extLst>
      <p:ext uri="{BB962C8B-B14F-4D97-AF65-F5344CB8AC3E}">
        <p14:creationId xmlns:p14="http://schemas.microsoft.com/office/powerpoint/2010/main" val="275606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22" grpId="0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689858" y="1492814"/>
            <a:ext cx="4751299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NAND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FMC-NAND FLASH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接口介绍（熟悉）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NAND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13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DDEA21DE-EFE8-4FFE-B3B8-1E7F40EC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7" y="646542"/>
            <a:ext cx="5765685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FMC-NAND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接口介绍（熟悉）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DFCA18A4-3639-44D4-8080-A6AFE37B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509" y="1296523"/>
            <a:ext cx="5652375" cy="20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7.1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FMC-NAND FLASH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控制器简介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7.2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FMC-NAND FLASH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访问参数介绍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7.3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控制器硬件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FMC-NAND FLASH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控制器相关寄存器介绍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FMC-NAND FLASH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控制器相关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库函数介绍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741FEF-C206-61AE-F033-183E2AFF27BF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74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 39">
            <a:extLst>
              <a:ext uri="{FF2B5EF4-FFF2-40B4-BE49-F238E27FC236}">
                <a16:creationId xmlns:a16="http://schemas.microsoft.com/office/drawing/2014/main" id="{8D7C39DE-87E6-4B90-82A3-CE35BF79D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00" y="775687"/>
            <a:ext cx="857857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功能就是将读写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内部地址操作转换为输出满足外部存储器的时序读写外部存储器。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2C04A8E7-801E-E149-F336-7146ABC1C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99" y="3948927"/>
            <a:ext cx="8578577" cy="59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写操作：对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0x8000 0000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地址写入一个数据，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控制器会控制对应的引脚输出一个满足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时序，发送一个数据到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2E98BDC5-F962-90C9-3E64-029D5B940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00" y="3567927"/>
            <a:ext cx="835759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读操作：读取内部的寄存器，也会生成一个时序从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读取一个数据。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6E416B83-33A6-F8EE-A3DA-D81CDE0C0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00" y="4459727"/>
            <a:ext cx="835759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使用的重点：配置好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时序寄存器，使其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产生的时序满足外部存储的访问时间要求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97A01853-4D55-9310-FDC1-BD3C6D77D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7827"/>
            <a:ext cx="3498023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FMC-NAND FLASH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控制器简介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0FABE8-0541-6BBB-7A02-554091265C45}"/>
              </a:ext>
            </a:extLst>
          </p:cNvPr>
          <p:cNvSpPr/>
          <p:nvPr/>
        </p:nvSpPr>
        <p:spPr>
          <a:xfrm>
            <a:off x="3062057" y="1377943"/>
            <a:ext cx="837184" cy="2175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EC764A-0707-2EE5-282C-E14B671BF781}"/>
              </a:ext>
            </a:extLst>
          </p:cNvPr>
          <p:cNvSpPr/>
          <p:nvPr/>
        </p:nvSpPr>
        <p:spPr>
          <a:xfrm>
            <a:off x="1268023" y="1377944"/>
            <a:ext cx="650256" cy="217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99B53F5-9134-2E02-A074-8BA2363B42F8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1918279" y="2465588"/>
            <a:ext cx="1143778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E9B27C4-60B0-C49C-D16A-A3D7F9E29314}"/>
              </a:ext>
            </a:extLst>
          </p:cNvPr>
          <p:cNvSpPr/>
          <p:nvPr/>
        </p:nvSpPr>
        <p:spPr>
          <a:xfrm>
            <a:off x="3085805" y="1520482"/>
            <a:ext cx="792543" cy="9476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</a:p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9AC35D2-CA39-F559-D1BA-C75E4A82EF69}"/>
              </a:ext>
            </a:extLst>
          </p:cNvPr>
          <p:cNvSpPr txBox="1"/>
          <p:nvPr/>
        </p:nvSpPr>
        <p:spPr>
          <a:xfrm>
            <a:off x="1906371" y="2014771"/>
            <a:ext cx="115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HADDR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F14B25-0E77-A108-2682-1035B7513DCB}"/>
              </a:ext>
            </a:extLst>
          </p:cNvPr>
          <p:cNvSpPr/>
          <p:nvPr/>
        </p:nvSpPr>
        <p:spPr>
          <a:xfrm>
            <a:off x="5800904" y="1377944"/>
            <a:ext cx="1575255" cy="217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D89687E-A1BE-79AF-3246-83A70AAE1693}"/>
              </a:ext>
            </a:extLst>
          </p:cNvPr>
          <p:cNvCxnSpPr>
            <a:cxnSpLocks/>
          </p:cNvCxnSpPr>
          <p:nvPr/>
        </p:nvCxnSpPr>
        <p:spPr>
          <a:xfrm>
            <a:off x="3899240" y="1462321"/>
            <a:ext cx="190166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01FD075-AD8A-40FD-9727-0DB5CACE338D}"/>
              </a:ext>
            </a:extLst>
          </p:cNvPr>
          <p:cNvCxnSpPr>
            <a:cxnSpLocks/>
          </p:cNvCxnSpPr>
          <p:nvPr/>
        </p:nvCxnSpPr>
        <p:spPr>
          <a:xfrm>
            <a:off x="3899240" y="1796103"/>
            <a:ext cx="190166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082BC42-0356-010A-FF9B-4645AFA544A9}"/>
              </a:ext>
            </a:extLst>
          </p:cNvPr>
          <p:cNvCxnSpPr>
            <a:cxnSpLocks/>
          </p:cNvCxnSpPr>
          <p:nvPr/>
        </p:nvCxnSpPr>
        <p:spPr>
          <a:xfrm>
            <a:off x="3908765" y="2129885"/>
            <a:ext cx="188761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942FE59-9CAF-ADD8-9989-AB6D18975D28}"/>
              </a:ext>
            </a:extLst>
          </p:cNvPr>
          <p:cNvSpPr txBox="1"/>
          <p:nvPr/>
        </p:nvSpPr>
        <p:spPr>
          <a:xfrm>
            <a:off x="5278780" y="1165905"/>
            <a:ext cx="51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B4C7219-76BD-F65B-02C6-EF7ACDB91FBD}"/>
              </a:ext>
            </a:extLst>
          </p:cNvPr>
          <p:cNvSpPr txBox="1"/>
          <p:nvPr/>
        </p:nvSpPr>
        <p:spPr>
          <a:xfrm>
            <a:off x="5275285" y="1482764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87CD9B-A216-7ABB-BD52-E3EF942D8916}"/>
              </a:ext>
            </a:extLst>
          </p:cNvPr>
          <p:cNvSpPr txBox="1"/>
          <p:nvPr/>
        </p:nvSpPr>
        <p:spPr>
          <a:xfrm>
            <a:off x="5260516" y="1821894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150FE03-2958-1C65-9988-2E974052FEC0}"/>
              </a:ext>
            </a:extLst>
          </p:cNvPr>
          <p:cNvCxnSpPr>
            <a:cxnSpLocks/>
          </p:cNvCxnSpPr>
          <p:nvPr/>
        </p:nvCxnSpPr>
        <p:spPr>
          <a:xfrm>
            <a:off x="3908765" y="2797449"/>
            <a:ext cx="189214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75B0325-F849-5312-0D0B-C3606D3DC9A5}"/>
              </a:ext>
            </a:extLst>
          </p:cNvPr>
          <p:cNvSpPr txBox="1"/>
          <p:nvPr/>
        </p:nvSpPr>
        <p:spPr>
          <a:xfrm>
            <a:off x="5260516" y="2482836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7A90E52-D7EF-F367-1E72-D2476ED34AB7}"/>
              </a:ext>
            </a:extLst>
          </p:cNvPr>
          <p:cNvSpPr txBox="1"/>
          <p:nvPr/>
        </p:nvSpPr>
        <p:spPr>
          <a:xfrm>
            <a:off x="5043019" y="2815071"/>
            <a:ext cx="749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IO0~7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061876-50E7-E845-E0EB-0526B45D4998}"/>
              </a:ext>
            </a:extLst>
          </p:cNvPr>
          <p:cNvSpPr txBox="1"/>
          <p:nvPr/>
        </p:nvSpPr>
        <p:spPr>
          <a:xfrm>
            <a:off x="3831936" y="2815071"/>
            <a:ext cx="1209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FMC_D[0~7]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63D6F0A-8F51-5311-AD09-E3F2E81BCD3D}"/>
              </a:ext>
            </a:extLst>
          </p:cNvPr>
          <p:cNvSpPr txBox="1"/>
          <p:nvPr/>
        </p:nvSpPr>
        <p:spPr>
          <a:xfrm>
            <a:off x="3831936" y="2482836"/>
            <a:ext cx="112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FMC_NCE3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E021788-3F1B-9D94-F121-32D85F3E2B20}"/>
              </a:ext>
            </a:extLst>
          </p:cNvPr>
          <p:cNvSpPr txBox="1"/>
          <p:nvPr/>
        </p:nvSpPr>
        <p:spPr>
          <a:xfrm>
            <a:off x="3831936" y="1821894"/>
            <a:ext cx="112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FMC_NWE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D0A1889-83DB-F840-DC99-D7A1A3590A7D}"/>
              </a:ext>
            </a:extLst>
          </p:cNvPr>
          <p:cNvSpPr txBox="1"/>
          <p:nvPr/>
        </p:nvSpPr>
        <p:spPr>
          <a:xfrm>
            <a:off x="3831936" y="1165905"/>
            <a:ext cx="136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FMC_A16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F0EA8E8-6BA4-5A9B-A379-53CFAEA68DE1}"/>
              </a:ext>
            </a:extLst>
          </p:cNvPr>
          <p:cNvSpPr txBox="1"/>
          <p:nvPr/>
        </p:nvSpPr>
        <p:spPr>
          <a:xfrm>
            <a:off x="3831936" y="1482764"/>
            <a:ext cx="136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FMC_A17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286BE8C-4065-FCA0-B3D0-A9623069BA0A}"/>
              </a:ext>
            </a:extLst>
          </p:cNvPr>
          <p:cNvCxnSpPr>
            <a:cxnSpLocks/>
          </p:cNvCxnSpPr>
          <p:nvPr/>
        </p:nvCxnSpPr>
        <p:spPr>
          <a:xfrm>
            <a:off x="3908765" y="2463667"/>
            <a:ext cx="189214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EA5355D1-484F-EBA0-3BDE-983193674687}"/>
              </a:ext>
            </a:extLst>
          </p:cNvPr>
          <p:cNvSpPr txBox="1"/>
          <p:nvPr/>
        </p:nvSpPr>
        <p:spPr>
          <a:xfrm>
            <a:off x="5260516" y="2139936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2E23106-A1D9-715D-CBA1-D07B9BE60673}"/>
              </a:ext>
            </a:extLst>
          </p:cNvPr>
          <p:cNvSpPr txBox="1"/>
          <p:nvPr/>
        </p:nvSpPr>
        <p:spPr>
          <a:xfrm>
            <a:off x="3831936" y="2139936"/>
            <a:ext cx="112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FMC_NOE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E3E9BE8-6738-5913-0A97-4146C45A7EC3}"/>
              </a:ext>
            </a:extLst>
          </p:cNvPr>
          <p:cNvCxnSpPr>
            <a:cxnSpLocks/>
          </p:cNvCxnSpPr>
          <p:nvPr/>
        </p:nvCxnSpPr>
        <p:spPr>
          <a:xfrm>
            <a:off x="3911635" y="3131231"/>
            <a:ext cx="1892140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D3CAA3E-94BA-2633-C264-384D0C4E1EDD}"/>
              </a:ext>
            </a:extLst>
          </p:cNvPr>
          <p:cNvCxnSpPr>
            <a:cxnSpLocks/>
          </p:cNvCxnSpPr>
          <p:nvPr/>
        </p:nvCxnSpPr>
        <p:spPr>
          <a:xfrm>
            <a:off x="3906486" y="3465015"/>
            <a:ext cx="1889669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13ECB977-34F2-61C4-4A16-2EBC829A6247}"/>
              </a:ext>
            </a:extLst>
          </p:cNvPr>
          <p:cNvSpPr txBox="1"/>
          <p:nvPr/>
        </p:nvSpPr>
        <p:spPr>
          <a:xfrm>
            <a:off x="5260515" y="3165624"/>
            <a:ext cx="534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R/B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DA0584C-D3D8-A816-685D-6C22E84030CB}"/>
              </a:ext>
            </a:extLst>
          </p:cNvPr>
          <p:cNvSpPr txBox="1"/>
          <p:nvPr/>
        </p:nvSpPr>
        <p:spPr>
          <a:xfrm>
            <a:off x="3834806" y="3165624"/>
            <a:ext cx="1209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FMC_NWAIT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917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8" grpId="0" animBg="1"/>
      <p:bldP spid="19" grpId="0" animBg="1"/>
      <p:bldP spid="22" grpId="0" animBg="1"/>
      <p:bldP spid="23" grpId="0"/>
      <p:bldP spid="24" grpId="0" animBg="1"/>
      <p:bldP spid="28" grpId="0"/>
      <p:bldP spid="29" grpId="0"/>
      <p:bldP spid="30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5" grpId="0"/>
      <p:bldP spid="46" grpId="0"/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/>
          <p:cNvSpPr>
            <a:spLocks noChangeArrowheads="1"/>
          </p:cNvSpPr>
          <p:nvPr/>
        </p:nvSpPr>
        <p:spPr bwMode="auto">
          <a:xfrm>
            <a:off x="165132" y="522638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NAND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DE1B2F0E-42CA-97F6-6566-C74C7874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9" y="1157412"/>
            <a:ext cx="2570631" cy="148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寻址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控制命令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难点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38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3820" y="522502"/>
            <a:ext cx="5082540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简单理解外设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通信过程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8D976A-F98B-8AFB-2120-07E7FE4503A5}"/>
              </a:ext>
            </a:extLst>
          </p:cNvPr>
          <p:cNvSpPr/>
          <p:nvPr/>
        </p:nvSpPr>
        <p:spPr>
          <a:xfrm>
            <a:off x="2117177" y="1300555"/>
            <a:ext cx="837184" cy="2175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557DD1-68B2-7BF7-8AC0-9B34F58E3244}"/>
              </a:ext>
            </a:extLst>
          </p:cNvPr>
          <p:cNvSpPr/>
          <p:nvPr/>
        </p:nvSpPr>
        <p:spPr>
          <a:xfrm>
            <a:off x="323143" y="1300556"/>
            <a:ext cx="650256" cy="217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60C402-19E2-D813-3281-5544D687F758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973399" y="2388200"/>
            <a:ext cx="1143778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70E2E07-3F1F-66BC-EF16-4A9F98D30323}"/>
              </a:ext>
            </a:extLst>
          </p:cNvPr>
          <p:cNvSpPr/>
          <p:nvPr/>
        </p:nvSpPr>
        <p:spPr>
          <a:xfrm>
            <a:off x="2140925" y="1443094"/>
            <a:ext cx="792543" cy="9476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</a:p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2895CE-B823-8102-32B6-23301258C637}"/>
              </a:ext>
            </a:extLst>
          </p:cNvPr>
          <p:cNvSpPr txBox="1"/>
          <p:nvPr/>
        </p:nvSpPr>
        <p:spPr>
          <a:xfrm>
            <a:off x="961491" y="1937383"/>
            <a:ext cx="115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HADDR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D1A5D4-6054-CB65-0619-1B1F20E9AD67}"/>
              </a:ext>
            </a:extLst>
          </p:cNvPr>
          <p:cNvSpPr/>
          <p:nvPr/>
        </p:nvSpPr>
        <p:spPr>
          <a:xfrm>
            <a:off x="4856025" y="1300556"/>
            <a:ext cx="927556" cy="217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</a:t>
            </a:r>
          </a:p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FD7E13F-3442-83BE-C29B-EC1786BE3D33}"/>
              </a:ext>
            </a:extLst>
          </p:cNvPr>
          <p:cNvCxnSpPr>
            <a:cxnSpLocks/>
          </p:cNvCxnSpPr>
          <p:nvPr/>
        </p:nvCxnSpPr>
        <p:spPr>
          <a:xfrm>
            <a:off x="2954360" y="1384933"/>
            <a:ext cx="190166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DE81ED8-87A9-5C4C-E303-6421B8217A65}"/>
              </a:ext>
            </a:extLst>
          </p:cNvPr>
          <p:cNvCxnSpPr>
            <a:cxnSpLocks/>
          </p:cNvCxnSpPr>
          <p:nvPr/>
        </p:nvCxnSpPr>
        <p:spPr>
          <a:xfrm>
            <a:off x="2954360" y="1718715"/>
            <a:ext cx="190166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0B5D47-6D01-E2B9-6161-1F43E4190F26}"/>
              </a:ext>
            </a:extLst>
          </p:cNvPr>
          <p:cNvCxnSpPr>
            <a:cxnSpLocks/>
          </p:cNvCxnSpPr>
          <p:nvPr/>
        </p:nvCxnSpPr>
        <p:spPr>
          <a:xfrm>
            <a:off x="2963885" y="2052497"/>
            <a:ext cx="188761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C51C85E-AC2C-38CF-5862-E94015BF4AFC}"/>
              </a:ext>
            </a:extLst>
          </p:cNvPr>
          <p:cNvSpPr txBox="1"/>
          <p:nvPr/>
        </p:nvSpPr>
        <p:spPr>
          <a:xfrm>
            <a:off x="4333900" y="1088517"/>
            <a:ext cx="51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B0155A-013A-27F8-DDCC-CCAB43379335}"/>
              </a:ext>
            </a:extLst>
          </p:cNvPr>
          <p:cNvSpPr txBox="1"/>
          <p:nvPr/>
        </p:nvSpPr>
        <p:spPr>
          <a:xfrm>
            <a:off x="4330405" y="1405376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877F87-2264-C007-E468-4741977E536E}"/>
              </a:ext>
            </a:extLst>
          </p:cNvPr>
          <p:cNvSpPr txBox="1"/>
          <p:nvPr/>
        </p:nvSpPr>
        <p:spPr>
          <a:xfrm>
            <a:off x="4315636" y="1744506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2287BA-90B3-BFE2-6FD9-2961EFA45350}"/>
              </a:ext>
            </a:extLst>
          </p:cNvPr>
          <p:cNvCxnSpPr>
            <a:cxnSpLocks/>
          </p:cNvCxnSpPr>
          <p:nvPr/>
        </p:nvCxnSpPr>
        <p:spPr>
          <a:xfrm>
            <a:off x="2963885" y="2720061"/>
            <a:ext cx="189214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76E8E02-E23F-7A7F-6A61-5CEC30F05630}"/>
              </a:ext>
            </a:extLst>
          </p:cNvPr>
          <p:cNvSpPr txBox="1"/>
          <p:nvPr/>
        </p:nvSpPr>
        <p:spPr>
          <a:xfrm>
            <a:off x="4315636" y="2405448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E7FA12-4DC3-D280-158C-221E7143721E}"/>
              </a:ext>
            </a:extLst>
          </p:cNvPr>
          <p:cNvSpPr txBox="1"/>
          <p:nvPr/>
        </p:nvSpPr>
        <p:spPr>
          <a:xfrm>
            <a:off x="4098139" y="2737683"/>
            <a:ext cx="749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IO0~7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7E92CF-8B53-A953-FFB1-99BEEA3D1662}"/>
              </a:ext>
            </a:extLst>
          </p:cNvPr>
          <p:cNvSpPr txBox="1"/>
          <p:nvPr/>
        </p:nvSpPr>
        <p:spPr>
          <a:xfrm>
            <a:off x="2887056" y="2737683"/>
            <a:ext cx="1209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FMC_D[0~7]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6927D24-07F0-3A86-0387-B633205872F8}"/>
              </a:ext>
            </a:extLst>
          </p:cNvPr>
          <p:cNvSpPr txBox="1"/>
          <p:nvPr/>
        </p:nvSpPr>
        <p:spPr>
          <a:xfrm>
            <a:off x="2887056" y="2405448"/>
            <a:ext cx="112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FMC_NCE3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1C11315-D059-6E6D-7E8F-27C023E7E295}"/>
              </a:ext>
            </a:extLst>
          </p:cNvPr>
          <p:cNvSpPr txBox="1"/>
          <p:nvPr/>
        </p:nvSpPr>
        <p:spPr>
          <a:xfrm>
            <a:off x="2887056" y="1744506"/>
            <a:ext cx="112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FMC_NWE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3C56F82-6C14-189D-8271-271E3F184F44}"/>
              </a:ext>
            </a:extLst>
          </p:cNvPr>
          <p:cNvSpPr txBox="1"/>
          <p:nvPr/>
        </p:nvSpPr>
        <p:spPr>
          <a:xfrm>
            <a:off x="2887056" y="1088517"/>
            <a:ext cx="136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FMC_A16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02B38A5-9BF4-2426-1145-A0995674AB00}"/>
              </a:ext>
            </a:extLst>
          </p:cNvPr>
          <p:cNvSpPr txBox="1"/>
          <p:nvPr/>
        </p:nvSpPr>
        <p:spPr>
          <a:xfrm>
            <a:off x="2887056" y="1405376"/>
            <a:ext cx="136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FMC_A17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8C98C09-1CA1-BD3F-7993-2659FB8A36DC}"/>
              </a:ext>
            </a:extLst>
          </p:cNvPr>
          <p:cNvCxnSpPr>
            <a:cxnSpLocks/>
          </p:cNvCxnSpPr>
          <p:nvPr/>
        </p:nvCxnSpPr>
        <p:spPr>
          <a:xfrm>
            <a:off x="2963885" y="2386279"/>
            <a:ext cx="189214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409B7BF-CA49-C7D7-7557-844BF241DFB8}"/>
              </a:ext>
            </a:extLst>
          </p:cNvPr>
          <p:cNvSpPr txBox="1"/>
          <p:nvPr/>
        </p:nvSpPr>
        <p:spPr>
          <a:xfrm>
            <a:off x="4315636" y="2062548"/>
            <a:ext cx="52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48D16E5-42E6-34BF-2A3A-69AA3D6EF439}"/>
              </a:ext>
            </a:extLst>
          </p:cNvPr>
          <p:cNvSpPr txBox="1"/>
          <p:nvPr/>
        </p:nvSpPr>
        <p:spPr>
          <a:xfrm>
            <a:off x="2887056" y="2062548"/>
            <a:ext cx="112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FMC_NOE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D870778-42E9-903C-0BF9-97D4700FFF2E}"/>
              </a:ext>
            </a:extLst>
          </p:cNvPr>
          <p:cNvCxnSpPr>
            <a:cxnSpLocks/>
          </p:cNvCxnSpPr>
          <p:nvPr/>
        </p:nvCxnSpPr>
        <p:spPr>
          <a:xfrm>
            <a:off x="2966755" y="3053843"/>
            <a:ext cx="1892140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F4541BA-B1FD-6F02-7D3C-3161B4338C2F}"/>
              </a:ext>
            </a:extLst>
          </p:cNvPr>
          <p:cNvCxnSpPr>
            <a:cxnSpLocks/>
          </p:cNvCxnSpPr>
          <p:nvPr/>
        </p:nvCxnSpPr>
        <p:spPr>
          <a:xfrm>
            <a:off x="2961606" y="3387627"/>
            <a:ext cx="1889669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1881384-A079-8533-4D3D-921532A4FCCC}"/>
              </a:ext>
            </a:extLst>
          </p:cNvPr>
          <p:cNvSpPr txBox="1"/>
          <p:nvPr/>
        </p:nvSpPr>
        <p:spPr>
          <a:xfrm>
            <a:off x="4315635" y="3088236"/>
            <a:ext cx="534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R/B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FC203F4-DC26-2E95-D9CF-B4C636B744B8}"/>
              </a:ext>
            </a:extLst>
          </p:cNvPr>
          <p:cNvSpPr txBox="1"/>
          <p:nvPr/>
        </p:nvSpPr>
        <p:spPr>
          <a:xfrm>
            <a:off x="2889926" y="3088236"/>
            <a:ext cx="1209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FMC_NWAIT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DBAA003-A890-26FA-F800-802D110F7199}"/>
              </a:ext>
            </a:extLst>
          </p:cNvPr>
          <p:cNvSpPr txBox="1"/>
          <p:nvPr/>
        </p:nvSpPr>
        <p:spPr>
          <a:xfrm>
            <a:off x="1144" y="3716290"/>
            <a:ext cx="52795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(volatile uint8_t *)(0x8000 0000 | 1 &lt;&lt; 16) =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endParaRPr lang="zh-CN" altLang="en-US" sz="16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0E6751B-CBD0-7D18-E98E-289DF4AB75AE}"/>
              </a:ext>
            </a:extLst>
          </p:cNvPr>
          <p:cNvSpPr/>
          <p:nvPr/>
        </p:nvSpPr>
        <p:spPr>
          <a:xfrm>
            <a:off x="2963884" y="1103005"/>
            <a:ext cx="1836716" cy="161869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7BD07ABB-C8C3-3C78-E974-8E9626E1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90" y="964220"/>
            <a:ext cx="3235386" cy="2561880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DE9A6416-9D5C-D445-E99E-BC5A69633811}"/>
              </a:ext>
            </a:extLst>
          </p:cNvPr>
          <p:cNvSpPr/>
          <p:nvPr/>
        </p:nvSpPr>
        <p:spPr>
          <a:xfrm>
            <a:off x="5895331" y="994700"/>
            <a:ext cx="3199345" cy="13756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DAC7C3A-4E06-D831-EC27-E229C3F1BE8D}"/>
              </a:ext>
            </a:extLst>
          </p:cNvPr>
          <p:cNvSpPr/>
          <p:nvPr/>
        </p:nvSpPr>
        <p:spPr>
          <a:xfrm>
            <a:off x="2978422" y="2734832"/>
            <a:ext cx="1044008" cy="31063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38A8146-4298-AEAD-7C36-9077944AEF12}"/>
              </a:ext>
            </a:extLst>
          </p:cNvPr>
          <p:cNvSpPr/>
          <p:nvPr/>
        </p:nvSpPr>
        <p:spPr>
          <a:xfrm>
            <a:off x="6794509" y="2882524"/>
            <a:ext cx="1044008" cy="635955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9016F81-FF31-AA3C-F74D-4668BEED42A3}"/>
              </a:ext>
            </a:extLst>
          </p:cNvPr>
          <p:cNvSpPr/>
          <p:nvPr/>
        </p:nvSpPr>
        <p:spPr>
          <a:xfrm>
            <a:off x="1877959" y="3728891"/>
            <a:ext cx="2046340" cy="30102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E58405F-2D30-4B78-8237-5B01F4F96272}"/>
              </a:ext>
            </a:extLst>
          </p:cNvPr>
          <p:cNvSpPr/>
          <p:nvPr/>
        </p:nvSpPr>
        <p:spPr>
          <a:xfrm>
            <a:off x="4125023" y="3728032"/>
            <a:ext cx="454597" cy="31063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DD6D376-ED15-4E95-DC8C-8E71618006C0}"/>
              </a:ext>
            </a:extLst>
          </p:cNvPr>
          <p:cNvSpPr/>
          <p:nvPr/>
        </p:nvSpPr>
        <p:spPr>
          <a:xfrm>
            <a:off x="688913" y="4196500"/>
            <a:ext cx="3235386" cy="38494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重点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：要对什么地址进行操作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E46EE1AA-1056-531B-A45E-0BAA92D96F27}"/>
              </a:ext>
            </a:extLst>
          </p:cNvPr>
          <p:cNvSpPr/>
          <p:nvPr/>
        </p:nvSpPr>
        <p:spPr>
          <a:xfrm>
            <a:off x="4663440" y="3690876"/>
            <a:ext cx="4358639" cy="38494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发送的数据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(CMD/ADDR/DATA)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37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3" grpId="0" animBg="1"/>
      <p:bldP spid="14" grpId="0"/>
      <p:bldP spid="16" grpId="0" animBg="1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6" grpId="0"/>
      <p:bldP spid="37" grpId="0"/>
      <p:bldP spid="39" grpId="0"/>
      <p:bldP spid="40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A8A3DE37-72CD-9A64-F08A-8DE0C26F4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1" y="455771"/>
            <a:ext cx="5113020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FLASH/PC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卡控制器具有如下特点：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C6316B42-CB4F-59F4-1B31-5FEA9A96C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1" y="943011"/>
            <a:ext cx="4236719" cy="18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存储区域，可独立配置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卡兼容设备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支持硬件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计算（汉明码）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预等待功能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4417CA-0487-B846-8C89-BC56E4FB9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346" y="0"/>
            <a:ext cx="3506653" cy="5147862"/>
          </a:xfrm>
          <a:prstGeom prst="rect">
            <a:avLst/>
          </a:prstGeom>
        </p:spPr>
      </p:pic>
      <p:sp>
        <p:nvSpPr>
          <p:cNvPr id="18" name="矩形 39">
            <a:extLst>
              <a:ext uri="{FF2B5EF4-FFF2-40B4-BE49-F238E27FC236}">
                <a16:creationId xmlns:a16="http://schemas.microsoft.com/office/drawing/2014/main" id="{1D3EAB47-F75D-409A-08CF-255B88CCE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1" y="2915551"/>
            <a:ext cx="4872569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MT29F4G08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为存储区域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，起始地址为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0x8000 0000</a:t>
            </a:r>
          </a:p>
        </p:txBody>
      </p:sp>
      <p:sp>
        <p:nvSpPr>
          <p:cNvPr id="19" name="矩形 39">
            <a:extLst>
              <a:ext uri="{FF2B5EF4-FFF2-40B4-BE49-F238E27FC236}">
                <a16:creationId xmlns:a16="http://schemas.microsoft.com/office/drawing/2014/main" id="{C6EFD8FA-94BE-31B0-BF29-5638C801E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42" y="3302912"/>
            <a:ext cx="4191000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代表发送命令的地址：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0x8000 0000 | 1 &lt;&lt; 16</a:t>
            </a:r>
          </a:p>
        </p:txBody>
      </p:sp>
      <p:sp>
        <p:nvSpPr>
          <p:cNvPr id="20" name="矩形 39">
            <a:extLst>
              <a:ext uri="{FF2B5EF4-FFF2-40B4-BE49-F238E27FC236}">
                <a16:creationId xmlns:a16="http://schemas.microsoft.com/office/drawing/2014/main" id="{748BFD73-AFF3-FD49-0394-F23B46052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42" y="3690273"/>
            <a:ext cx="4191000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代表发送地址的地址：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0x8000 0000 | 1 &lt;&lt; 17</a:t>
            </a:r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52889413-1ECC-2EF1-72B4-F4CE3DB59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42" y="4077634"/>
            <a:ext cx="4191000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代表发送数据的地址：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0x8000 0000</a:t>
            </a:r>
          </a:p>
        </p:txBody>
      </p:sp>
    </p:spTree>
    <p:extLst>
      <p:ext uri="{BB962C8B-B14F-4D97-AF65-F5344CB8AC3E}">
        <p14:creationId xmlns:p14="http://schemas.microsoft.com/office/powerpoint/2010/main" val="175469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8" grpId="0"/>
      <p:bldP spid="19" grpId="0"/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9060" y="582984"/>
            <a:ext cx="2148840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外部存储接口信号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1BE758-1026-BECD-C321-C76888CD2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393" y="1233506"/>
            <a:ext cx="5557743" cy="26083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C089DF-BF7E-F4FF-2126-998F966DD3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77"/>
          <a:stretch/>
        </p:blipFill>
        <p:spPr>
          <a:xfrm>
            <a:off x="53340" y="1233506"/>
            <a:ext cx="4716779" cy="198871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47CE4E3-A0AD-4346-B765-26AA17021DC4}"/>
              </a:ext>
            </a:extLst>
          </p:cNvPr>
          <p:cNvSpPr txBox="1"/>
          <p:nvPr/>
        </p:nvSpPr>
        <p:spPr>
          <a:xfrm>
            <a:off x="8218965" y="2221250"/>
            <a:ext cx="2148840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F429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437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922FD0C-C422-7C67-262F-1C2743E624DD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DE0DA8-9A70-17BD-FE13-A2240A9B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0"/>
            <a:ext cx="5252085" cy="2710571"/>
          </a:xfrm>
          <a:prstGeom prst="rect">
            <a:avLst/>
          </a:prstGeom>
        </p:spPr>
      </p:pic>
      <p:sp>
        <p:nvSpPr>
          <p:cNvPr id="20" name="矩形 1">
            <a:extLst>
              <a:ext uri="{FF2B5EF4-FFF2-40B4-BE49-F238E27FC236}">
                <a16:creationId xmlns:a16="http://schemas.microsoft.com/office/drawing/2014/main" id="{AD5726A2-6E9F-9FFE-F13D-E9E80ABF1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164" y="913690"/>
            <a:ext cx="3732835" cy="153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MEMxSET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对应到器件是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tCLS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tALS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MEMxWAIT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对应到器件是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tRP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tWP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MEMxHOLD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对应到器件是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tCLH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tALH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MEMxHIZ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对应到器件是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tCLS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tALS-tDS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9ED218E-F6CA-8D31-1D83-7AE0AB52D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29636"/>
            <a:ext cx="4271653" cy="241386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E6BAF9B-EDAD-E1AF-EF44-D627F2E9D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650" y="2773152"/>
            <a:ext cx="4884576" cy="238880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54F57A2A-406A-5BFF-A9CF-24CCC146D488}"/>
              </a:ext>
            </a:extLst>
          </p:cNvPr>
          <p:cNvSpPr/>
          <p:nvPr/>
        </p:nvSpPr>
        <p:spPr>
          <a:xfrm>
            <a:off x="2220686" y="1355285"/>
            <a:ext cx="1730828" cy="34288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BF1DB76-D950-DC9C-2D9B-CF58192B1D9C}"/>
              </a:ext>
            </a:extLst>
          </p:cNvPr>
          <p:cNvSpPr/>
          <p:nvPr/>
        </p:nvSpPr>
        <p:spPr>
          <a:xfrm>
            <a:off x="5301916" y="3744500"/>
            <a:ext cx="383864" cy="23686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40AE81A-DDA4-6ABC-E8DE-EE9A9DCA08B1}"/>
              </a:ext>
            </a:extLst>
          </p:cNvPr>
          <p:cNvSpPr/>
          <p:nvPr/>
        </p:nvSpPr>
        <p:spPr>
          <a:xfrm>
            <a:off x="1355272" y="1357638"/>
            <a:ext cx="865414" cy="34288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9EFB51-8CF6-61EE-6A49-91638109CDE4}"/>
              </a:ext>
            </a:extLst>
          </p:cNvPr>
          <p:cNvSpPr/>
          <p:nvPr/>
        </p:nvSpPr>
        <p:spPr>
          <a:xfrm>
            <a:off x="1716866" y="2780027"/>
            <a:ext cx="407567" cy="34288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F763CD7-7FAD-3B28-A67C-ADE926978EBB}"/>
              </a:ext>
            </a:extLst>
          </p:cNvPr>
          <p:cNvSpPr/>
          <p:nvPr/>
        </p:nvSpPr>
        <p:spPr>
          <a:xfrm>
            <a:off x="5155225" y="2780027"/>
            <a:ext cx="530555" cy="34288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0BF8F4-3AC7-423E-7AA2-DFE007C1D46D}"/>
              </a:ext>
            </a:extLst>
          </p:cNvPr>
          <p:cNvSpPr/>
          <p:nvPr/>
        </p:nvSpPr>
        <p:spPr>
          <a:xfrm>
            <a:off x="1737491" y="4174844"/>
            <a:ext cx="393817" cy="34288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1FB9E09-7DDF-DAB7-0D19-33EDA1703624}"/>
              </a:ext>
            </a:extLst>
          </p:cNvPr>
          <p:cNvSpPr/>
          <p:nvPr/>
        </p:nvSpPr>
        <p:spPr>
          <a:xfrm>
            <a:off x="5461753" y="3977278"/>
            <a:ext cx="224028" cy="49352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CCAD25F-2D8F-AE61-151B-D1A966F16479}"/>
              </a:ext>
            </a:extLst>
          </p:cNvPr>
          <p:cNvSpPr/>
          <p:nvPr/>
        </p:nvSpPr>
        <p:spPr>
          <a:xfrm>
            <a:off x="1093155" y="3845637"/>
            <a:ext cx="1045028" cy="23686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A51C0FE-0F3F-4A76-D16C-41C3BA162F8F}"/>
              </a:ext>
            </a:extLst>
          </p:cNvPr>
          <p:cNvSpPr/>
          <p:nvPr/>
        </p:nvSpPr>
        <p:spPr>
          <a:xfrm>
            <a:off x="3954952" y="1363471"/>
            <a:ext cx="861976" cy="342886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DDC8FF5-C2FA-D81C-04C8-DAA137D9D909}"/>
              </a:ext>
            </a:extLst>
          </p:cNvPr>
          <p:cNvSpPr/>
          <p:nvPr/>
        </p:nvSpPr>
        <p:spPr>
          <a:xfrm>
            <a:off x="2138183" y="4173311"/>
            <a:ext cx="261258" cy="342886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296C5EF-31B4-1002-60DB-EC9F45F3268C}"/>
              </a:ext>
            </a:extLst>
          </p:cNvPr>
          <p:cNvSpPr/>
          <p:nvPr/>
        </p:nvSpPr>
        <p:spPr>
          <a:xfrm>
            <a:off x="5692656" y="4122333"/>
            <a:ext cx="152962" cy="342886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25D395-C72C-1446-2616-B7B94A6E5244}"/>
              </a:ext>
            </a:extLst>
          </p:cNvPr>
          <p:cNvSpPr txBox="1"/>
          <p:nvPr/>
        </p:nvSpPr>
        <p:spPr>
          <a:xfrm>
            <a:off x="5461753" y="394172"/>
            <a:ext cx="376348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FMC-NAND FLASH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访问参数介绍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2C7AB82-EC08-474B-857B-32304C4AD1D3}"/>
              </a:ext>
            </a:extLst>
          </p:cNvPr>
          <p:cNvSpPr/>
          <p:nvPr/>
        </p:nvSpPr>
        <p:spPr>
          <a:xfrm>
            <a:off x="2124433" y="2784736"/>
            <a:ext cx="261258" cy="342886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09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D49E0B-F89B-5BF6-D0A3-F49C2B662AF6}"/>
              </a:ext>
            </a:extLst>
          </p:cNvPr>
          <p:cNvSpPr txBox="1"/>
          <p:nvPr/>
        </p:nvSpPr>
        <p:spPr>
          <a:xfrm>
            <a:off x="121187" y="437868"/>
            <a:ext cx="4769680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控制器硬件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302E12-7DBC-8585-D9DC-79EF63CD2092}"/>
              </a:ext>
            </a:extLst>
          </p:cNvPr>
          <p:cNvSpPr txBox="1"/>
          <p:nvPr/>
        </p:nvSpPr>
        <p:spPr>
          <a:xfrm>
            <a:off x="333442" y="902675"/>
            <a:ext cx="8634712" cy="116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的硬件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功能开启后，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模块根据用户设置的参数（计算页大小、数据位宽等）对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数据线上的传输的（读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写）数据进行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计算，数据传输结束后，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计算结果自动存放在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FMC_ECCRx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(x=2/3)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寄存器中。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D03421-7CF7-107F-E3CF-9FD1909BD5E7}"/>
              </a:ext>
            </a:extLst>
          </p:cNvPr>
          <p:cNvSpPr txBox="1"/>
          <p:nvPr/>
        </p:nvSpPr>
        <p:spPr>
          <a:xfrm>
            <a:off x="333442" y="2081499"/>
            <a:ext cx="8533374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的硬件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只负责计算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值，并不对数据进行修复。错误检测和数据修复，需要用户自己实现。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B73A98-F982-D2D3-DA71-E70E8702B2AC}"/>
              </a:ext>
            </a:extLst>
          </p:cNvPr>
          <p:cNvSpPr txBox="1"/>
          <p:nvPr/>
        </p:nvSpPr>
        <p:spPr>
          <a:xfrm>
            <a:off x="333442" y="4393789"/>
            <a:ext cx="853337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的硬件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支持存储区域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和存储区域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，存储区域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不支持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26980E-3DD5-018F-FD91-266E36EFECFF}"/>
              </a:ext>
            </a:extLst>
          </p:cNvPr>
          <p:cNvSpPr txBox="1"/>
          <p:nvPr/>
        </p:nvSpPr>
        <p:spPr>
          <a:xfrm>
            <a:off x="384111" y="2852748"/>
            <a:ext cx="8533374" cy="153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思路：实际使用时，在写入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读取数据时，都要开启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的硬件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计算。写入时，将硬件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计算出来的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值写入到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数据所存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spare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区。读取数据时，硬件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会重新计算一个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值，而从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spare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区对应位置，又可以读取到之前写入的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值。当这两个值不相等时，说明读出来的数据有问题，需要进行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检验。</a:t>
            </a:r>
          </a:p>
        </p:txBody>
      </p:sp>
    </p:spTree>
    <p:extLst>
      <p:ext uri="{BB962C8B-B14F-4D97-AF65-F5344CB8AC3E}">
        <p14:creationId xmlns:p14="http://schemas.microsoft.com/office/powerpoint/2010/main" val="3875825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DDEA21DE-EFE8-4FFE-B3B8-1E7F40EC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7" y="646542"/>
            <a:ext cx="5765685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FMC-NAND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接口介绍（熟悉）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DFCA18A4-3639-44D4-8080-A6AFE37B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509" y="1296523"/>
            <a:ext cx="5652375" cy="20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FMC-NAND FLASH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控制器简介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FMC-NAND FLASH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访问参数介绍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控制器硬件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7.4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FMC-NAND FLASH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控制器相关寄存器介绍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7.5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FMC-NAND FLASH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控制器相关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库函数介绍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741FEF-C206-61AE-F033-183E2AFF27BF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042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0" y="546960"/>
            <a:ext cx="4898634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FMC-NAND FLASH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相关寄存器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CBF6F57-D9D7-6DF4-767B-05CB9A4E1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861841"/>
              </p:ext>
            </p:extLst>
          </p:nvPr>
        </p:nvGraphicFramePr>
        <p:xfrm>
          <a:off x="266920" y="1102957"/>
          <a:ext cx="8610159" cy="163925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600224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569935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FMC_PCR3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控制寄存器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用于配置与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NAND FLASH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相关的信息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FMC_PMEM3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通用存储器空间时序寄存器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用于控制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NAND FLASH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的访问时序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207554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FMC_ECCR3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ECC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用于存放计算所得的当前的错误校验值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FMC_SR3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中断状态寄存器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用于查看中断状态以及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FIFO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状态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90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50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E1D333A5-5837-47DC-AE5C-DBB62A08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" y="384195"/>
            <a:ext cx="546759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NAND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FMC_PCR3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6" name="矩形 1">
            <a:extLst>
              <a:ext uri="{FF2B5EF4-FFF2-40B4-BE49-F238E27FC236}">
                <a16:creationId xmlns:a16="http://schemas.microsoft.com/office/drawing/2014/main" id="{91D45A63-4E95-4651-894A-37DAF5149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285" y="1890391"/>
            <a:ext cx="9180285" cy="3008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PWAITEN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用于设置等待特性：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，禁止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，使能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PBKEN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用于使能存储区域：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0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，禁止；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，使能</a:t>
            </a:r>
            <a:endParaRPr lang="en-US" altLang="zh-CN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PTYP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：用于设置存储器类型：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，卡；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PWID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设置数据总线宽度：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位宽度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位宽度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ECCEN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用于使能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的硬件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计算逻辑：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，禁止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复位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，使能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计算</a:t>
            </a:r>
            <a:endParaRPr lang="en-US" altLang="zh-CN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TCLR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：用于设置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CLE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的延迟：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0~15, 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t_clr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=(TCLR+SET+2)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xThclk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TAR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：用于设置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ALE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的延迟：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0~15, 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t_ar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=(TAR+SET+2)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xTHhclk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ECCCPS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：用于设置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的页大小：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000,256B;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001,512B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;010,1024B;011,2048B;100,4096B;101,8192B</a:t>
            </a:r>
            <a:endParaRPr lang="zh-CN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15C3F2DC-BA5B-416C-B674-01E76F4F4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356" y="1944971"/>
            <a:ext cx="42015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，禁止使用控制器自带的等待特性，如果使能，将导致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屏抖动</a:t>
            </a: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0D6B48B8-52C0-49C4-B5A0-8497FE5EF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0" y="3785328"/>
            <a:ext cx="3276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TCLR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10ns,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1,2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848D28-5ADE-140C-B56A-DA680725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94" y="827261"/>
            <a:ext cx="8280606" cy="1113247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E79614E5-968B-BB25-CECA-317E27501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082" y="3061311"/>
            <a:ext cx="37486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MT29F4G08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位宽度，这里设置为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741297A7-4519-BD45-A1DB-2E16CDCAE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960" y="4152300"/>
            <a:ext cx="3276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TAR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10ns,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设置为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1,2</a:t>
            </a:r>
            <a:r>
              <a:rPr lang="zh-CN" altLang="en-US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b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endParaRPr lang="zh-CN" altLang="en-US" sz="1600" b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93ED65-5768-25F3-8BBE-C736DE2F01E0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E50170E-38A5-4713-AA15-1F5A7FDD9131}"/>
              </a:ext>
            </a:extLst>
          </p:cNvPr>
          <p:cNvSpPr/>
          <p:nvPr/>
        </p:nvSpPr>
        <p:spPr>
          <a:xfrm>
            <a:off x="5480653" y="471447"/>
            <a:ext cx="3635477" cy="29458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F429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为例，一个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周期为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5.5ns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073C2A8-0055-4CD5-BC29-EA025FFA9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" y="445155"/>
            <a:ext cx="904797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通用存储器空间时序寄存器（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FMC_PMEM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8" name="矩形 1">
            <a:extLst>
              <a:ext uri="{FF2B5EF4-FFF2-40B4-BE49-F238E27FC236}">
                <a16:creationId xmlns:a16="http://schemas.microsoft.com/office/drawing/2014/main" id="{158ADACE-A315-42E0-A4B0-4DB3197D7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1621"/>
            <a:ext cx="9144000" cy="153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MEMSETx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存储器建立时间。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MEMWAITx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存储器等待时间。（设置时间长一点，否则可能访问不正常）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MEMHOLEDx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：存储器保持时间。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MEMHIZx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：存储器数据总线高阻态时间。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22FD0C-C422-7C67-262F-1C2743E624DD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076D90-7E7F-1A83-64AD-2B54465F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66" y="1114067"/>
            <a:ext cx="8832669" cy="728124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2F71FD-4EB7-2126-44E8-E177B344D423}"/>
              </a:ext>
            </a:extLst>
          </p:cNvPr>
          <p:cNvSpPr/>
          <p:nvPr/>
        </p:nvSpPr>
        <p:spPr>
          <a:xfrm>
            <a:off x="5405490" y="556881"/>
            <a:ext cx="3635477" cy="38494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F429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为例，一个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周期为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5.5ns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A33CC2D-E5AB-E042-1A3B-9921EA39A25F}"/>
              </a:ext>
            </a:extLst>
          </p:cNvPr>
          <p:cNvSpPr/>
          <p:nvPr/>
        </p:nvSpPr>
        <p:spPr>
          <a:xfrm>
            <a:off x="5405491" y="2466487"/>
            <a:ext cx="3672000" cy="252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tRP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tWP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最小为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10ns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，设置为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3(4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BE1D65D-3435-2AEA-2CC9-7E7852353B4E}"/>
              </a:ext>
            </a:extLst>
          </p:cNvPr>
          <p:cNvSpPr/>
          <p:nvPr/>
        </p:nvSpPr>
        <p:spPr>
          <a:xfrm>
            <a:off x="5405491" y="2101090"/>
            <a:ext cx="3672000" cy="252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tCLS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tALS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最小为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10ns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，设置为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1(2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7BF8193-98BC-7272-D2D9-C4D6B608AA24}"/>
              </a:ext>
            </a:extLst>
          </p:cNvPr>
          <p:cNvSpPr/>
          <p:nvPr/>
        </p:nvSpPr>
        <p:spPr>
          <a:xfrm>
            <a:off x="5405490" y="3178346"/>
            <a:ext cx="3671999" cy="252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可与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MEMSETx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一样设置，设置为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1(2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89DEE5B-003E-A5B4-4D11-269A9FCA9100}"/>
              </a:ext>
            </a:extLst>
          </p:cNvPr>
          <p:cNvSpPr/>
          <p:nvPr/>
        </p:nvSpPr>
        <p:spPr>
          <a:xfrm>
            <a:off x="5405490" y="2831884"/>
            <a:ext cx="3672000" cy="252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tCLH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tALH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最小为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5ns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，设置为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1(2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8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 animBg="1"/>
      <p:bldP spid="3" grpId="0" animBg="1"/>
      <p:bldP spid="10" grpId="0" animBg="1"/>
      <p:bldP spid="13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073C2A8-0055-4CD5-BC29-EA025FFA9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" y="445155"/>
            <a:ext cx="904797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ECC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结果寄存器（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FMC_ECCR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22FD0C-C422-7C67-262F-1C2743E624DD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AEE27B-C6D7-0405-13F5-488B57BC1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85" y="1003697"/>
            <a:ext cx="8349678" cy="697000"/>
          </a:xfrm>
          <a:prstGeom prst="rect">
            <a:avLst/>
          </a:prstGeom>
        </p:spPr>
      </p:pic>
      <p:sp>
        <p:nvSpPr>
          <p:cNvPr id="10" name="矩形 1">
            <a:extLst>
              <a:ext uri="{FF2B5EF4-FFF2-40B4-BE49-F238E27FC236}">
                <a16:creationId xmlns:a16="http://schemas.microsoft.com/office/drawing/2014/main" id="{2E22F45C-F572-8ACC-7D2D-BF1279FD0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07" y="1786373"/>
            <a:ext cx="6785260" cy="42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ECCx</a:t>
            </a:r>
            <a:r>
              <a:rPr lang="zh-CN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结果，包含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计算逻辑所得的值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CCB365B-5879-DE0E-C9FF-442FEEDC2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07" y="2260452"/>
            <a:ext cx="7364940" cy="226578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28CD6F0-3D86-03D7-511F-DD165DC7E733}"/>
              </a:ext>
            </a:extLst>
          </p:cNvPr>
          <p:cNvSpPr/>
          <p:nvPr/>
        </p:nvSpPr>
        <p:spPr>
          <a:xfrm>
            <a:off x="522907" y="2940488"/>
            <a:ext cx="7364940" cy="351352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3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/>
          <p:cNvSpPr>
            <a:spLocks noChangeArrowheads="1"/>
          </p:cNvSpPr>
          <p:nvPr/>
        </p:nvSpPr>
        <p:spPr bwMode="auto">
          <a:xfrm>
            <a:off x="165132" y="522638"/>
            <a:ext cx="479017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165133" y="1030016"/>
            <a:ext cx="8768652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是一种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非易失性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存储器，其内部采用非线性宏单位模式，为固态大容量内存的实现提供了廉价有效的解决方案。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7BFD1B5-688D-5785-0522-89B395B2B319}"/>
              </a:ext>
            </a:extLst>
          </p:cNvPr>
          <p:cNvSpPr txBox="1"/>
          <p:nvPr/>
        </p:nvSpPr>
        <p:spPr>
          <a:xfrm>
            <a:off x="165133" y="2583743"/>
            <a:ext cx="8663272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常见的存储设备基本都是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，比如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卡、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盘、固态硬盘、手机存储。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72A57C6-7FDE-99D3-1961-A5FBB207E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072" y="3133122"/>
            <a:ext cx="2490928" cy="1576611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0EDB46AD-0AEF-0DEC-5C2A-6931A26151D1}"/>
              </a:ext>
            </a:extLst>
          </p:cNvPr>
          <p:cNvSpPr/>
          <p:nvPr/>
        </p:nvSpPr>
        <p:spPr>
          <a:xfrm>
            <a:off x="165133" y="1791163"/>
            <a:ext cx="8308307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正点原子阿波罗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北极星开发板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核心板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板载一颗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512M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字节容量的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MT29F4G08 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 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H27U4G8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，满足大内存使用需求。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AFFA3D6-C93E-179F-2E0C-7D80A85954F3}"/>
              </a:ext>
            </a:extLst>
          </p:cNvPr>
          <p:cNvSpPr txBox="1"/>
          <p:nvPr/>
        </p:nvSpPr>
        <p:spPr>
          <a:xfrm>
            <a:off x="165133" y="3014223"/>
            <a:ext cx="6715727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特点：高存储密度、高速度、低功耗、长寿命、价格低廉。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/>
      <p:bldP spid="43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073C2A8-0055-4CD5-BC29-EA025FFA9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" y="445155"/>
            <a:ext cx="904797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FIFO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状态和中断寄存器（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FMC_SR3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22FD0C-C422-7C67-262F-1C2743E624DD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1">
            <a:extLst>
              <a:ext uri="{FF2B5EF4-FFF2-40B4-BE49-F238E27FC236}">
                <a16:creationId xmlns:a16="http://schemas.microsoft.com/office/drawing/2014/main" id="{2E22F45C-F572-8ACC-7D2D-BF1279FD0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527" y="2209759"/>
            <a:ext cx="8546626" cy="42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EFMPT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：用于表示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的状态：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，表示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非空；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，表示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为空，表示数据传输完成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D29EC7-FE74-CDCA-541C-BBC2D1BD7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28" y="1071278"/>
            <a:ext cx="7692433" cy="916921"/>
          </a:xfrm>
          <a:prstGeom prst="rect">
            <a:avLst/>
          </a:prstGeom>
        </p:spPr>
      </p:pic>
      <p:sp>
        <p:nvSpPr>
          <p:cNvPr id="12" name="矩形 1">
            <a:extLst>
              <a:ext uri="{FF2B5EF4-FFF2-40B4-BE49-F238E27FC236}">
                <a16:creationId xmlns:a16="http://schemas.microsoft.com/office/drawing/2014/main" id="{E5443CBA-AFD8-A03F-EB2F-32551870F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527" y="2854705"/>
            <a:ext cx="8785777" cy="42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注意：计算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时，必须等待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EFMPT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，再去读取</a:t>
            </a:r>
            <a:r>
              <a:rPr lang="en-US" altLang="zh-CN" sz="1600" b="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ECCRx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寄存器的值，确保数据全部传输完毕。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5" y="436584"/>
            <a:ext cx="4846463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FMC-NAND FLASH HAL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库函数简介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5FA7FA-1DDC-4E2B-BA8F-95A93E8895E9}"/>
              </a:ext>
            </a:extLst>
          </p:cNvPr>
          <p:cNvSpPr txBox="1"/>
          <p:nvPr/>
        </p:nvSpPr>
        <p:spPr>
          <a:xfrm>
            <a:off x="-8909" y="835757"/>
            <a:ext cx="9152910" cy="190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本例程涉及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库相关函数如下：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__HAL_RCC_FMC_CLK_ENABLE();		/*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HAL_StatusTypeDef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HAL_NAND_Init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NAND_HandleTypeDef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hnand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                                                   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FMC_NAND_PCC_TimingTypeDef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ComSpace_Timing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                                                             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FMC_NAND_PCC_TimingTypeDef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AttSpace_Timing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BFBF80-6727-40CA-B705-2F875B2383D7}"/>
              </a:ext>
            </a:extLst>
          </p:cNvPr>
          <p:cNvSpPr/>
          <p:nvPr/>
        </p:nvSpPr>
        <p:spPr>
          <a:xfrm>
            <a:off x="342077" y="2751334"/>
            <a:ext cx="3190533" cy="1178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初始化函数：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01298D-D275-4019-AE44-1B9E154D0D5E}"/>
              </a:ext>
            </a:extLst>
          </p:cNvPr>
          <p:cNvSpPr/>
          <p:nvPr/>
        </p:nvSpPr>
        <p:spPr>
          <a:xfrm>
            <a:off x="624948" y="3192288"/>
            <a:ext cx="2532691" cy="394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HAL_NAND_Init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746301E-54D4-4764-827E-F6A11D4BD2A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157639" y="3389640"/>
            <a:ext cx="18353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C352AA2-B3B6-4EDC-8177-3FE2FD8229A2}"/>
              </a:ext>
            </a:extLst>
          </p:cNvPr>
          <p:cNvSpPr/>
          <p:nvPr/>
        </p:nvSpPr>
        <p:spPr>
          <a:xfrm>
            <a:off x="4993018" y="3192287"/>
            <a:ext cx="3427355" cy="394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kern="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HAL_NAND_MspInit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444B81-0DC9-41A9-A9F8-73059E1C0AE8}"/>
              </a:ext>
            </a:extLst>
          </p:cNvPr>
          <p:cNvSpPr/>
          <p:nvPr/>
        </p:nvSpPr>
        <p:spPr>
          <a:xfrm>
            <a:off x="4875847" y="3601856"/>
            <a:ext cx="3836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编写你想要初始化的底层接口（时钟、</a:t>
            </a:r>
            <a:r>
              <a:rPr lang="en-US" altLang="zh-CN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CF8D004-D9BB-423C-B30A-AC930D23BCB4}"/>
              </a:ext>
            </a:extLst>
          </p:cNvPr>
          <p:cNvSpPr/>
          <p:nvPr/>
        </p:nvSpPr>
        <p:spPr>
          <a:xfrm>
            <a:off x="447775" y="4027947"/>
            <a:ext cx="2664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NAND_HandleTypeDef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06CDDE2-EC63-4301-A72E-5174DD9326DA}"/>
              </a:ext>
            </a:extLst>
          </p:cNvPr>
          <p:cNvSpPr/>
          <p:nvPr/>
        </p:nvSpPr>
        <p:spPr>
          <a:xfrm>
            <a:off x="4993018" y="4027947"/>
            <a:ext cx="3528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FMC_NAND_PCC_TimingTypeDef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6FDD94-9489-1A99-F3D3-D91A11752925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66D8EDB-A2C3-A6F9-D9B8-66BF046B28CC}"/>
              </a:ext>
            </a:extLst>
          </p:cNvPr>
          <p:cNvSpPr/>
          <p:nvPr/>
        </p:nvSpPr>
        <p:spPr>
          <a:xfrm>
            <a:off x="447775" y="4418916"/>
            <a:ext cx="2664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FMC_NAND_InitTypeDef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71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 animBg="1"/>
      <p:bldP spid="12" grpId="0" animBg="1"/>
      <p:bldP spid="17" grpId="0" animBg="1"/>
      <p:bldP spid="18" grpId="0"/>
      <p:bldP spid="19" grpId="0" animBg="1"/>
      <p:bldP spid="20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5" y="436584"/>
            <a:ext cx="484646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NAND_HandleTypeDef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3B7658-A12E-47EE-99AC-7766B40514B2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9" name="Rectangle 2">
            <a:extLst>
              <a:ext uri="{FF2B5EF4-FFF2-40B4-BE49-F238E27FC236}">
                <a16:creationId xmlns:a16="http://schemas.microsoft.com/office/drawing/2014/main" id="{4E4E7B1C-16AA-42F4-9C45-EC566ED882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4F7E09F-9FBD-4D0C-AC73-17E3A3786E2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FD4A-D47E-4F68-973A-571722E1572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EDA70D-6CF4-4C65-8614-4F155A25226F}"/>
              </a:ext>
            </a:extLst>
          </p:cNvPr>
          <p:cNvSpPr txBox="1"/>
          <p:nvPr/>
        </p:nvSpPr>
        <p:spPr>
          <a:xfrm>
            <a:off x="361631" y="1107519"/>
            <a:ext cx="8420738" cy="3008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FMC_NAND_TypeDef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Instance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寄存器基地址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FMC_NAND_InitTypeDef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Init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NAND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初始化结构体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HAL_LockTypeDef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Lock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NAND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锁对象结构体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__IO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HAL_NAND_StateTypeDef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State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NAND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设备访问状态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NAND_DeviceConfigTypeDef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Config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NAND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物理特性信息结构体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dirty="0">
              <a:solidFill>
                <a:srgbClr val="0000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_HandleTypeDef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6A7D82-9775-47C2-89C1-5415BC938D1E}"/>
              </a:ext>
            </a:extLst>
          </p:cNvPr>
          <p:cNvSpPr/>
          <p:nvPr/>
        </p:nvSpPr>
        <p:spPr>
          <a:xfrm>
            <a:off x="878542" y="2272369"/>
            <a:ext cx="3862270" cy="373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F795A14-926A-41C1-938F-F31A3917C735}"/>
              </a:ext>
            </a:extLst>
          </p:cNvPr>
          <p:cNvSpPr/>
          <p:nvPr/>
        </p:nvSpPr>
        <p:spPr>
          <a:xfrm>
            <a:off x="5379716" y="1957437"/>
            <a:ext cx="2624173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FMC_NAND_DEVICE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CC8C5C-C3C5-045F-7014-4BD9BD5C06E4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49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7" y="455771"/>
            <a:ext cx="388620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FMC_NAND_InitTypeDef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295B47-49FE-421E-B5E9-A59E4DCF3F01}"/>
              </a:ext>
            </a:extLst>
          </p:cNvPr>
          <p:cNvSpPr txBox="1"/>
          <p:nvPr/>
        </p:nvSpPr>
        <p:spPr>
          <a:xfrm>
            <a:off x="358727" y="987954"/>
            <a:ext cx="6112412" cy="3378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NandBank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存储区块号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Waitfeature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等待特性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MemoryDataWidth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数据宽度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EccComputation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功能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ECCPageSize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ECC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管理的页大小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TCLRSetupTime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</a:t>
            </a:r>
            <a:r>
              <a:rPr lang="en-US" altLang="zh-CN" sz="16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TCLR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endParaRPr lang="en-US" altLang="zh-CN" sz="1600" dirty="0">
              <a:solidFill>
                <a:srgbClr val="00008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TARSetupTime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TAR 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FMC_NAND_InitTypeDef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F17C67-B65B-4AD4-BA15-3B11FDE73DA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16C09E-8CBB-4CB0-82D7-1EED96E97E5D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662F3D-8EE7-471C-8443-71A6D78D533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3CC7512-FD2E-4F77-A8EA-466B935B09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CDA0FA0B-97A6-4B63-97EB-4AD93C6D60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E3CC846-7DA1-4540-92A5-7364DE236D89}"/>
              </a:ext>
            </a:extLst>
          </p:cNvPr>
          <p:cNvSpPr/>
          <p:nvPr/>
        </p:nvSpPr>
        <p:spPr>
          <a:xfrm>
            <a:off x="4002783" y="1494349"/>
            <a:ext cx="4320000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FMC_NAND_BANK3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8A2025D-C180-4AC4-9BCB-3A957F44FA56}"/>
              </a:ext>
            </a:extLst>
          </p:cNvPr>
          <p:cNvSpPr/>
          <p:nvPr/>
        </p:nvSpPr>
        <p:spPr>
          <a:xfrm>
            <a:off x="4002783" y="1868440"/>
            <a:ext cx="4320000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FMC_NAND_PCC_WAIT_FEATURE_DISABLE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F40001D-2C9D-4D25-B9E4-9E3037C9ADEF}"/>
              </a:ext>
            </a:extLst>
          </p:cNvPr>
          <p:cNvSpPr/>
          <p:nvPr/>
        </p:nvSpPr>
        <p:spPr>
          <a:xfrm>
            <a:off x="4002783" y="2229792"/>
            <a:ext cx="4320000" cy="21461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FMC_NAND_PCC_MEM_BUS_WIDTH_8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EEE6DEE-0820-4622-A71D-27B0BCC0DEF2}"/>
              </a:ext>
            </a:extLst>
          </p:cNvPr>
          <p:cNvSpPr/>
          <p:nvPr/>
        </p:nvSpPr>
        <p:spPr>
          <a:xfrm>
            <a:off x="4002783" y="2971512"/>
            <a:ext cx="4320000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FMC_NAND_ECC_PAGE_SIZE_512BYTE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A5E9BE3-0409-4D71-9313-86F2465C1309}"/>
              </a:ext>
            </a:extLst>
          </p:cNvPr>
          <p:cNvSpPr/>
          <p:nvPr/>
        </p:nvSpPr>
        <p:spPr>
          <a:xfrm>
            <a:off x="4002782" y="3326649"/>
            <a:ext cx="1498857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AADEE65-E19C-43C4-B0C2-4F4D36B9AF9D}"/>
              </a:ext>
            </a:extLst>
          </p:cNvPr>
          <p:cNvSpPr/>
          <p:nvPr/>
        </p:nvSpPr>
        <p:spPr>
          <a:xfrm>
            <a:off x="4002783" y="2605752"/>
            <a:ext cx="4320000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FMC_NAND_ECC_DISABLE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BAB65B-E98B-2E8E-B492-88932409504E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6EC2AFD-EDE2-FA17-D0AF-DA7CCC707898}"/>
              </a:ext>
            </a:extLst>
          </p:cNvPr>
          <p:cNvSpPr/>
          <p:nvPr/>
        </p:nvSpPr>
        <p:spPr>
          <a:xfrm>
            <a:off x="4002783" y="3702495"/>
            <a:ext cx="1498856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29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8" y="509664"/>
            <a:ext cx="425849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FMC_NAND_PCC_TimingTypeDef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295B47-49FE-421E-B5E9-A59E4DCF3F01}"/>
              </a:ext>
            </a:extLst>
          </p:cNvPr>
          <p:cNvSpPr txBox="1"/>
          <p:nvPr/>
        </p:nvSpPr>
        <p:spPr>
          <a:xfrm>
            <a:off x="548640" y="1022767"/>
            <a:ext cx="6028006" cy="2639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SetupTime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建立时间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Wait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SetupTime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等待建立时间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HoldSetupTime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/* 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保持建立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HiZSetupTime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高阻态</a:t>
            </a:r>
            <a:r>
              <a:rPr lang="zh-CN" altLang="en-US" sz="1600" dirty="0">
                <a:solidFill>
                  <a:srgbClr val="8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FMC_NAND_PCC_TimingTypeDef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F17C67-B65B-4AD4-BA15-3B11FDE73DA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16C09E-8CBB-4CB0-82D7-1EED96E97E5D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662F3D-8EE7-471C-8443-71A6D78D533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3CC7512-FD2E-4F77-A8EA-466B935B09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CDA0FA0B-97A6-4B63-97EB-4AD93C6D60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378D26-213A-24A9-47CD-67CBE91A0840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64BE13B-0122-6B58-5778-9A9A3CDFD086}"/>
              </a:ext>
            </a:extLst>
          </p:cNvPr>
          <p:cNvSpPr/>
          <p:nvPr/>
        </p:nvSpPr>
        <p:spPr>
          <a:xfrm>
            <a:off x="6003204" y="1889172"/>
            <a:ext cx="1532975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C517F2F-3796-DB3A-7911-4379C8A622C2}"/>
              </a:ext>
            </a:extLst>
          </p:cNvPr>
          <p:cNvSpPr/>
          <p:nvPr/>
        </p:nvSpPr>
        <p:spPr>
          <a:xfrm>
            <a:off x="6003204" y="2234455"/>
            <a:ext cx="1532975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7D8FFC9-3FD9-C380-67D3-170376B70A8F}"/>
              </a:ext>
            </a:extLst>
          </p:cNvPr>
          <p:cNvSpPr/>
          <p:nvPr/>
        </p:nvSpPr>
        <p:spPr>
          <a:xfrm>
            <a:off x="6003204" y="2625043"/>
            <a:ext cx="1532975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C8E3FF-6D23-F618-E589-8C3D68C35D6A}"/>
              </a:ext>
            </a:extLst>
          </p:cNvPr>
          <p:cNvSpPr/>
          <p:nvPr/>
        </p:nvSpPr>
        <p:spPr>
          <a:xfrm>
            <a:off x="6003203" y="3001988"/>
            <a:ext cx="1532975" cy="216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HCLK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71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689858" y="1492814"/>
            <a:ext cx="4751299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NAND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FMC-NAND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接口介绍（熟悉）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NAND FLASH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1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8" y="455771"/>
            <a:ext cx="447691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NAND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02093B-0C54-4795-AFA7-6B6FC4AF0E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0DEBB74-4D47-48F8-9353-41CEB16D3DA8}"/>
              </a:ext>
            </a:extLst>
          </p:cNvPr>
          <p:cNvSpPr/>
          <p:nvPr/>
        </p:nvSpPr>
        <p:spPr>
          <a:xfrm>
            <a:off x="335525" y="1061746"/>
            <a:ext cx="3060000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8295340-2AEB-4F87-BA18-3F73085AF21F}"/>
              </a:ext>
            </a:extLst>
          </p:cNvPr>
          <p:cNvSpPr/>
          <p:nvPr/>
        </p:nvSpPr>
        <p:spPr>
          <a:xfrm>
            <a:off x="335525" y="1795006"/>
            <a:ext cx="3060000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相关参数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14ED46E-B53B-4FAE-9698-7203C1BD0704}"/>
              </a:ext>
            </a:extLst>
          </p:cNvPr>
          <p:cNvSpPr/>
          <p:nvPr/>
        </p:nvSpPr>
        <p:spPr>
          <a:xfrm>
            <a:off x="335525" y="2528266"/>
            <a:ext cx="3060000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、使能存储区域的操作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00480A-EE2D-467D-B6E3-AA503E62F95A}"/>
              </a:ext>
            </a:extLst>
          </p:cNvPr>
          <p:cNvSpPr/>
          <p:nvPr/>
        </p:nvSpPr>
        <p:spPr>
          <a:xfrm>
            <a:off x="3404629" y="1816873"/>
            <a:ext cx="5053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设置控制参数和时间参数，调用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HAL_NAND_Init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357C5F-29C0-4559-8DF4-80DDB9958B19}"/>
              </a:ext>
            </a:extLst>
          </p:cNvPr>
          <p:cNvSpPr/>
          <p:nvPr/>
        </p:nvSpPr>
        <p:spPr>
          <a:xfrm>
            <a:off x="3404629" y="2561787"/>
            <a:ext cx="55478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__FMC_NAND_ENABLE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HAL_NAND_Init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函数内部调用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2C26EE2-5F29-08D1-70D3-EE300EC989F3}"/>
              </a:ext>
            </a:extLst>
          </p:cNvPr>
          <p:cNvSpPr/>
          <p:nvPr/>
        </p:nvSpPr>
        <p:spPr>
          <a:xfrm>
            <a:off x="3404629" y="1083185"/>
            <a:ext cx="56057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时钟并配置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复用输出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及其时钟使能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83EDB97-A19D-C9FA-A866-3F5320D6EAD5}"/>
              </a:ext>
            </a:extLst>
          </p:cNvPr>
          <p:cNvSpPr/>
          <p:nvPr/>
        </p:nvSpPr>
        <p:spPr>
          <a:xfrm>
            <a:off x="335525" y="3261525"/>
            <a:ext cx="3060000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、访问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MT29F4G08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器件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C2B783D-420D-FB25-4B9B-D1FF1D71517A}"/>
              </a:ext>
            </a:extLst>
          </p:cNvPr>
          <p:cNvSpPr/>
          <p:nvPr/>
        </p:nvSpPr>
        <p:spPr>
          <a:xfrm>
            <a:off x="277968" y="3985861"/>
            <a:ext cx="7611371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MT29F4G08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使用的是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BANK3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，所以访问地址为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0x8000 0000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而命令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地址控制由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CLE/ALE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控制，也就是由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FMC_A17_CLE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FMC_A16_ALE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控制。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41CE002-B10F-0282-4C32-5368AACA05EF}"/>
              </a:ext>
            </a:extLst>
          </p:cNvPr>
          <p:cNvSpPr txBox="1"/>
          <p:nvPr/>
        </p:nvSpPr>
        <p:spPr>
          <a:xfrm>
            <a:off x="3438523" y="3022182"/>
            <a:ext cx="510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*(volatile uint8_t *)(0x8000 0000 | (1&lt;&lt;17)) = CMD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9F90E8-4DE7-EC83-9567-0D3E2BCAAF24}"/>
              </a:ext>
            </a:extLst>
          </p:cNvPr>
          <p:cNvSpPr txBox="1"/>
          <p:nvPr/>
        </p:nvSpPr>
        <p:spPr>
          <a:xfrm>
            <a:off x="3438523" y="3345016"/>
            <a:ext cx="510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*(volatile uint8_t *)(0x8000 0000 | (1&lt;&lt;16)) = ADDR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FB4988-507B-679A-C64B-5107487955BE}"/>
              </a:ext>
            </a:extLst>
          </p:cNvPr>
          <p:cNvSpPr txBox="1"/>
          <p:nvPr/>
        </p:nvSpPr>
        <p:spPr>
          <a:xfrm>
            <a:off x="3438523" y="3667851"/>
            <a:ext cx="510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*(volatile uint8_t *)(0x8000 0000 ) = DATA</a:t>
            </a:r>
          </a:p>
        </p:txBody>
      </p:sp>
    </p:spTree>
    <p:extLst>
      <p:ext uri="{BB962C8B-B14F-4D97-AF65-F5344CB8AC3E}">
        <p14:creationId xmlns:p14="http://schemas.microsoft.com/office/powerpoint/2010/main" val="22794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1" grpId="0"/>
      <p:bldP spid="23" grpId="0"/>
      <p:bldP spid="27" grpId="0" animBg="1"/>
      <p:bldP spid="29" grpId="0"/>
      <p:bldP spid="30" grpId="0"/>
      <p:bldP spid="31" grpId="0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1024" y="1326468"/>
            <a:ext cx="3789046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 dirty="0"/>
              <a:t>NAND FLASH</a:t>
            </a:r>
            <a:r>
              <a:rPr lang="zh-CN" altLang="en-US" dirty="0"/>
              <a:t>基本驱动源码解读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C0C16F-E85E-865B-490E-A77AD7F1390D}"/>
              </a:ext>
            </a:extLst>
          </p:cNvPr>
          <p:cNvSpPr txBox="1"/>
          <p:nvPr/>
        </p:nvSpPr>
        <p:spPr>
          <a:xfrm>
            <a:off x="1001024" y="3280844"/>
            <a:ext cx="629131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、开发板例程源码解读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5D7DE7-86EF-26FF-DD41-78404B0EF503}"/>
              </a:ext>
            </a:extLst>
          </p:cNvPr>
          <p:cNvSpPr txBox="1"/>
          <p:nvPr/>
        </p:nvSpPr>
        <p:spPr>
          <a:xfrm>
            <a:off x="4790069" y="671037"/>
            <a:ext cx="4353929" cy="190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nand_init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nandflash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nand_readpage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nand_writepage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nand_copypage_withoutwrite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拷贝数据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nand_eraseblock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擦除一个块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E49C8F-3DF1-EA04-7F30-5D4DA7D9BCC7}"/>
              </a:ext>
            </a:extLst>
          </p:cNvPr>
          <p:cNvSpPr txBox="1"/>
          <p:nvPr/>
        </p:nvSpPr>
        <p:spPr>
          <a:xfrm>
            <a:off x="4790070" y="2568716"/>
            <a:ext cx="4353930" cy="227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ftl_init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FTL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ftl_format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LUT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ftl_create_lut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重新创建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LUT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ftl_lbn_to_pbn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逻辑块号转换为物理块号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ftl_write_sectors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写扇区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ftl_read_sectors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读扇区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34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E49C8F-3DF1-EA04-7F30-5D4DA7D9BCC7}"/>
              </a:ext>
            </a:extLst>
          </p:cNvPr>
          <p:cNvSpPr txBox="1"/>
          <p:nvPr/>
        </p:nvSpPr>
        <p:spPr>
          <a:xfrm>
            <a:off x="134249" y="386099"/>
            <a:ext cx="288000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ftl_write_sectors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写扇区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817194-17EA-DB46-6885-E3DF22F71A32}"/>
              </a:ext>
            </a:extLst>
          </p:cNvPr>
          <p:cNvSpPr txBox="1"/>
          <p:nvPr/>
        </p:nvSpPr>
        <p:spPr>
          <a:xfrm>
            <a:off x="134249" y="2659802"/>
            <a:ext cx="288000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ftl_read_sectors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读扇区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FA5610-B0F5-0D6A-E499-A449AA4A489F}"/>
              </a:ext>
            </a:extLst>
          </p:cNvPr>
          <p:cNvSpPr txBox="1"/>
          <p:nvPr/>
        </p:nvSpPr>
        <p:spPr>
          <a:xfrm>
            <a:off x="134249" y="809485"/>
            <a:ext cx="8416609" cy="1674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、根据传参确定物理地址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、调用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nand_readpagecomp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函数判断是否都为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0xFFFFFFFF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3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、调用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nand_writepage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函数写入数据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如果写入成功，调用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ftl_used_blockmark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函数对该块做已使用标记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如果写入失败，调用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ftl_copy_and_write_to_block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函数拷贝数据到另外一个块并写入数据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C11D5F-0A74-0EF6-A501-3AADC4EFAD87}"/>
              </a:ext>
            </a:extLst>
          </p:cNvPr>
          <p:cNvSpPr txBox="1"/>
          <p:nvPr/>
        </p:nvSpPr>
        <p:spPr>
          <a:xfrm>
            <a:off x="134249" y="3083188"/>
            <a:ext cx="8416609" cy="1997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8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、根据传参确定物理地址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、调用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nand_readpage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函数读取数据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如果读取有问题，可能坏块，就要调用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ftl_copy_and_write_to_block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数据转移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nand_copypage_withwrite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函数进行数据转移后，擦除源数据块并修正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Lut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重新检测是否是坏块，反复确认，假如是就标记坏块并重建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LUT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 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35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689858" y="1492814"/>
            <a:ext cx="4751299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NAND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FMC-NAND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接口介绍（熟悉）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NAND FLASH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00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91D6ACC4-C223-8158-6955-64D216BFE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96" y="3225471"/>
            <a:ext cx="377297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存储颗粒主要分类：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MLC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TLC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FD34247-4BEB-D6B5-4990-91FA08285D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80"/>
          <a:stretch/>
        </p:blipFill>
        <p:spPr>
          <a:xfrm>
            <a:off x="0" y="837298"/>
            <a:ext cx="4254006" cy="2335617"/>
          </a:xfrm>
          <a:prstGeom prst="rect">
            <a:avLst/>
          </a:prstGeom>
        </p:spPr>
      </p:pic>
      <p:sp>
        <p:nvSpPr>
          <p:cNvPr id="35" name="矩形 39">
            <a:extLst>
              <a:ext uri="{FF2B5EF4-FFF2-40B4-BE49-F238E27FC236}">
                <a16:creationId xmlns:a16="http://schemas.microsoft.com/office/drawing/2014/main" id="{0EF5C427-3E43-6D86-A531-43C8C1797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10" y="843666"/>
            <a:ext cx="2463140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表明当前读取的是第几个字节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BA8CD6C6-DE6E-B8F6-8EA7-16E6DB9A3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260" y="2229170"/>
            <a:ext cx="4646740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写入，就是在控制栅极施加正电压，电子就通过隧道氧化层进入到浮置栅极，超过阈值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Vth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就表示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1C80278F-A7EB-4523-5F37-CD525A13A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953" y="2601962"/>
            <a:ext cx="2463140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表明读取当前字节的哪个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8A5CAB13-1D84-AD58-75AE-96E06C041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63" y="422260"/>
            <a:ext cx="2619977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的存储原理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58B8881-BE9C-20DB-1520-B1844F51A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00" y="3615600"/>
            <a:ext cx="4051039" cy="1527900"/>
          </a:xfrm>
          <a:prstGeom prst="rect">
            <a:avLst/>
          </a:prstGeom>
        </p:spPr>
      </p:pic>
      <p:sp>
        <p:nvSpPr>
          <p:cNvPr id="17" name="矩形 39">
            <a:extLst>
              <a:ext uri="{FF2B5EF4-FFF2-40B4-BE49-F238E27FC236}">
                <a16:creationId xmlns:a16="http://schemas.microsoft.com/office/drawing/2014/main" id="{6C57377F-7D9A-4DE9-0DDD-14252C9D7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260" y="3486562"/>
            <a:ext cx="4649980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擦除，就是在衬底施加正电压，对浮置栅极放电，低于阈值，就表示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39">
            <a:extLst>
              <a:ext uri="{FF2B5EF4-FFF2-40B4-BE49-F238E27FC236}">
                <a16:creationId xmlns:a16="http://schemas.microsoft.com/office/drawing/2014/main" id="{90100399-3A0D-2769-A3E8-FD2B3FE01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260" y="887320"/>
            <a:ext cx="3743969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存储数据的基本元件：浮栅场效应管。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39">
            <a:extLst>
              <a:ext uri="{FF2B5EF4-FFF2-40B4-BE49-F238E27FC236}">
                <a16:creationId xmlns:a16="http://schemas.microsoft.com/office/drawing/2014/main" id="{D97F29CE-3DAC-273A-AFEE-C58506981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260" y="1278934"/>
            <a:ext cx="4646740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Floating Gate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存储数据的技术，信息存放在浮置栅极中，电荷量表示当前存储的数据情况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9A6D63D-A76C-A78E-5917-97E00C5B905E}"/>
              </a:ext>
            </a:extLst>
          </p:cNvPr>
          <p:cNvSpPr/>
          <p:nvPr/>
        </p:nvSpPr>
        <p:spPr>
          <a:xfrm>
            <a:off x="264101" y="3615596"/>
            <a:ext cx="1274768" cy="1527900"/>
          </a:xfrm>
          <a:prstGeom prst="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39">
            <a:extLst>
              <a:ext uri="{FF2B5EF4-FFF2-40B4-BE49-F238E27FC236}">
                <a16:creationId xmlns:a16="http://schemas.microsoft.com/office/drawing/2014/main" id="{3927A82B-BF2E-D2E6-4183-DFE320F74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260" y="4380573"/>
            <a:ext cx="4649980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仅支持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SLC 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F2BAD2CC-7FFE-1EBD-1E4C-D8B417C4B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370" y="2831239"/>
            <a:ext cx="425513" cy="29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衬底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C6F3886-DAD4-1E3C-538E-7D1F26234C30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1610751" y="2439755"/>
            <a:ext cx="1863970" cy="990"/>
          </a:xfrm>
          <a:prstGeom prst="straightConnector1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A44BFD4-2820-3C3C-4544-E8FC22F780DE}"/>
              </a:ext>
            </a:extLst>
          </p:cNvPr>
          <p:cNvSpPr/>
          <p:nvPr/>
        </p:nvSpPr>
        <p:spPr>
          <a:xfrm>
            <a:off x="3474721" y="2277552"/>
            <a:ext cx="688985" cy="3244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坏块</a:t>
            </a:r>
          </a:p>
        </p:txBody>
      </p:sp>
      <p:sp>
        <p:nvSpPr>
          <p:cNvPr id="36" name="矩形 39">
            <a:extLst>
              <a:ext uri="{FF2B5EF4-FFF2-40B4-BE49-F238E27FC236}">
                <a16:creationId xmlns:a16="http://schemas.microsoft.com/office/drawing/2014/main" id="{939693A0-2CA3-5AC1-8284-310DF9A39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85" y="2149066"/>
            <a:ext cx="851079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磨损厉害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40E965-EF9A-6E62-04B7-29180FEEF956}"/>
              </a:ext>
            </a:extLst>
          </p:cNvPr>
          <p:cNvSpPr txBox="1"/>
          <p:nvPr/>
        </p:nvSpPr>
        <p:spPr>
          <a:xfrm>
            <a:off x="979470" y="3049397"/>
            <a:ext cx="31705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MT29F4G08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BADA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命名规则</a:t>
            </a:r>
          </a:p>
        </p:txBody>
      </p:sp>
    </p:spTree>
    <p:extLst>
      <p:ext uri="{BB962C8B-B14F-4D97-AF65-F5344CB8AC3E}">
        <p14:creationId xmlns:p14="http://schemas.microsoft.com/office/powerpoint/2010/main" val="174900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  <p:bldP spid="28" grpId="0"/>
      <p:bldP spid="14" grpId="0"/>
      <p:bldP spid="17" grpId="0"/>
      <p:bldP spid="18" grpId="0"/>
      <p:bldP spid="19" grpId="0"/>
      <p:bldP spid="21" grpId="0" animBg="1"/>
      <p:bldP spid="25" grpId="0"/>
      <p:bldP spid="31" grpId="0" animBg="1"/>
      <p:bldP spid="36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8248" y="2180941"/>
            <a:ext cx="816580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5ACA71-7600-4AD2-6764-993931B7A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3" y="906780"/>
            <a:ext cx="5019007" cy="381653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61046" y="448872"/>
            <a:ext cx="262025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MT29F4G08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功能框图</a:t>
            </a:r>
          </a:p>
        </p:txBody>
      </p:sp>
      <p:sp>
        <p:nvSpPr>
          <p:cNvPr id="8" name="矩形 39">
            <a:extLst>
              <a:ext uri="{FF2B5EF4-FFF2-40B4-BE49-F238E27FC236}">
                <a16:creationId xmlns:a16="http://schemas.microsoft.com/office/drawing/2014/main" id="{4B9CB013-74A8-49F7-9B94-916437772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920" y="861274"/>
            <a:ext cx="4069080" cy="259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CE#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：芯片使能，用于选中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：命令锁存使能，表示写入的是命令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：地址锁存使能，表示写入的是地址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WE#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：写使能，用于写入数据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RE#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：读使能，用于读取数据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WP#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：写保护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R/B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：就绪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忙，用于判断编程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擦除操作是否完成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 输入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输出口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97934A-BE3D-90A5-4F25-59EB7A0DDEF6}"/>
              </a:ext>
            </a:extLst>
          </p:cNvPr>
          <p:cNvSpPr txBox="1"/>
          <p:nvPr/>
        </p:nvSpPr>
        <p:spPr>
          <a:xfrm>
            <a:off x="5074920" y="3378900"/>
            <a:ext cx="4069080" cy="38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表示引脚低电平有效，无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表示引脚高电平有效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506E93-00AF-010A-165A-3AB0171A73ED}"/>
              </a:ext>
            </a:extLst>
          </p:cNvPr>
          <p:cNvSpPr txBox="1"/>
          <p:nvPr/>
        </p:nvSpPr>
        <p:spPr>
          <a:xfrm>
            <a:off x="5074920" y="3784148"/>
            <a:ext cx="3459480" cy="1028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发送命令（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有效、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无效）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发送地址（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有效、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无效）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发送数据（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ALE/CLE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无效）</a:t>
            </a:r>
          </a:p>
        </p:txBody>
      </p:sp>
    </p:spTree>
    <p:extLst>
      <p:ext uri="{BB962C8B-B14F-4D97-AF65-F5344CB8AC3E}">
        <p14:creationId xmlns:p14="http://schemas.microsoft.com/office/powerpoint/2010/main" val="219459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605" y="386935"/>
            <a:ext cx="4257031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 MT29F4G08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存储结构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550BC8-E88F-F384-59E9-B342783D6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" y="836508"/>
            <a:ext cx="6194031" cy="29779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B12D44D-556D-A6C7-E597-DAAA4DC7D916}"/>
              </a:ext>
            </a:extLst>
          </p:cNvPr>
          <p:cNvSpPr txBox="1"/>
          <p:nvPr/>
        </p:nvSpPr>
        <p:spPr>
          <a:xfrm>
            <a:off x="3762764" y="729565"/>
            <a:ext cx="5382760" cy="38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部分组成：数据存储区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(data area)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和备用区域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(spare area)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BE5E75-C7B1-4E7B-69CC-BF069B5838AB}"/>
              </a:ext>
            </a:extLst>
          </p:cNvPr>
          <p:cNvSpPr txBox="1"/>
          <p:nvPr/>
        </p:nvSpPr>
        <p:spPr>
          <a:xfrm>
            <a:off x="4328160" y="1115048"/>
            <a:ext cx="4815840" cy="7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MT29F4G08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：数据存储区大小为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2KB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（存放有效数据）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  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备用区域大小为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（存放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ECC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校验值）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E7D382-C90F-28F8-E0A8-D831827FE4B0}"/>
              </a:ext>
            </a:extLst>
          </p:cNvPr>
          <p:cNvSpPr/>
          <p:nvPr/>
        </p:nvSpPr>
        <p:spPr>
          <a:xfrm>
            <a:off x="3840480" y="1843101"/>
            <a:ext cx="2400300" cy="1372539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584D30-0BB0-F8A3-43BF-2D5F0B02D56A}"/>
              </a:ext>
            </a:extLst>
          </p:cNvPr>
          <p:cNvSpPr txBox="1"/>
          <p:nvPr/>
        </p:nvSpPr>
        <p:spPr>
          <a:xfrm>
            <a:off x="308610" y="3910633"/>
            <a:ext cx="8526780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(block)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组成，每块又由若干页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(page)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组成。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是数据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读写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的最小单位，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擦除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的最小单位。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11CBC7B-9B38-629F-617C-FB6E10B2740A}"/>
              </a:ext>
            </a:extLst>
          </p:cNvPr>
          <p:cNvCxnSpPr>
            <a:cxnSpLocks/>
          </p:cNvCxnSpPr>
          <p:nvPr/>
        </p:nvCxnSpPr>
        <p:spPr>
          <a:xfrm flipV="1">
            <a:off x="7223760" y="1760220"/>
            <a:ext cx="0" cy="434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3ECDBB0-62E4-DB6E-61F0-8BA92F6759C5}"/>
              </a:ext>
            </a:extLst>
          </p:cNvPr>
          <p:cNvSpPr txBox="1"/>
          <p:nvPr/>
        </p:nvSpPr>
        <p:spPr>
          <a:xfrm>
            <a:off x="6302252" y="2111584"/>
            <a:ext cx="2533137" cy="38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 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坏块管理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磨损均衡</a:t>
            </a:r>
          </a:p>
        </p:txBody>
      </p:sp>
    </p:spTree>
    <p:extLst>
      <p:ext uri="{BB962C8B-B14F-4D97-AF65-F5344CB8AC3E}">
        <p14:creationId xmlns:p14="http://schemas.microsoft.com/office/powerpoint/2010/main" val="16494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 animBg="1"/>
      <p:bldP spid="17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606" y="349042"/>
            <a:ext cx="262025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的寻址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13D84A-F6FA-F7ED-F1C6-F044A1B60D42}"/>
              </a:ext>
            </a:extLst>
          </p:cNvPr>
          <p:cNvSpPr txBox="1"/>
          <p:nvPr/>
        </p:nvSpPr>
        <p:spPr>
          <a:xfrm>
            <a:off x="610405" y="786811"/>
            <a:ext cx="8411676" cy="35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操作实际上就是对指定地址数据进行读写，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的地址分为三类：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83BEFF-6EBC-6DB3-35FE-8943BCACE84D}"/>
              </a:ext>
            </a:extLst>
          </p:cNvPr>
          <p:cNvSpPr txBox="1"/>
          <p:nvPr/>
        </p:nvSpPr>
        <p:spPr>
          <a:xfrm>
            <a:off x="1239055" y="1037782"/>
            <a:ext cx="7254241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(Block Address)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、页地址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(Page Address)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、列地址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(Column Address)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170FB8-290F-CEBD-FF40-02865C88C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04" y="2015443"/>
            <a:ext cx="8855807" cy="160817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0EE1FB3-AF51-6DFD-0219-31FC40E0B15A}"/>
              </a:ext>
            </a:extLst>
          </p:cNvPr>
          <p:cNvSpPr txBox="1"/>
          <p:nvPr/>
        </p:nvSpPr>
        <p:spPr>
          <a:xfrm>
            <a:off x="610404" y="1546169"/>
            <a:ext cx="8511542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MT29F4G08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，这三个地址，通过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个周期发送，首先发送列地址，再发送页地址和块地址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8D355E4-BCA3-E7EE-6A54-545A770849ED}"/>
              </a:ext>
            </a:extLst>
          </p:cNvPr>
          <p:cNvSpPr txBox="1"/>
          <p:nvPr/>
        </p:nvSpPr>
        <p:spPr>
          <a:xfrm>
            <a:off x="91440" y="3626681"/>
            <a:ext cx="9144000" cy="116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CA0~CA11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表示列地址，用于在一个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内部寻址，器件的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2112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字节，需要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根地址线寻址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PA0~PA5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表示页地址，用于在一个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内部寻址，器件的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，需要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根地址线寻址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BA6~BA17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表示块地址，用于块寻址，器件总共有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4096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，需要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根地址线寻址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B125AE-E1CE-12BD-17FF-43E35345A2A0}"/>
              </a:ext>
            </a:extLst>
          </p:cNvPr>
          <p:cNvSpPr/>
          <p:nvPr/>
        </p:nvSpPr>
        <p:spPr>
          <a:xfrm>
            <a:off x="1267158" y="1127131"/>
            <a:ext cx="4481460" cy="311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380E6B-E268-9C2E-8CF8-E3A387EA5BD0}"/>
              </a:ext>
            </a:extLst>
          </p:cNvPr>
          <p:cNvSpPr txBox="1"/>
          <p:nvPr/>
        </p:nvSpPr>
        <p:spPr>
          <a:xfrm>
            <a:off x="2742433" y="1311396"/>
            <a:ext cx="1877525" cy="38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可理解为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Page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322627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9" grpId="0"/>
      <p:bldP spid="3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1206" y="462312"/>
            <a:ext cx="885087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举个例子，要访问其中的第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个块中的第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页中的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1208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字节处的地址，在这里需要进行计算。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13D84A-F6FA-F7ED-F1C6-F044A1B60D42}"/>
              </a:ext>
            </a:extLst>
          </p:cNvPr>
          <p:cNvSpPr txBox="1"/>
          <p:nvPr/>
        </p:nvSpPr>
        <p:spPr>
          <a:xfrm>
            <a:off x="1234323" y="864375"/>
            <a:ext cx="5485596" cy="9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物理地址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=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块大小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100 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页大小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页号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页内地址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= 128K x 100 + 2K x 64 + 1208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= 0xCA04B8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83BEFF-6EBC-6DB3-35FE-8943BCACE84D}"/>
              </a:ext>
            </a:extLst>
          </p:cNvPr>
          <p:cNvSpPr txBox="1"/>
          <p:nvPr/>
        </p:nvSpPr>
        <p:spPr>
          <a:xfrm>
            <a:off x="1234323" y="2863803"/>
            <a:ext cx="7254241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所以正确的发送地址为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0x194004b8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EE1FB3-AF51-6DFD-0219-31FC40E0B15A}"/>
              </a:ext>
            </a:extLst>
          </p:cNvPr>
          <p:cNvSpPr txBox="1"/>
          <p:nvPr/>
        </p:nvSpPr>
        <p:spPr>
          <a:xfrm>
            <a:off x="171206" y="3308101"/>
            <a:ext cx="245684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SPARE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区域如何访问？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90F2CD-2266-217D-36B3-85B55F23E241}"/>
              </a:ext>
            </a:extLst>
          </p:cNvPr>
          <p:cNvSpPr txBox="1"/>
          <p:nvPr/>
        </p:nvSpPr>
        <p:spPr>
          <a:xfrm>
            <a:off x="1234323" y="2098137"/>
            <a:ext cx="7254241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Column Address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（列地址，页内地址）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1208 = 0x4b8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Row Address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（行地址，页地址）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128K / 2K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100 + 64 = 0x1940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84D281-A60D-5BAF-5BDD-3FFE375794E7}"/>
              </a:ext>
            </a:extLst>
          </p:cNvPr>
          <p:cNvSpPr txBox="1"/>
          <p:nvPr/>
        </p:nvSpPr>
        <p:spPr>
          <a:xfrm>
            <a:off x="171206" y="1695777"/>
            <a:ext cx="885087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由于存在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SPARE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区域，读数据需要跳过这些地址，所以需要对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NAND FLASH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地址做一些转换。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3B28F5-DE85-A0B1-4778-EEA5E073ECDF}"/>
              </a:ext>
            </a:extLst>
          </p:cNvPr>
          <p:cNvSpPr txBox="1"/>
          <p:nvPr/>
        </p:nvSpPr>
        <p:spPr>
          <a:xfrm>
            <a:off x="1234323" y="3656311"/>
            <a:ext cx="6141836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SPARE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区域在数据存储区后面，所以需要知道页地址即可。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D7B0D6-A790-2582-4EAA-B1E851A029DA}"/>
              </a:ext>
            </a:extLst>
          </p:cNvPr>
          <p:cNvSpPr txBox="1"/>
          <p:nvPr/>
        </p:nvSpPr>
        <p:spPr>
          <a:xfrm>
            <a:off x="1234323" y="4030169"/>
            <a:ext cx="6561784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Column Address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（列地址，页内地址）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page size = 2048 = 0x800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Row Address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（行地址，页地址）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128K / 2K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100 + 64 = 0x1940</a:t>
            </a:r>
          </a:p>
        </p:txBody>
      </p:sp>
    </p:spTree>
    <p:extLst>
      <p:ext uri="{BB962C8B-B14F-4D97-AF65-F5344CB8AC3E}">
        <p14:creationId xmlns:p14="http://schemas.microsoft.com/office/powerpoint/2010/main" val="400085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9" grpId="0"/>
      <p:bldP spid="3" grpId="0"/>
      <p:bldP spid="7" grpId="0"/>
      <p:bldP spid="8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66fa0e4-5077-414c-8be8-78fbd62cd2ef"/>
  <p:tag name="COMMONDATA" val="eyJoZGlkIjoiNjMyZTI0OTZlNjg5ZDAyNmIyYzY4NDljMDllMzEyNTk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1600" dirty="0" smtClean="0">
            <a:solidFill>
              <a:srgbClr val="002060"/>
            </a:solidFill>
            <a:latin typeface="思源黑体 CN Normal" panose="020B0400000000000000" pitchFamily="34" charset="-122"/>
            <a:ea typeface="思源黑体 CN Normal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24070</TotalTime>
  <Words>5466</Words>
  <Application>Microsoft Office PowerPoint</Application>
  <PresentationFormat>全屏显示(16:9)</PresentationFormat>
  <Paragraphs>677</Paragraphs>
  <Slides>51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等线</vt:lpstr>
      <vt:lpstr>等线 Light</vt:lpstr>
      <vt:lpstr>思源黑体 CN Bold</vt:lpstr>
      <vt:lpstr>思源黑体 CN Normal</vt:lpstr>
      <vt:lpstr>思源黑体 CN Regular</vt:lpstr>
      <vt:lpstr>宋体</vt:lpstr>
      <vt:lpstr>Arial</vt:lpstr>
      <vt:lpstr>Calibri</vt:lpstr>
      <vt:lpstr>Calibri Light</vt:lpstr>
      <vt:lpstr>Cambria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4690</cp:revision>
  <dcterms:created xsi:type="dcterms:W3CDTF">2021-03-21T09:45:00Z</dcterms:created>
  <dcterms:modified xsi:type="dcterms:W3CDTF">2023-04-11T08:29:05Z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FDAE0142D6474B12A3C0C64A81226808</vt:lpwstr>
  </property>
  <property fmtid="{D5CDD505-2E9C-101B-9397-08002B2CF9AE}" pid="3" name="KSOProductBuildVer">
    <vt:lpwstr>2052-11.1.0.12763</vt:lpwstr>
  </property>
</Properties>
</file>