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70" r:id="rId3"/>
    <p:sldId id="368" r:id="rId4"/>
    <p:sldId id="296" r:id="rId5"/>
    <p:sldId id="297" r:id="rId6"/>
    <p:sldId id="279" r:id="rId7"/>
    <p:sldId id="299" r:id="rId8"/>
    <p:sldId id="369" r:id="rId9"/>
    <p:sldId id="282" r:id="rId10"/>
    <p:sldId id="370" r:id="rId11"/>
    <p:sldId id="363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1969B2"/>
    <a:srgbClr val="B4C7E7"/>
    <a:srgbClr val="5AA5DE"/>
    <a:srgbClr val="1174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 autoAdjust="0"/>
    <p:restoredTop sz="88746" autoAdjust="0"/>
  </p:normalViewPr>
  <p:slideViewPr>
    <p:cSldViewPr snapToGrid="0">
      <p:cViewPr varScale="1">
        <p:scale>
          <a:sx n="129" d="100"/>
          <a:sy n="129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222-97C0-4B70-ACDD-E66639EAD96B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94774-0824-4F4F-BB73-1B96461CD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usmart.c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接收数据解析和信息返回</a:t>
            </a:r>
            <a:endParaRPr lang="en-US" altLang="zh-CN" dirty="0"/>
          </a:p>
          <a:p>
            <a:r>
              <a:rPr lang="en-US" altLang="zh-CN" dirty="0" err="1"/>
              <a:t>usmart_config.c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开放给用户的配置接口，需要通过串口交互的函数可在此实现</a:t>
            </a:r>
            <a:endParaRPr lang="en-US" altLang="zh-CN" dirty="0"/>
          </a:p>
          <a:p>
            <a:r>
              <a:rPr lang="en-US" altLang="zh-CN" dirty="0" err="1"/>
              <a:t>usmart_port.c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硬件相关接口，类似于一个简单的通讯协议</a:t>
            </a:r>
            <a:endParaRPr lang="en-US" altLang="zh-CN" dirty="0"/>
          </a:p>
          <a:p>
            <a:r>
              <a:rPr lang="en-US" altLang="zh-CN" dirty="0" err="1"/>
              <a:t>usmart_str.c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为了使</a:t>
            </a:r>
            <a:r>
              <a:rPr lang="en-US" altLang="zh-CN" dirty="0"/>
              <a:t>USMART</a:t>
            </a:r>
            <a:r>
              <a:rPr lang="zh-CN" altLang="en-US" dirty="0"/>
              <a:t>组件更独立而编写的库，一般不需要修改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9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，准备</a:t>
            </a:r>
            <a:r>
              <a:rPr lang="en-US" altLang="zh-CN" dirty="0"/>
              <a:t>USMART</a:t>
            </a:r>
            <a:r>
              <a:rPr lang="zh-CN" altLang="en-US" dirty="0"/>
              <a:t>组件文件</a:t>
            </a:r>
          </a:p>
          <a:p>
            <a:r>
              <a:rPr lang="zh-CN" altLang="en-US" dirty="0"/>
              <a:t>    添加到</a:t>
            </a:r>
            <a:r>
              <a:rPr lang="en-US" altLang="zh-CN" dirty="0"/>
              <a:t>MDK</a:t>
            </a:r>
            <a:r>
              <a:rPr lang="zh-CN" altLang="en-US" dirty="0"/>
              <a:t>工程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，添加到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MDK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zh-CN" altLang="en-US" sz="1800" b="0" i="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，适配硬件</a:t>
            </a:r>
          </a:p>
          <a:p>
            <a:r>
              <a:rPr lang="zh-CN" altLang="en-US" dirty="0"/>
              <a:t>    根据需要修改串口，特别是移植到不同型号的</a:t>
            </a:r>
            <a:r>
              <a:rPr lang="en-US" altLang="zh-CN" dirty="0"/>
              <a:t>MCU</a:t>
            </a:r>
            <a:r>
              <a:rPr lang="zh-CN" altLang="en-US" dirty="0"/>
              <a:t>上</a:t>
            </a:r>
          </a:p>
          <a:p>
            <a:r>
              <a:rPr lang="zh-CN" altLang="en-US" dirty="0"/>
              <a:t>    适配定时器</a:t>
            </a:r>
          </a:p>
          <a:p>
            <a:r>
              <a:rPr lang="zh-CN" altLang="en-US" dirty="0"/>
              <a:t>        推荐在定时器中断中进行解析函数扫描，可以减少系统开销（默认方式）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，添加执行函数</a:t>
            </a:r>
          </a:p>
          <a:p>
            <a:r>
              <a:rPr lang="zh-CN" altLang="en-US" dirty="0"/>
              <a:t>    根据自己的需要增删测试函数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，下载到板卡测试</a:t>
            </a:r>
          </a:p>
          <a:p>
            <a:r>
              <a:rPr lang="zh-CN" altLang="en-US" dirty="0"/>
              <a:t>    本质是一个简单的串口通讯协议，通过</a:t>
            </a:r>
            <a:r>
              <a:rPr lang="en-US" altLang="zh-CN" dirty="0"/>
              <a:t>\r\n</a:t>
            </a:r>
            <a:r>
              <a:rPr lang="zh-CN" altLang="en-US" dirty="0"/>
              <a:t>分包</a:t>
            </a:r>
          </a:p>
          <a:p>
            <a:r>
              <a:rPr lang="zh-CN" altLang="en-US" dirty="0"/>
              <a:t>    需要调试参数的函数、寄存器设置等更能体现它的高度价值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6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indlaughing/archive/2013/04/10/301201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76" y="2118695"/>
            <a:ext cx="4358648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USMART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6121DD-D2D6-43F9-A3CD-0ACF2153A16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USAMRT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使用（掌握）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8543C2-F040-4E53-B722-C0975DD1878A}"/>
              </a:ext>
            </a:extLst>
          </p:cNvPr>
          <p:cNvSpPr txBox="1"/>
          <p:nvPr/>
        </p:nvSpPr>
        <p:spPr>
          <a:xfrm>
            <a:off x="790512" y="1267411"/>
            <a:ext cx="26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</a:t>
            </a:r>
            <a:r>
              <a:rPr lang="en-US" altLang="zh-CN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个系统命令：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DD606C-44E5-4FD0-B2E7-8EF91C0C5E2D}"/>
              </a:ext>
            </a:extLst>
          </p:cNvPr>
          <p:cNvSpPr txBox="1"/>
          <p:nvPr/>
        </p:nvSpPr>
        <p:spPr>
          <a:xfrm>
            <a:off x="802888" y="1573308"/>
            <a:ext cx="531267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？：获取帮助信息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help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：获取帮助信息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：可用的函数列表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：可用函数的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列表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：参数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进制显示，后跟空格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数字即执行进制转换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：参数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进制显示，后跟空格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数字即执行进制转换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runtime 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，开启函数运行计时；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，关闭函数运行计时；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5769FC-8F99-431A-8917-2DF8733BE06A}"/>
              </a:ext>
            </a:extLst>
          </p:cNvPr>
          <p:cNvSpPr txBox="1"/>
          <p:nvPr/>
        </p:nvSpPr>
        <p:spPr>
          <a:xfrm>
            <a:off x="1654418" y="4443950"/>
            <a:ext cx="752505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注意：请按照程序编写格式输入函数名及参数并以回车键结束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82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500446" y="2106943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1FECE4-2CE8-4FA3-B84C-C0A1EC7E10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920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USMART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USMART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原理（了解）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USMART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移植（掌握）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USAMRT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使用（掌握）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USMART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184884"/>
            <a:ext cx="676957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是一个串口调试组件，可以大大提高代码调试效率！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FF449B-E757-4A3C-BD18-A518C3ADF93C}"/>
              </a:ext>
            </a:extLst>
          </p:cNvPr>
          <p:cNvSpPr txBox="1"/>
          <p:nvPr/>
        </p:nvSpPr>
        <p:spPr>
          <a:xfrm>
            <a:off x="826478" y="1787448"/>
            <a:ext cx="216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调试摄像头参数：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CFFCCE1-483F-47B7-9EEA-4DD9263675CF}"/>
              </a:ext>
            </a:extLst>
          </p:cNvPr>
          <p:cNvSpPr txBox="1"/>
          <p:nvPr/>
        </p:nvSpPr>
        <p:spPr>
          <a:xfrm>
            <a:off x="4641295" y="2199631"/>
            <a:ext cx="189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次修改？效率极低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！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9CAB2ED-B629-4DD6-BC39-636EEADD7686}"/>
              </a:ext>
            </a:extLst>
          </p:cNvPr>
          <p:cNvSpPr/>
          <p:nvPr/>
        </p:nvSpPr>
        <p:spPr>
          <a:xfrm>
            <a:off x="746521" y="3851089"/>
            <a:ext cx="7650958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可以直接通过串口调用用户编写的函数，随意修改函数参数！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81C4355B-1B90-4314-BD5E-55A29C80A97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BBAFE55-A361-4DF0-B903-D4D80CEB57CD}"/>
              </a:ext>
            </a:extLst>
          </p:cNvPr>
          <p:cNvSpPr/>
          <p:nvPr/>
        </p:nvSpPr>
        <p:spPr>
          <a:xfrm>
            <a:off x="2531937" y="2833679"/>
            <a:ext cx="1080000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修改参数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407BA09-D37F-4F85-88A4-1930A28805F0}"/>
              </a:ext>
            </a:extLst>
          </p:cNvPr>
          <p:cNvSpPr/>
          <p:nvPr/>
        </p:nvSpPr>
        <p:spPr>
          <a:xfrm>
            <a:off x="931884" y="2827148"/>
            <a:ext cx="1080000" cy="3000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写函数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41C1396-60C1-4BB5-ADE4-DCCA01F167A3}"/>
              </a:ext>
            </a:extLst>
          </p:cNvPr>
          <p:cNvSpPr/>
          <p:nvPr/>
        </p:nvSpPr>
        <p:spPr>
          <a:xfrm>
            <a:off x="4134312" y="2833680"/>
            <a:ext cx="1080000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418A17E-4310-4F7F-AAD6-58E6C56E6FAF}"/>
              </a:ext>
            </a:extLst>
          </p:cNvPr>
          <p:cNvSpPr/>
          <p:nvPr/>
        </p:nvSpPr>
        <p:spPr>
          <a:xfrm>
            <a:off x="5734908" y="2833680"/>
            <a:ext cx="1080000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看结果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83732A2-2BB4-4E04-BA36-AE2E9CF596E6}"/>
              </a:ext>
            </a:extLst>
          </p:cNvPr>
          <p:cNvSpPr/>
          <p:nvPr/>
        </p:nvSpPr>
        <p:spPr>
          <a:xfrm>
            <a:off x="7335504" y="2833679"/>
            <a:ext cx="1080000" cy="3000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不满意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4DEA97B-230D-4F7C-96AD-10E7849D607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011884" y="2983682"/>
            <a:ext cx="5200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98EAFCE-1559-43BF-B857-026F9CD4490E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611937" y="2983682"/>
            <a:ext cx="522375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C1F9C2C-C042-4CDC-AA5D-66FF40F3642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5214312" y="2983683"/>
            <a:ext cx="52059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24CF2CE-7353-43CE-AF43-A5B0E012D9FC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6814908" y="2983682"/>
            <a:ext cx="52059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50B438DE-7370-4B91-B8D8-8EC3A9291BFC}"/>
              </a:ext>
            </a:extLst>
          </p:cNvPr>
          <p:cNvCxnSpPr>
            <a:stCxn id="62" idx="0"/>
            <a:endCxn id="58" idx="0"/>
          </p:cNvCxnSpPr>
          <p:nvPr/>
        </p:nvCxnSpPr>
        <p:spPr>
          <a:xfrm rot="16200000" flipV="1">
            <a:off x="5473721" y="431895"/>
            <a:ext cx="12700" cy="4803567"/>
          </a:xfrm>
          <a:prstGeom prst="bentConnector3">
            <a:avLst>
              <a:gd name="adj1" fmla="val 2520000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5" grpId="0"/>
      <p:bldP spid="48" grpId="0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USMART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主要特点：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693128" y="1338191"/>
            <a:ext cx="7005836" cy="212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可以调用绝大部分用户直接编写的函数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，占用资源少（最小：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4KB FLASH, 72B SRAM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，支持参数类型多（整数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(10/16)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、字符串、函数指针等）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，支持函数返回值显示且可对格式进行设置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，支持函数执行时间计算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6602169-445C-4106-8230-4B27A2522FBA}"/>
              </a:ext>
            </a:extLst>
          </p:cNvPr>
          <p:cNvSpPr txBox="1"/>
          <p:nvPr/>
        </p:nvSpPr>
        <p:spPr>
          <a:xfrm>
            <a:off x="3116236" y="3753779"/>
            <a:ext cx="291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注意：不支持浮点数参数！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45BE0D2-0302-4A0B-8C43-03C610F1D4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7249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23353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USMART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原理（了解）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AE400-4765-4F8E-996C-5414B4BE0BA9}"/>
              </a:ext>
            </a:extLst>
          </p:cNvPr>
          <p:cNvSpPr txBox="1"/>
          <p:nvPr/>
        </p:nvSpPr>
        <p:spPr>
          <a:xfrm>
            <a:off x="826478" y="1031763"/>
            <a:ext cx="795996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通过对比用户输入字符串和本地函数名，用函数指针实现调用不同的函数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圆角矩形 14">
            <a:extLst>
              <a:ext uri="{FF2B5EF4-FFF2-40B4-BE49-F238E27FC236}">
                <a16:creationId xmlns:a16="http://schemas.microsoft.com/office/drawing/2014/main" id="{AB3985C4-2DD0-4D3C-A6A6-00B78EF52265}"/>
              </a:ext>
            </a:extLst>
          </p:cNvPr>
          <p:cNvSpPr/>
          <p:nvPr/>
        </p:nvSpPr>
        <p:spPr>
          <a:xfrm>
            <a:off x="2231589" y="1628037"/>
            <a:ext cx="2054661" cy="409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用户输入字符串</a:t>
            </a:r>
          </a:p>
        </p:txBody>
      </p:sp>
      <p:sp>
        <p:nvSpPr>
          <p:cNvPr id="47" name="圆角矩形 1">
            <a:extLst>
              <a:ext uri="{FF2B5EF4-FFF2-40B4-BE49-F238E27FC236}">
                <a16:creationId xmlns:a16="http://schemas.microsoft.com/office/drawing/2014/main" id="{3D29ADFA-77A7-43BB-B205-C8FAB415152A}"/>
              </a:ext>
            </a:extLst>
          </p:cNvPr>
          <p:cNvSpPr/>
          <p:nvPr/>
        </p:nvSpPr>
        <p:spPr>
          <a:xfrm>
            <a:off x="2231589" y="2353805"/>
            <a:ext cx="2079893" cy="409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解析并对比</a:t>
            </a:r>
          </a:p>
        </p:txBody>
      </p:sp>
      <p:sp>
        <p:nvSpPr>
          <p:cNvPr id="49" name="圆角矩形 1">
            <a:extLst>
              <a:ext uri="{FF2B5EF4-FFF2-40B4-BE49-F238E27FC236}">
                <a16:creationId xmlns:a16="http://schemas.microsoft.com/office/drawing/2014/main" id="{BA288A47-C8CD-4817-83BA-0B22E5D1633C}"/>
              </a:ext>
            </a:extLst>
          </p:cNvPr>
          <p:cNvSpPr/>
          <p:nvPr/>
        </p:nvSpPr>
        <p:spPr>
          <a:xfrm>
            <a:off x="3682138" y="3080792"/>
            <a:ext cx="2079893" cy="409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执行函数</a:t>
            </a:r>
          </a:p>
        </p:txBody>
      </p:sp>
      <p:sp>
        <p:nvSpPr>
          <p:cNvPr id="50" name="圆角矩形 1">
            <a:extLst>
              <a:ext uri="{FF2B5EF4-FFF2-40B4-BE49-F238E27FC236}">
                <a16:creationId xmlns:a16="http://schemas.microsoft.com/office/drawing/2014/main" id="{ACA6324F-3678-4A99-B494-C9D38AB460F6}"/>
              </a:ext>
            </a:extLst>
          </p:cNvPr>
          <p:cNvSpPr/>
          <p:nvPr/>
        </p:nvSpPr>
        <p:spPr>
          <a:xfrm>
            <a:off x="867772" y="3080792"/>
            <a:ext cx="2079893" cy="409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丢弃，报错</a:t>
            </a:r>
          </a:p>
        </p:txBody>
      </p:sp>
      <p:sp>
        <p:nvSpPr>
          <p:cNvPr id="51" name="圆角矩形 1">
            <a:extLst>
              <a:ext uri="{FF2B5EF4-FFF2-40B4-BE49-F238E27FC236}">
                <a16:creationId xmlns:a16="http://schemas.microsoft.com/office/drawing/2014/main" id="{B76ADAB6-992B-486B-B695-536D82679F70}"/>
              </a:ext>
            </a:extLst>
          </p:cNvPr>
          <p:cNvSpPr/>
          <p:nvPr/>
        </p:nvSpPr>
        <p:spPr>
          <a:xfrm>
            <a:off x="3682138" y="3807779"/>
            <a:ext cx="2079893" cy="409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返回执行结果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BF108A-D5AC-4021-8F3B-BA25E567E363}"/>
              </a:ext>
            </a:extLst>
          </p:cNvPr>
          <p:cNvSpPr/>
          <p:nvPr/>
        </p:nvSpPr>
        <p:spPr>
          <a:xfrm>
            <a:off x="4286250" y="1663616"/>
            <a:ext cx="4568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一般是通过串口输入字符串，以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\r\n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结束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80732A8-3A28-43E2-AE14-D807D61EEFA1}"/>
              </a:ext>
            </a:extLst>
          </p:cNvPr>
          <p:cNvSpPr/>
          <p:nvPr/>
        </p:nvSpPr>
        <p:spPr>
          <a:xfrm>
            <a:off x="4311482" y="2389384"/>
            <a:ext cx="475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解析字符串（函数名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参数），对比本地函数名表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67BC9F-B5E5-4491-83C1-13DAEF0B44FD}"/>
              </a:ext>
            </a:extLst>
          </p:cNvPr>
          <p:cNvCxnSpPr>
            <a:cxnSpLocks/>
          </p:cNvCxnSpPr>
          <p:nvPr/>
        </p:nvCxnSpPr>
        <p:spPr>
          <a:xfrm>
            <a:off x="3258919" y="2084351"/>
            <a:ext cx="4980" cy="222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96A8B42-4CB2-4289-9B84-247A6F3C3AE0}"/>
              </a:ext>
            </a:extLst>
          </p:cNvPr>
          <p:cNvCxnSpPr>
            <a:cxnSpLocks/>
          </p:cNvCxnSpPr>
          <p:nvPr/>
        </p:nvCxnSpPr>
        <p:spPr>
          <a:xfrm>
            <a:off x="4001869" y="2793611"/>
            <a:ext cx="4980" cy="222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23EE85A-8BD7-4BB3-AE9F-8385ACA76BE3}"/>
              </a:ext>
            </a:extLst>
          </p:cNvPr>
          <p:cNvCxnSpPr>
            <a:cxnSpLocks/>
          </p:cNvCxnSpPr>
          <p:nvPr/>
        </p:nvCxnSpPr>
        <p:spPr>
          <a:xfrm>
            <a:off x="2579469" y="2810119"/>
            <a:ext cx="4980" cy="222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29314E3-183C-479C-919D-34DA44372E1A}"/>
              </a:ext>
            </a:extLst>
          </p:cNvPr>
          <p:cNvCxnSpPr>
            <a:cxnSpLocks/>
          </p:cNvCxnSpPr>
          <p:nvPr/>
        </p:nvCxnSpPr>
        <p:spPr>
          <a:xfrm>
            <a:off x="4717104" y="3537715"/>
            <a:ext cx="4980" cy="222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5383615-AFAD-4EE3-9178-1358B2DEAC16}"/>
              </a:ext>
            </a:extLst>
          </p:cNvPr>
          <p:cNvSpPr/>
          <p:nvPr/>
        </p:nvSpPr>
        <p:spPr>
          <a:xfrm>
            <a:off x="5771823" y="3115152"/>
            <a:ext cx="3250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通过函数指针， 输入参数并执行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59967CD-A10A-4435-9B75-6DC5CB16B19D}"/>
              </a:ext>
            </a:extLst>
          </p:cNvPr>
          <p:cNvSpPr/>
          <p:nvPr/>
        </p:nvSpPr>
        <p:spPr>
          <a:xfrm>
            <a:off x="5762031" y="3840618"/>
            <a:ext cx="3381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最后返回执行结果，等待下次输入</a:t>
            </a:r>
          </a:p>
        </p:txBody>
      </p:sp>
      <p:sp>
        <p:nvSpPr>
          <p:cNvPr id="2" name="矩形 1"/>
          <p:cNvSpPr/>
          <p:nvPr/>
        </p:nvSpPr>
        <p:spPr>
          <a:xfrm>
            <a:off x="1024606" y="4423074"/>
            <a:ext cx="7563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函数指针详解：</a:t>
            </a:r>
            <a:r>
              <a:rPr lang="zh-CN" altLang="en-US" sz="1400" dirty="0">
                <a:hlinkClick r:id="rId3"/>
              </a:rPr>
              <a:t>https://www.cnblogs.com/windlaughing/archive/2013/04/10/3012012.html</a:t>
            </a:r>
            <a:endParaRPr lang="zh-CN" altLang="en-US" sz="1400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43D9602E-57AE-47F0-9B5D-F0E3565B03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8556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 animBg="1"/>
      <p:bldP spid="50" grpId="0" animBg="1"/>
      <p:bldP spid="51" grpId="0" animBg="1"/>
      <p:bldP spid="56" grpId="0"/>
      <p:bldP spid="57" grpId="0"/>
      <p:bldP spid="61" grpId="0"/>
      <p:bldP spid="6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6911C6E-2FD1-4619-A5C1-495ADD4C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43683"/>
              </p:ext>
            </p:extLst>
          </p:nvPr>
        </p:nvGraphicFramePr>
        <p:xfrm>
          <a:off x="927100" y="1459587"/>
          <a:ext cx="7289800" cy="1669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6618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5173182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</a:tblGrid>
              <a:tr h="3023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106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usmart</a:t>
                      </a:r>
                      <a:r>
                        <a:rPr lang="en-US" altLang="zh-CN" sz="1600" kern="100" baseline="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.c/h</a:t>
                      </a:r>
                      <a:endParaRPr lang="en-US" altLang="zh-CN" sz="160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核心文件，用于处理命令以及对外</a:t>
                      </a:r>
                      <a:r>
                        <a:rPr lang="zh-CN" altLang="en-US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部交互</a:t>
                      </a:r>
                      <a:endParaRPr lang="en-US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19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usmart_config.c</a:t>
                      </a:r>
                      <a:endParaRPr lang="en-US" altLang="zh-CN" sz="160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函数管理文件，用于添加用户需要</a:t>
                      </a:r>
                      <a:r>
                        <a:rPr lang="en-US" altLang="zh-CN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USMART</a:t>
                      </a:r>
                      <a:r>
                        <a:rPr lang="zh-CN" altLang="zh-CN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管理的函数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5793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usmart_port.c</a:t>
                      </a:r>
                      <a:r>
                        <a:rPr lang="en-US" altLang="zh-CN" sz="160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移植文件，用于</a:t>
                      </a:r>
                      <a:r>
                        <a:rPr lang="en-US" altLang="zh-CN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USMART</a:t>
                      </a:r>
                      <a:r>
                        <a:rPr lang="zh-CN" altLang="zh-CN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移植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2809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usmart_str.c</a:t>
                      </a:r>
                      <a:r>
                        <a:rPr lang="en-US" altLang="zh-CN" sz="160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字</a:t>
                      </a:r>
                      <a:r>
                        <a:rPr lang="zh-CN" altLang="zh-CN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符串处理文件，用于字符串转换、参数获取等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矩形 39">
            <a:extLst>
              <a:ext uri="{FF2B5EF4-FFF2-40B4-BE49-F238E27FC236}">
                <a16:creationId xmlns:a16="http://schemas.microsoft.com/office/drawing/2014/main" id="{EC169EC7-EAD2-4565-8516-B81D3BD0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USMART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组成：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5021DF-6D79-48CE-8403-41C3B0AAAC0F}"/>
              </a:ext>
            </a:extLst>
          </p:cNvPr>
          <p:cNvSpPr txBox="1"/>
          <p:nvPr/>
        </p:nvSpPr>
        <p:spPr>
          <a:xfrm>
            <a:off x="1778000" y="3429748"/>
            <a:ext cx="6534150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修改：</a:t>
            </a:r>
            <a:r>
              <a:rPr lang="en-US" altLang="zh-CN" kern="1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usmart_port.c</a:t>
            </a:r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/.h</a:t>
            </a:r>
            <a:r>
              <a:rPr lang="zh-CN" altLang="en-US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，即可完成移植</a:t>
            </a:r>
            <a:endParaRPr lang="en-US" altLang="zh-CN" kern="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修改：</a:t>
            </a:r>
            <a:r>
              <a:rPr lang="en-US" altLang="zh-CN" kern="1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usmart_config.c</a:t>
            </a:r>
            <a:r>
              <a:rPr lang="zh-CN" altLang="en-US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，即可添加自己想要调用的函数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DDDA665-D6FC-435F-9E9A-AFF5779F907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3725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C169EC7-EAD2-4565-8516-B81D3BD0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40" y="524573"/>
            <a:ext cx="3463290" cy="50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USMART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扫描函数：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7540" y="1037197"/>
            <a:ext cx="292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 usmart_scan(void)；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095" t="1530" r="5525" b="1959"/>
          <a:stretch/>
        </p:blipFill>
        <p:spPr>
          <a:xfrm>
            <a:off x="362001" y="2280701"/>
            <a:ext cx="4654135" cy="2438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267540" y="1439207"/>
            <a:ext cx="7692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扫描函数，解析用户输入字符串数据，进而实现函数调用和组件各个控制功能</a:t>
            </a:r>
          </a:p>
        </p:txBody>
      </p:sp>
      <p:sp>
        <p:nvSpPr>
          <p:cNvPr id="10" name="矩形 9"/>
          <p:cNvSpPr/>
          <p:nvPr/>
        </p:nvSpPr>
        <p:spPr>
          <a:xfrm>
            <a:off x="5099638" y="2272756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g_usart_rx_sta：串口的接收缓冲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6911C6E-2FD1-4619-A5C1-495ADD4C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99993"/>
              </p:ext>
            </p:extLst>
          </p:nvPr>
        </p:nvGraphicFramePr>
        <p:xfrm>
          <a:off x="5329691" y="2761197"/>
          <a:ext cx="3153384" cy="1309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595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237789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</a:tblGrid>
              <a:tr h="32143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g_usart_rx_sta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106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接收完成标志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198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bit14</a:t>
                      </a:r>
                      <a:endParaRPr lang="en-US" altLang="zh-CN" sz="160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接收到 </a:t>
                      </a:r>
                      <a:r>
                        <a:rPr lang="en-US" altLang="zh-CN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0X0D </a:t>
                      </a:r>
                      <a:r>
                        <a:rPr lang="zh-CN" altLang="en-US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标志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579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bit13~0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接收到的有效字节个数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398EE06-7110-40C8-8C71-5CCF24F00C03}"/>
              </a:ext>
            </a:extLst>
          </p:cNvPr>
          <p:cNvSpPr/>
          <p:nvPr/>
        </p:nvSpPr>
        <p:spPr>
          <a:xfrm>
            <a:off x="267539" y="1859954"/>
            <a:ext cx="5066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usmart_scan调用以下获取用户输入字符串数据函数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endParaRPr lang="zh-CN" altLang="en-US" sz="16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4F2D033-B431-4D1E-A647-F5367F776B5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1411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920" y="1418815"/>
            <a:ext cx="4223308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USMART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USMART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原理（了解）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USMART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移植（掌握）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USAMRT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使用（掌握）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5B2D90-811C-42F4-B8BF-9A68131D8E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6392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73592" y="1969666"/>
            <a:ext cx="61270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添加全部组件到工程，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个文件，设置好路径关联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3592" y="2588168"/>
            <a:ext cx="5009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修改调试串口和定时器，以适配自己的硬件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3592" y="3195022"/>
            <a:ext cx="58258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添加自己需要的执行函数，在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usmart_config.c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中添加修改</a:t>
            </a:r>
          </a:p>
        </p:txBody>
      </p:sp>
      <p:sp>
        <p:nvSpPr>
          <p:cNvPr id="16" name="矩形 15"/>
          <p:cNvSpPr/>
          <p:nvPr/>
        </p:nvSpPr>
        <p:spPr>
          <a:xfrm>
            <a:off x="2573592" y="3822346"/>
            <a:ext cx="6187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烧录移植好的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组件，可以通过串口反复测试目标函数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12558" y="1338314"/>
            <a:ext cx="185130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组件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12558" y="1954264"/>
            <a:ext cx="185130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添加到工程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612558" y="2570214"/>
            <a:ext cx="185130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适配硬件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612558" y="3186164"/>
            <a:ext cx="185130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添加执行函数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2558" y="3802114"/>
            <a:ext cx="185130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通过串口交互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73592" y="1365381"/>
            <a:ext cx="5456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找到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的全部组件，从正点原子的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例程获得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05" y="439263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USMART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移植（掌握）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67BC9F-B5E5-4491-83C1-13DAEF0B44FD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538211" y="1707646"/>
            <a:ext cx="0" cy="246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267BC9F-B5E5-4491-83C1-13DAEF0B44FD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538211" y="2323596"/>
            <a:ext cx="0" cy="246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267BC9F-B5E5-4491-83C1-13DAEF0B44FD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1538211" y="2939546"/>
            <a:ext cx="0" cy="246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267BC9F-B5E5-4491-83C1-13DAEF0B44FD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538211" y="3555496"/>
            <a:ext cx="0" cy="246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>
            <a:extLst>
              <a:ext uri="{FF2B5EF4-FFF2-40B4-BE49-F238E27FC236}">
                <a16:creationId xmlns:a16="http://schemas.microsoft.com/office/drawing/2014/main" id="{D48773FB-B296-43DA-9E8D-C1BB7068433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8855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6" grpId="0"/>
      <p:bldP spid="64" grpId="0" animBg="1"/>
      <p:bldP spid="65" grpId="0" animBg="1"/>
      <p:bldP spid="66" grpId="0" animBg="1"/>
      <p:bldP spid="68" grpId="0" animBg="1"/>
      <p:bldP spid="69" grpId="0" animBg="1"/>
      <p:bldP spid="7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24492</TotalTime>
  <Words>1181</Words>
  <Application>Microsoft Office PowerPoint</Application>
  <PresentationFormat>全屏显示(16:9)</PresentationFormat>
  <Paragraphs>149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思源黑体 CN Bold</vt:lpstr>
      <vt:lpstr>思源黑体 CN Normal</vt:lpstr>
      <vt:lpstr>思源黑体 CN Regular</vt:lpstr>
      <vt:lpstr>SimSun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Mr_Xu</cp:lastModifiedBy>
  <cp:revision>148</cp:revision>
  <dcterms:created xsi:type="dcterms:W3CDTF">2021-03-21T09:45:45Z</dcterms:created>
  <dcterms:modified xsi:type="dcterms:W3CDTF">2021-12-16T07:50:19Z</dcterms:modified>
</cp:coreProperties>
</file>