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71" r:id="rId2"/>
    <p:sldId id="277" r:id="rId3"/>
    <p:sldId id="280" r:id="rId4"/>
    <p:sldId id="281" r:id="rId5"/>
    <p:sldId id="469" r:id="rId6"/>
    <p:sldId id="475" r:id="rId7"/>
    <p:sldId id="474" r:id="rId8"/>
    <p:sldId id="470" r:id="rId9"/>
    <p:sldId id="471" r:id="rId10"/>
    <p:sldId id="290" r:id="rId11"/>
    <p:sldId id="285" r:id="rId12"/>
    <p:sldId id="292" r:id="rId13"/>
    <p:sldId id="472" r:id="rId14"/>
    <p:sldId id="473" r:id="rId15"/>
    <p:sldId id="282" r:id="rId16"/>
    <p:sldId id="476" r:id="rId17"/>
    <p:sldId id="283" r:id="rId18"/>
    <p:sldId id="286" r:id="rId19"/>
    <p:sldId id="466" r:id="rId20"/>
    <p:sldId id="477" r:id="rId21"/>
    <p:sldId id="363" r:id="rId22"/>
    <p:sldId id="273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69B2"/>
    <a:srgbClr val="FFFFFF"/>
    <a:srgbClr val="117457"/>
    <a:srgbClr val="5AA5DE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44" y="19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E9420-5143-415C-A600-372AD8067F92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959C8-6DAA-49B8-A1A8-93C9B844D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622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BCD%E7%A0%81/826461?fr=aladdi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“原子哥”在线教学平台：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www.yuanzige.com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技术支持论坛：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www.openedv.com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3B1A1AA0-5F40-421F-84FE-3FFCC3668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322" y="1876189"/>
            <a:ext cx="3231356" cy="700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277" tIns="17138" rIns="34277" bIns="17138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281"/>
              </a:spcBef>
              <a:defRPr/>
            </a:pPr>
            <a:r>
              <a:rPr lang="en-US" altLang="zh-CN" sz="320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</a:t>
            </a:r>
            <a:r>
              <a:rPr lang="zh-CN" altLang="en-US" sz="320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实验</a:t>
            </a:r>
            <a:endParaRPr lang="en-US" altLang="zh-CN" sz="32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9C5B4DC-05BD-4D7B-8A3D-CCE5ACB9D1C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01739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3214364" y="4072743"/>
            <a:ext cx="31160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使能后备域和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的访问权限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74" y="2704007"/>
            <a:ext cx="5661781" cy="94430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74" y="958638"/>
            <a:ext cx="8230276" cy="1628853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95" y="377818"/>
            <a:ext cx="396686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PWR_CR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寄存器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E6EC869-0DA2-431C-A964-D6E30F851E0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9091A8C-DFD7-42D5-962D-C6B233319259}"/>
              </a:ext>
            </a:extLst>
          </p:cNvPr>
          <p:cNvSpPr/>
          <p:nvPr/>
        </p:nvSpPr>
        <p:spPr>
          <a:xfrm>
            <a:off x="1064621" y="3265627"/>
            <a:ext cx="1691641" cy="163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65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95" y="377818"/>
            <a:ext cx="396686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RCC_BDCR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寄存器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52" y="856279"/>
            <a:ext cx="6537407" cy="10346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476" t="3081" r="888" b="4526"/>
          <a:stretch/>
        </p:blipFill>
        <p:spPr>
          <a:xfrm>
            <a:off x="921452" y="2005258"/>
            <a:ext cx="4303471" cy="5678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452" y="2722839"/>
            <a:ext cx="4303471" cy="96387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452" y="3795659"/>
            <a:ext cx="4303471" cy="577664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5727243" y="2301914"/>
            <a:ext cx="2519840" cy="1531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RCC_BDCR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，开启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，开启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LSE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时钟；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，选择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计数时钟源；</a:t>
            </a:r>
          </a:p>
        </p:txBody>
      </p:sp>
      <p:sp>
        <p:nvSpPr>
          <p:cNvPr id="16" name="矩形 15"/>
          <p:cNvSpPr/>
          <p:nvPr/>
        </p:nvSpPr>
        <p:spPr>
          <a:xfrm>
            <a:off x="1653137" y="4497173"/>
            <a:ext cx="71435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选择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LSE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的原因，见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参考手册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V10 59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页关于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时钟的描述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BF47E2CF-867F-45A7-BBC3-4ECA64E4F37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379509D-FD70-4968-BE05-1416A0CA8C9F}"/>
              </a:ext>
            </a:extLst>
          </p:cNvPr>
          <p:cNvSpPr/>
          <p:nvPr/>
        </p:nvSpPr>
        <p:spPr>
          <a:xfrm>
            <a:off x="1406826" y="2407919"/>
            <a:ext cx="829169" cy="146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2AFE5EC-8E44-4D84-A04B-264265D1CF75}"/>
              </a:ext>
            </a:extLst>
          </p:cNvPr>
          <p:cNvSpPr/>
          <p:nvPr/>
        </p:nvSpPr>
        <p:spPr>
          <a:xfrm>
            <a:off x="1406826" y="3251150"/>
            <a:ext cx="1286367" cy="131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5FA91D2-3CD5-44E4-8411-F31773E480DC}"/>
              </a:ext>
            </a:extLst>
          </p:cNvPr>
          <p:cNvSpPr/>
          <p:nvPr/>
        </p:nvSpPr>
        <p:spPr>
          <a:xfrm>
            <a:off x="1403491" y="4223806"/>
            <a:ext cx="1286367" cy="131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67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6" grpId="0"/>
      <p:bldP spid="18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95" y="377818"/>
            <a:ext cx="396686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RTC_CRL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寄存器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896998" y="2175391"/>
            <a:ext cx="2875529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进入配置模式，关注的位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418" r="291"/>
          <a:stretch/>
        </p:blipFill>
        <p:spPr>
          <a:xfrm>
            <a:off x="364101" y="886800"/>
            <a:ext cx="7278370" cy="7610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l="333" t="891" r="487" b="1607"/>
          <a:stretch/>
        </p:blipFill>
        <p:spPr>
          <a:xfrm>
            <a:off x="364101" y="1714646"/>
            <a:ext cx="5414399" cy="17258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195" y="4010862"/>
            <a:ext cx="5649095" cy="614484"/>
          </a:xfrm>
          <a:prstGeom prst="rect">
            <a:avLst/>
          </a:prstGeom>
        </p:spPr>
      </p:pic>
      <p:sp>
        <p:nvSpPr>
          <p:cNvPr id="17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195" y="3507237"/>
            <a:ext cx="396686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RTC_CRH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寄存器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75081" y="4148827"/>
            <a:ext cx="30689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复位值为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可开启相关中断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496DB70A-A823-44E5-AEC9-F69705AED47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D2336B0-EFB5-42F8-AFE6-A1741C713169}"/>
              </a:ext>
            </a:extLst>
          </p:cNvPr>
          <p:cNvSpPr/>
          <p:nvPr/>
        </p:nvSpPr>
        <p:spPr>
          <a:xfrm>
            <a:off x="935340" y="2393902"/>
            <a:ext cx="2250773" cy="1707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3305655-7357-4268-A84F-FF5076ED31ED}"/>
              </a:ext>
            </a:extLst>
          </p:cNvPr>
          <p:cNvSpPr/>
          <p:nvPr/>
        </p:nvSpPr>
        <p:spPr>
          <a:xfrm>
            <a:off x="937719" y="3253534"/>
            <a:ext cx="2250773" cy="1707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00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8" grpId="0"/>
      <p:bldP spid="16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95" y="377818"/>
            <a:ext cx="396686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RTC_PRLH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寄存器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7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95" y="2537554"/>
            <a:ext cx="264672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RTC_PRLL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寄存器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496DB70A-A823-44E5-AEC9-F69705AED47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1C949B-11C6-4929-810F-D589695BA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95" y="881213"/>
            <a:ext cx="6577149" cy="64587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D1314FD-55DF-4354-8B58-1EFEB159DE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87"/>
          <a:stretch/>
        </p:blipFill>
        <p:spPr>
          <a:xfrm>
            <a:off x="117566" y="1545466"/>
            <a:ext cx="6496731" cy="88259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6DA415A-C826-43E4-833C-DFD3F6DDFC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20"/>
          <a:stretch/>
        </p:blipFill>
        <p:spPr>
          <a:xfrm>
            <a:off x="0" y="3785483"/>
            <a:ext cx="6595064" cy="66425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A2DF4CA-5B90-4FAF-9C0C-EADA056E42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975" y="2957774"/>
            <a:ext cx="7582989" cy="758711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DCC52DB1-86D6-4D59-A7EE-06AB481C9C89}"/>
              </a:ext>
            </a:extLst>
          </p:cNvPr>
          <p:cNvSpPr/>
          <p:nvPr/>
        </p:nvSpPr>
        <p:spPr>
          <a:xfrm>
            <a:off x="3488298" y="2505748"/>
            <a:ext cx="48013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使计数器每计数一次就是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秒，即需要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32768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分频。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5FD03E3-34FB-44B6-95FE-ACD12184AC16}"/>
              </a:ext>
            </a:extLst>
          </p:cNvPr>
          <p:cNvSpPr/>
          <p:nvPr/>
        </p:nvSpPr>
        <p:spPr>
          <a:xfrm>
            <a:off x="162184" y="4473456"/>
            <a:ext cx="88196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RTC_PRL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相似的寄存器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RTC_DIV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可以在不停止分频计数器的工作，获得预分频计数器的当前值。</a:t>
            </a:r>
            <a:endParaRPr lang="zh-CN" altLang="en-US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916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95" y="377818"/>
            <a:ext cx="396686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RTC_CNTH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寄存器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7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95" y="2472238"/>
            <a:ext cx="264672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RTC_CNTL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寄存器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496DB70A-A823-44E5-AEC9-F69705AED47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E2FEAC-4242-421E-AE86-6B9EF0530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95" y="793737"/>
            <a:ext cx="7229065" cy="14182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72C20FE-6CD3-4F66-8E6B-D4B36DC70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96" y="2891281"/>
            <a:ext cx="7233696" cy="1390945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FE5D7410-7A44-4B90-946E-9ABC04300C7A}"/>
              </a:ext>
            </a:extLst>
          </p:cNvPr>
          <p:cNvSpPr/>
          <p:nvPr/>
        </p:nvSpPr>
        <p:spPr>
          <a:xfrm>
            <a:off x="2856525" y="2387068"/>
            <a:ext cx="42953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进入配置模式才能对寄存器进行操作</a:t>
            </a:r>
            <a:endParaRPr lang="zh-CN" altLang="en-US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3CAA957-29CD-41DD-B2CB-DD67788446B3}"/>
              </a:ext>
            </a:extLst>
          </p:cNvPr>
          <p:cNvSpPr/>
          <p:nvPr/>
        </p:nvSpPr>
        <p:spPr>
          <a:xfrm>
            <a:off x="513780" y="4417376"/>
            <a:ext cx="73527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RTC_CNT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相似的寄存器还有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RTC_ALR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，这里就不做介绍。</a:t>
            </a:r>
            <a:endParaRPr lang="zh-CN" altLang="en-US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619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“原子哥”在线教学平台：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www.yuanzige.com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技术支持论坛：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www.openedv.com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36329" y="477636"/>
            <a:ext cx="5559002" cy="46410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</a:t>
            </a:r>
            <a:r>
              <a:rPr lang="zh-CN" altLang="en-US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相关的</a:t>
            </a:r>
            <a:r>
              <a:rPr lang="en-US" altLang="zh-CN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库驱动介绍（</a:t>
            </a:r>
            <a:r>
              <a:rPr lang="en-US" altLang="zh-CN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F1</a:t>
            </a:r>
            <a:r>
              <a:rPr lang="zh-CN" altLang="en-US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）（掌握）</a:t>
            </a:r>
            <a:endParaRPr lang="en-US" altLang="zh-CN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6911C6E-2FD1-4619-A5C1-495ADD4CF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386864"/>
              </p:ext>
            </p:extLst>
          </p:nvPr>
        </p:nvGraphicFramePr>
        <p:xfrm>
          <a:off x="584919" y="963602"/>
          <a:ext cx="7325687" cy="22718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5101">
                  <a:extLst>
                    <a:ext uri="{9D8B030D-6E8A-4147-A177-3AD203B41FA5}">
                      <a16:colId xmlns:a16="http://schemas.microsoft.com/office/drawing/2014/main" val="107443588"/>
                    </a:ext>
                  </a:extLst>
                </a:gridCol>
                <a:gridCol w="2022535">
                  <a:extLst>
                    <a:ext uri="{9D8B030D-6E8A-4147-A177-3AD203B41FA5}">
                      <a16:colId xmlns:a16="http://schemas.microsoft.com/office/drawing/2014/main" val="2964890757"/>
                    </a:ext>
                  </a:extLst>
                </a:gridCol>
                <a:gridCol w="2158051">
                  <a:extLst>
                    <a:ext uri="{9D8B030D-6E8A-4147-A177-3AD203B41FA5}">
                      <a16:colId xmlns:a16="http://schemas.microsoft.com/office/drawing/2014/main" val="342030332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驱动函数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关联寄存器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功能描述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5783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HAL_RTC_Init</a:t>
                      </a:r>
                      <a:r>
                        <a:rPr lang="en-US" altLang="zh-CN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(...)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CRL/CRH/PRLH/PRLL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初始化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RTC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59546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HAL_RTC_MspInit</a:t>
                      </a:r>
                      <a:r>
                        <a:rPr lang="en-US" altLang="zh-CN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初始化回调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使能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RTC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时钟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7561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HAL_RCC_OscConfig</a:t>
                      </a:r>
                      <a:r>
                        <a:rPr lang="en-US" altLang="zh-CN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RCC_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CR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/PWR_CR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开启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LSE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时钟源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973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HAL_RCCEx_PeriphCLKConfig</a:t>
                      </a:r>
                      <a:r>
                        <a:rPr lang="en-US" altLang="zh-CN" sz="1400" b="1" kern="100" dirty="0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(...)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RCC_BDCR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设置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RTC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时钟源为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LSE</a:t>
                      </a:r>
                      <a:endParaRPr lang="zh-CN" alt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HAL_PWR_EnableBkUpAccess</a:t>
                      </a:r>
                      <a:r>
                        <a:rPr lang="en-US" altLang="zh-CN" sz="1400" b="1" kern="100" dirty="0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(...)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PWR_CR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使能备份域的访问权限</a:t>
                      </a:r>
                      <a:endParaRPr lang="zh-CN" alt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 err="1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HAL_RTCEx_BKUP</a:t>
                      </a:r>
                      <a:r>
                        <a:rPr lang="en-US" altLang="zh-CN" sz="1400" b="1" kern="100" dirty="0" err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Write</a:t>
                      </a:r>
                      <a:r>
                        <a:rPr lang="en-US" altLang="zh-CN" sz="1400" b="1" kern="1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/Read</a:t>
                      </a:r>
                      <a:r>
                        <a:rPr lang="en-US" altLang="zh-CN" sz="1400" b="1" kern="100" dirty="0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BKP_DRx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读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写备份域数据寄存器</a:t>
                      </a:r>
                      <a:endParaRPr lang="zh-CN" alt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537112" y="3332721"/>
            <a:ext cx="3328412" cy="12695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以下是需要开启的时钟源：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fontAlgn="t">
              <a:lnSpc>
                <a:spcPts val="21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__HAL_RCC_RTC_ENABLE()</a:t>
            </a:r>
          </a:p>
          <a:p>
            <a:pPr fontAlgn="t">
              <a:lnSpc>
                <a:spcPts val="21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__HAL_RCC_PWR_CLK_ENABLE()</a:t>
            </a:r>
          </a:p>
          <a:p>
            <a:pPr fontAlgn="t">
              <a:lnSpc>
                <a:spcPts val="21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__HAL_RCC_BKP_CLK_ENABLE()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655E5685-CEA2-4C17-BC23-D087FC0693A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403064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“原子哥”在线教学平台：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www.yuanzige.com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技术支持论坛：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www.openedv.com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092DCD7C-360C-40E8-8C80-A711B1C74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662" y="800317"/>
            <a:ext cx="4520155" cy="36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 RTC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框图介绍（熟悉）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相关寄存器介绍（熟悉）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库驱动介绍（掌握）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RTC</a:t>
            </a:r>
            <a:r>
              <a:rPr lang="zh-CN" altLang="en-US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基本驱动步骤（掌握）</a:t>
            </a:r>
            <a:endParaRPr lang="en-US" altLang="zh-CN" sz="2000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，时间设置和读取（掌握）</a:t>
            </a:r>
            <a:endParaRPr lang="en-US" altLang="zh-CN" sz="2000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361DF03-DE6A-43C4-BB09-9EEB7F32A72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729065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469134" y="2755574"/>
            <a:ext cx="4583424" cy="640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HAL_RTC_Init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初始化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</a:p>
          <a:p>
            <a:pPr>
              <a:lnSpc>
                <a:spcPts val="22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HAL_RTC_MspInit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完成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底层初始化工作</a:t>
            </a:r>
          </a:p>
        </p:txBody>
      </p:sp>
      <p:sp>
        <p:nvSpPr>
          <p:cNvPr id="10" name="矩形 9"/>
          <p:cNvSpPr/>
          <p:nvPr/>
        </p:nvSpPr>
        <p:spPr>
          <a:xfrm>
            <a:off x="4469134" y="3615356"/>
            <a:ext cx="4097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操作寄存器方式实现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rtc_set_time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69134" y="4280225"/>
            <a:ext cx="33137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定义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rtc_get_time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351305" y="1194627"/>
            <a:ext cx="4011688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、使能电源时钟并使能后备域访问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351304" y="2090792"/>
            <a:ext cx="4011690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、开启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LSE/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选择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时钟源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</a:t>
            </a:r>
          </a:p>
        </p:txBody>
      </p:sp>
      <p:sp>
        <p:nvSpPr>
          <p:cNvPr id="66" name="圆角矩形 65"/>
          <p:cNvSpPr/>
          <p:nvPr/>
        </p:nvSpPr>
        <p:spPr>
          <a:xfrm>
            <a:off x="351304" y="2895538"/>
            <a:ext cx="4011689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、初始化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，设置分频值以及工作参数</a:t>
            </a:r>
          </a:p>
        </p:txBody>
      </p:sp>
      <p:sp>
        <p:nvSpPr>
          <p:cNvPr id="68" name="圆角矩形 67"/>
          <p:cNvSpPr/>
          <p:nvPr/>
        </p:nvSpPr>
        <p:spPr>
          <a:xfrm>
            <a:off x="351305" y="3602310"/>
            <a:ext cx="4011688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、设置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的日期和时间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351306" y="4269889"/>
            <a:ext cx="4011687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、获取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当前日期和时间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4469135" y="915091"/>
            <a:ext cx="4491986" cy="886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__HAL_RCC_PWR_CLK_ENABLE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使能电源时钟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1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__HAL_RCC_BKP_CLK_ENABLE 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使能备份时钟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1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HAL_PWR_EnableBkUpAccess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使能备份访问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95A33590-8A14-441D-9E43-88F669A3702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E13B365-DC44-4862-AE59-48D5A42F39E1}"/>
              </a:ext>
            </a:extLst>
          </p:cNvPr>
          <p:cNvSpPr txBox="1"/>
          <p:nvPr/>
        </p:nvSpPr>
        <p:spPr>
          <a:xfrm>
            <a:off x="108672" y="455771"/>
            <a:ext cx="4617720" cy="46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18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18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</a:t>
            </a:r>
            <a:r>
              <a:rPr lang="zh-CN" altLang="en-US" sz="18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基本驱动步骤</a:t>
            </a:r>
            <a:r>
              <a:rPr lang="en-US" altLang="zh-CN" sz="18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(F1)</a:t>
            </a:r>
            <a:r>
              <a:rPr lang="zh-CN" altLang="en-US" sz="18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（掌握）</a:t>
            </a:r>
            <a:endParaRPr lang="en-US" altLang="zh-CN" sz="18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6514192-82EB-4D43-84DD-64C15A0C2AA4}"/>
              </a:ext>
            </a:extLst>
          </p:cNvPr>
          <p:cNvSpPr txBox="1"/>
          <p:nvPr/>
        </p:nvSpPr>
        <p:spPr>
          <a:xfrm>
            <a:off x="4469134" y="1826941"/>
            <a:ext cx="4395301" cy="886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HAL_RCC_OscConfig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    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开启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LSE</a:t>
            </a:r>
          </a:p>
          <a:p>
            <a:pPr>
              <a:lnSpc>
                <a:spcPts val="21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HAL_RCCEx_PeriphCLKConfig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选择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时钟源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1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__HAL_RCC_RTC_ENABLE        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661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6" grpId="0"/>
      <p:bldP spid="64" grpId="0" animBg="1"/>
      <p:bldP spid="65" grpId="0" animBg="1"/>
      <p:bldP spid="66" grpId="0" animBg="1"/>
      <p:bldP spid="68" grpId="0" animBg="1"/>
      <p:bldP spid="69" grpId="0" animBg="1"/>
      <p:bldP spid="71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“原子哥”在线教学平台：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www.yuanzige.com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技术支持论坛：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www.openedv.com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6911C6E-2FD1-4619-A5C1-495ADD4CF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744614"/>
              </p:ext>
            </p:extLst>
          </p:nvPr>
        </p:nvGraphicFramePr>
        <p:xfrm>
          <a:off x="3614414" y="1711168"/>
          <a:ext cx="5303152" cy="180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1486">
                  <a:extLst>
                    <a:ext uri="{9D8B030D-6E8A-4147-A177-3AD203B41FA5}">
                      <a16:colId xmlns:a16="http://schemas.microsoft.com/office/drawing/2014/main" val="107443588"/>
                    </a:ext>
                  </a:extLst>
                </a:gridCol>
                <a:gridCol w="2351666">
                  <a:extLst>
                    <a:ext uri="{9D8B030D-6E8A-4147-A177-3AD203B41FA5}">
                      <a16:colId xmlns:a16="http://schemas.microsoft.com/office/drawing/2014/main" val="34203033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驱动函数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功能描述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5783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rtc_get_time</a:t>
                      </a:r>
                      <a:r>
                        <a:rPr lang="en-US" altLang="zh-CN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总秒数转成日历时间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5954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rtc_is_leap_year(…)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判断是否闰年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7561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uint8_t </a:t>
                      </a:r>
                      <a:r>
                        <a:rPr lang="en-US" altLang="zh-CN" sz="1400" kern="100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rtc_get_week</a:t>
                      </a:r>
                      <a:r>
                        <a:rPr lang="en-US" altLang="zh-CN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计算公历日历对应的星期几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973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static long rtc_date2sec(…)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日历时间转成对应总秒数</a:t>
                      </a:r>
                      <a:endParaRPr lang="zh-CN" alt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72860" y="843873"/>
            <a:ext cx="8903904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由于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没有日历寄存器，使用时只存储总秒数，不利于直接设置和显示，所以我们还需要编写函数把时间变成我们日常的日历时间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r="3662"/>
          <a:stretch/>
        </p:blipFill>
        <p:spPr>
          <a:xfrm>
            <a:off x="136961" y="1725601"/>
            <a:ext cx="3349189" cy="2478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矩形 14"/>
          <p:cNvSpPr/>
          <p:nvPr/>
        </p:nvSpPr>
        <p:spPr>
          <a:xfrm>
            <a:off x="136961" y="4337738"/>
            <a:ext cx="47732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全局的结构体变量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calendar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存储时间信息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2F61B1E6-6916-48E1-A71C-C04B95E7821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8AD0D7C-8EC7-41C5-8FAF-3370953F0D6B}"/>
              </a:ext>
            </a:extLst>
          </p:cNvPr>
          <p:cNvSpPr txBox="1"/>
          <p:nvPr/>
        </p:nvSpPr>
        <p:spPr>
          <a:xfrm>
            <a:off x="128040" y="407633"/>
            <a:ext cx="4617720" cy="46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18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，时间设置和读取（掌握）</a:t>
            </a:r>
            <a:endParaRPr lang="en-US" altLang="zh-CN" sz="18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849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D185B15-22B4-48D0-8684-98075B4F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EF2FDD-8885-4E5C-9489-E27DB35366B2}"/>
              </a:ext>
            </a:extLst>
          </p:cNvPr>
          <p:cNvSpPr txBox="1"/>
          <p:nvPr/>
        </p:nvSpPr>
        <p:spPr>
          <a:xfrm>
            <a:off x="464344" y="1402539"/>
            <a:ext cx="8501061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，驱动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，使用串口打印当前时间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，开发板例程源码解读</a:t>
            </a:r>
          </a:p>
        </p:txBody>
      </p:sp>
    </p:spTree>
    <p:extLst>
      <p:ext uri="{BB962C8B-B14F-4D97-AF65-F5344CB8AC3E}">
        <p14:creationId xmlns:p14="http://schemas.microsoft.com/office/powerpoint/2010/main" val="226166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“原子哥”在线教学平台：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www.yuanzige.com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技术支持论坛：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www.openedv.com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092DCD7C-360C-40E8-8C80-A711B1C74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662" y="800317"/>
            <a:ext cx="4520155" cy="36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RTC</a:t>
            </a:r>
            <a:r>
              <a:rPr lang="zh-CN" altLang="en-US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STM32 RTC</a:t>
            </a:r>
            <a:r>
              <a:rPr lang="zh-CN" altLang="en-US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框图介绍（熟悉）</a:t>
            </a:r>
            <a:endParaRPr lang="en-US" altLang="zh-CN" sz="2000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相关寄存器介绍（熟悉）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库驱动介绍（掌握）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基本驱动步骤（掌握）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，时间设置和读取（掌握）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361DF03-DE6A-43C4-BB09-9EEB7F32A72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994033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“原子哥”在线教学平台：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www.yuanzige.com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技术支持论坛：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www.openedv.com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092DCD7C-360C-40E8-8C80-A711B1C74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662" y="800317"/>
            <a:ext cx="4520155" cy="36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 RTC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框图介绍（熟悉）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相关寄存器介绍（熟悉）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库驱动介绍（掌握）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基本驱动步骤（掌握）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，时间设置和读取（掌握）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361DF03-DE6A-43C4-BB09-9EEB7F32A72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709405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D185B15-22B4-48D0-8684-98075B4F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EF2FDD-8885-4E5C-9489-E27DB35366B2}"/>
              </a:ext>
            </a:extLst>
          </p:cNvPr>
          <p:cNvSpPr txBox="1"/>
          <p:nvPr/>
        </p:nvSpPr>
        <p:spPr>
          <a:xfrm>
            <a:off x="2377200" y="2106943"/>
            <a:ext cx="4389599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实验（课堂总结）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</p:spTree>
    <p:extLst>
      <p:ext uri="{BB962C8B-B14F-4D97-AF65-F5344CB8AC3E}">
        <p14:creationId xmlns:p14="http://schemas.microsoft.com/office/powerpoint/2010/main" val="131879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“原子哥”在线教学平台：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www.yuanzige.com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技术支持论坛：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www.openedv.com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48F9A0BD-F40E-44DA-9968-7B6E32304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196115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6F347D3-E5F6-4417-B46F-A3E2F6962413}"/>
              </a:ext>
            </a:extLst>
          </p:cNvPr>
          <p:cNvSpPr txBox="1"/>
          <p:nvPr/>
        </p:nvSpPr>
        <p:spPr>
          <a:xfrm>
            <a:off x="1975483" y="3420352"/>
            <a:ext cx="5627372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0D03771-8214-4C51-B470-52C529BE627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416334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“原子哥”在线教学平台：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www.yuanzige.com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技术支持论坛：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www.openedv.com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E910DC55-F083-4FB6-9618-C29D421B81F3}"/>
              </a:ext>
            </a:extLst>
          </p:cNvPr>
          <p:cNvSpPr/>
          <p:nvPr/>
        </p:nvSpPr>
        <p:spPr>
          <a:xfrm>
            <a:off x="417860" y="963602"/>
            <a:ext cx="87261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实时时钟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(Real Time Clock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，本质是一个计数器，计数频率常为秒，专门用来记录时间。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3934AD9-3076-44D2-BD2F-369F0D1E7990}"/>
              </a:ext>
            </a:extLst>
          </p:cNvPr>
          <p:cNvSpPr/>
          <p:nvPr/>
        </p:nvSpPr>
        <p:spPr>
          <a:xfrm>
            <a:off x="2473963" y="1782718"/>
            <a:ext cx="963038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PSC</a:t>
            </a:r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DEC4A4A-1DC0-4A52-BFD7-DCC508AA04D0}"/>
              </a:ext>
            </a:extLst>
          </p:cNvPr>
          <p:cNvCxnSpPr>
            <a:cxnSpLocks/>
          </p:cNvCxnSpPr>
          <p:nvPr/>
        </p:nvCxnSpPr>
        <p:spPr>
          <a:xfrm>
            <a:off x="1538008" y="2094003"/>
            <a:ext cx="839215" cy="37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E910DC55-F083-4FB6-9618-C29D421B81F3}"/>
              </a:ext>
            </a:extLst>
          </p:cNvPr>
          <p:cNvSpPr/>
          <p:nvPr/>
        </p:nvSpPr>
        <p:spPr>
          <a:xfrm>
            <a:off x="1494823" y="1711534"/>
            <a:ext cx="796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时钟源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DEC4A4A-1DC0-4A52-BFD7-DCC508AA04D0}"/>
              </a:ext>
            </a:extLst>
          </p:cNvPr>
          <p:cNvCxnSpPr>
            <a:cxnSpLocks/>
          </p:cNvCxnSpPr>
          <p:nvPr/>
        </p:nvCxnSpPr>
        <p:spPr>
          <a:xfrm>
            <a:off x="3520941" y="2094003"/>
            <a:ext cx="8901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3934AD9-3076-44D2-BD2F-369F0D1E7990}"/>
              </a:ext>
            </a:extLst>
          </p:cNvPr>
          <p:cNvSpPr/>
          <p:nvPr/>
        </p:nvSpPr>
        <p:spPr>
          <a:xfrm>
            <a:off x="4531201" y="1786511"/>
            <a:ext cx="963038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CNT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910DC55-F083-4FB6-9618-C29D421B81F3}"/>
              </a:ext>
            </a:extLst>
          </p:cNvPr>
          <p:cNvSpPr/>
          <p:nvPr/>
        </p:nvSpPr>
        <p:spPr>
          <a:xfrm>
            <a:off x="3481154" y="1737288"/>
            <a:ext cx="9791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RTC_CLK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DEC4A4A-1DC0-4A52-BFD7-DCC508AA04D0}"/>
              </a:ext>
            </a:extLst>
          </p:cNvPr>
          <p:cNvCxnSpPr>
            <a:cxnSpLocks/>
          </p:cNvCxnSpPr>
          <p:nvPr/>
        </p:nvCxnSpPr>
        <p:spPr>
          <a:xfrm>
            <a:off x="5596599" y="2064188"/>
            <a:ext cx="8660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910DC55-F083-4FB6-9618-C29D421B81F3}"/>
              </a:ext>
            </a:extLst>
          </p:cNvPr>
          <p:cNvSpPr/>
          <p:nvPr/>
        </p:nvSpPr>
        <p:spPr>
          <a:xfrm>
            <a:off x="5545541" y="1700013"/>
            <a:ext cx="9874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读取时间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3934AD9-3076-44D2-BD2F-369F0D1E7990}"/>
              </a:ext>
            </a:extLst>
          </p:cNvPr>
          <p:cNvSpPr/>
          <p:nvPr/>
        </p:nvSpPr>
        <p:spPr>
          <a:xfrm>
            <a:off x="6588438" y="1782718"/>
            <a:ext cx="963038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应用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DEC4A4A-1DC0-4A52-BFD7-DCC508AA04D0}"/>
              </a:ext>
            </a:extLst>
          </p:cNvPr>
          <p:cNvCxnSpPr>
            <a:cxnSpLocks/>
          </p:cNvCxnSpPr>
          <p:nvPr/>
        </p:nvCxnSpPr>
        <p:spPr>
          <a:xfrm flipH="1">
            <a:off x="5587473" y="2141161"/>
            <a:ext cx="8681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9E443F4E-FA7C-4AD3-B0D1-201B57507F34}"/>
              </a:ext>
            </a:extLst>
          </p:cNvPr>
          <p:cNvSpPr/>
          <p:nvPr/>
        </p:nvSpPr>
        <p:spPr>
          <a:xfrm>
            <a:off x="5393043" y="3404566"/>
            <a:ext cx="3169398" cy="1203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，能提供时间（秒钟数）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，能在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掉电后运行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，低功耗</a:t>
            </a:r>
            <a:endParaRPr lang="zh-CN" altLang="en-US" sz="16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910DC55-F083-4FB6-9618-C29D421B81F3}"/>
              </a:ext>
            </a:extLst>
          </p:cNvPr>
          <p:cNvSpPr/>
          <p:nvPr/>
        </p:nvSpPr>
        <p:spPr>
          <a:xfrm>
            <a:off x="5589991" y="2194336"/>
            <a:ext cx="9430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设置时间</a:t>
            </a:r>
          </a:p>
        </p:txBody>
      </p:sp>
      <p:sp>
        <p:nvSpPr>
          <p:cNvPr id="27" name="矩形 26"/>
          <p:cNvSpPr/>
          <p:nvPr/>
        </p:nvSpPr>
        <p:spPr>
          <a:xfrm>
            <a:off x="649981" y="3271556"/>
            <a:ext cx="3416320" cy="50783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普通定时器拿来作时钟可行吗？</a:t>
            </a:r>
            <a:endParaRPr lang="en-US" altLang="zh-CN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9C941E3-089E-4854-B7FA-B4C72635F4B8}"/>
              </a:ext>
            </a:extLst>
          </p:cNvPr>
          <p:cNvSpPr/>
          <p:nvPr/>
        </p:nvSpPr>
        <p:spPr>
          <a:xfrm>
            <a:off x="731512" y="3779387"/>
            <a:ext cx="32320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普通定时器无法掉电运行！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36773" y="2938889"/>
            <a:ext cx="1088439" cy="46410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</a:t>
            </a:r>
            <a:r>
              <a:rPr lang="zh-CN" altLang="en-US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特性</a:t>
            </a:r>
            <a:endParaRPr lang="en-US" altLang="zh-CN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4372321" y="3536950"/>
            <a:ext cx="419100" cy="242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02770938-81F1-493C-B2DC-F890C8CD910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4E9C245-862A-4ACE-A7E8-F6216F71CC17}"/>
              </a:ext>
            </a:extLst>
          </p:cNvPr>
          <p:cNvSpPr txBox="1"/>
          <p:nvPr/>
        </p:nvSpPr>
        <p:spPr>
          <a:xfrm>
            <a:off x="68581" y="464247"/>
            <a:ext cx="4617720" cy="46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18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18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</a:t>
            </a:r>
            <a:r>
              <a:rPr lang="zh-CN" altLang="en-US" sz="18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18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764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21" grpId="0" animBg="1"/>
      <p:bldP spid="23" grpId="0"/>
      <p:bldP spid="26" grpId="0" animBg="1"/>
      <p:bldP spid="2" grpId="0"/>
      <p:bldP spid="22" grpId="0"/>
      <p:bldP spid="27" grpId="0"/>
      <p:bldP spid="29" grpId="0"/>
      <p:bldP spid="30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“原子哥”在线教学平台：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www.yuanzige.com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技术支持论坛：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www.openedv.com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53813" y="385703"/>
            <a:ext cx="2011769" cy="50783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常用的</a:t>
            </a:r>
            <a:r>
              <a:rPr lang="en-US" altLang="zh-CN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</a:t>
            </a:r>
            <a:r>
              <a:rPr lang="zh-CN" altLang="en-US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方案？</a:t>
            </a:r>
            <a:endParaRPr lang="en-US" altLang="zh-CN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910DC55-F083-4FB6-9618-C29D421B81F3}"/>
              </a:ext>
            </a:extLst>
          </p:cNvPr>
          <p:cNvSpPr/>
          <p:nvPr/>
        </p:nvSpPr>
        <p:spPr>
          <a:xfrm>
            <a:off x="5548251" y="2840550"/>
            <a:ext cx="3581400" cy="1252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，一般都需要设计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外围电路；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，一般都可以给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设置独立的电源；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，多数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的寄存器采用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BCD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码存储时间信息；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1C197ED6-D0CC-435A-B26A-62990131E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852915"/>
              </p:ext>
            </p:extLst>
          </p:nvPr>
        </p:nvGraphicFramePr>
        <p:xfrm>
          <a:off x="199086" y="2848178"/>
          <a:ext cx="5318936" cy="17002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8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872">
                  <a:extLst>
                    <a:ext uri="{9D8B030D-6E8A-4147-A177-3AD203B41FA5}">
                      <a16:colId xmlns:a16="http://schemas.microsoft.com/office/drawing/2014/main" val="2964890757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420303324"/>
                    </a:ext>
                  </a:extLst>
                </a:gridCol>
              </a:tblGrid>
              <a:tr h="3400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对比因素</a:t>
                      </a:r>
                      <a:endParaRPr lang="zh-CN" altLang="en-US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内部</a:t>
                      </a: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RTC</a:t>
                      </a:r>
                      <a:endParaRPr lang="zh-CN" altLang="en-US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外置</a:t>
                      </a: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RTC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578308"/>
                  </a:ext>
                </a:extLst>
              </a:tr>
              <a:tr h="3400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信息差异</a:t>
                      </a:r>
                      <a:endParaRPr lang="en-US" altLang="zh-CN" sz="1600" dirty="0">
                        <a:solidFill>
                          <a:schemeClr val="bg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提供秒</a:t>
                      </a:r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亚秒信号</a:t>
                      </a:r>
                      <a:endParaRPr lang="en-US" altLang="zh-CN" sz="16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提供秒信号和日历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485323"/>
                  </a:ext>
                </a:extLst>
              </a:tr>
              <a:tr h="3400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功耗</a:t>
                      </a:r>
                      <a:endParaRPr lang="en-US" altLang="zh-CN" sz="1600" dirty="0">
                        <a:solidFill>
                          <a:schemeClr val="bg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功耗高</a:t>
                      </a:r>
                      <a:endParaRPr lang="en-US" altLang="zh-CN" sz="16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功耗低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595464"/>
                  </a:ext>
                </a:extLst>
              </a:tr>
              <a:tr h="3400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体积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不用占用额外体积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体积大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97325"/>
                  </a:ext>
                </a:extLst>
              </a:tr>
              <a:tr h="3400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成本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成本低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成本高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239495"/>
                  </a:ext>
                </a:extLst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1207631" y="886966"/>
            <a:ext cx="2241769" cy="1769549"/>
            <a:chOff x="187832" y="1034686"/>
            <a:chExt cx="3086321" cy="2057241"/>
          </a:xfrm>
        </p:grpSpPr>
        <p:sp>
          <p:nvSpPr>
            <p:cNvPr id="16" name="圆角矩形 15"/>
            <p:cNvSpPr/>
            <p:nvPr/>
          </p:nvSpPr>
          <p:spPr>
            <a:xfrm>
              <a:off x="187832" y="1034686"/>
              <a:ext cx="3086321" cy="20572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593850" y="1301750"/>
              <a:ext cx="1536700" cy="1295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701800" y="1416139"/>
              <a:ext cx="797926" cy="44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RTC</a:t>
              </a:r>
              <a:endPara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098786" y="2149504"/>
              <a:ext cx="1068042" cy="429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芯片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 flipH="1">
              <a:off x="1244600" y="1536700"/>
              <a:ext cx="34925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318919" y="1206500"/>
              <a:ext cx="1135053" cy="745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晶振、电源等辅助</a:t>
              </a:r>
              <a:r>
                <a:rPr lang="en-US" altLang="zh-CN" sz="1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RTC</a:t>
              </a:r>
              <a:r>
                <a:rPr lang="zh-CN" altLang="en-US" sz="1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工作的外围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910DC55-F083-4FB6-9618-C29D421B81F3}"/>
                </a:ext>
              </a:extLst>
            </p:cNvPr>
            <p:cNvSpPr/>
            <p:nvPr/>
          </p:nvSpPr>
          <p:spPr>
            <a:xfrm>
              <a:off x="417871" y="2698331"/>
              <a:ext cx="2567861" cy="3935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片上</a:t>
              </a:r>
              <a:r>
                <a:rPr lang="en-US" altLang="zh-CN" sz="1600" dirty="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RTC</a:t>
              </a:r>
              <a:r>
                <a:rPr lang="zh-CN" altLang="en-US" sz="1600" dirty="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外设方案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261173" y="893534"/>
            <a:ext cx="2330450" cy="1769549"/>
            <a:chOff x="5134868" y="992363"/>
            <a:chExt cx="2794451" cy="2509848"/>
          </a:xfrm>
        </p:grpSpPr>
        <p:sp>
          <p:nvSpPr>
            <p:cNvPr id="25" name="圆角矩形 24"/>
            <p:cNvSpPr/>
            <p:nvPr/>
          </p:nvSpPr>
          <p:spPr>
            <a:xfrm>
              <a:off x="5134868" y="992363"/>
              <a:ext cx="2794451" cy="250984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5270501" y="1290391"/>
              <a:ext cx="1487768" cy="1608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376543" y="2027790"/>
              <a:ext cx="1336678" cy="445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主控芯片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7004984" y="1361094"/>
              <a:ext cx="825857" cy="5107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独立</a:t>
              </a:r>
              <a:r>
                <a:rPr lang="en-US" altLang="zh-CN" sz="1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RTC</a:t>
              </a:r>
              <a:r>
                <a:rPr lang="zh-CN" altLang="en-US" sz="1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芯片</a:t>
              </a:r>
            </a:p>
          </p:txBody>
        </p:sp>
        <p:cxnSp>
          <p:nvCxnSpPr>
            <p:cNvPr id="30" name="直接连接符 29"/>
            <p:cNvCxnSpPr/>
            <p:nvPr/>
          </p:nvCxnSpPr>
          <p:spPr>
            <a:xfrm flipV="1">
              <a:off x="6761514" y="1616484"/>
              <a:ext cx="228242" cy="146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910DC55-F083-4FB6-9618-C29D421B81F3}"/>
                </a:ext>
              </a:extLst>
            </p:cNvPr>
            <p:cNvSpPr/>
            <p:nvPr/>
          </p:nvSpPr>
          <p:spPr>
            <a:xfrm>
              <a:off x="5394377" y="3058092"/>
              <a:ext cx="2271324" cy="4080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独立</a:t>
              </a:r>
              <a:r>
                <a:rPr lang="en-US" altLang="zh-CN" sz="160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RTC</a:t>
              </a:r>
              <a:r>
                <a:rPr lang="zh-CN" altLang="en-US" sz="160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芯片方案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7004984" y="2068171"/>
              <a:ext cx="825859" cy="358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RTC</a:t>
              </a:r>
              <a:r>
                <a:rPr lang="zh-CN" altLang="en-US" sz="1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外围</a:t>
              </a:r>
            </a:p>
          </p:txBody>
        </p:sp>
        <p:cxnSp>
          <p:nvCxnSpPr>
            <p:cNvPr id="33" name="直接连接符 32"/>
            <p:cNvCxnSpPr>
              <a:cxnSpLocks/>
              <a:stCxn id="32" idx="0"/>
              <a:endCxn id="28" idx="2"/>
            </p:cNvCxnSpPr>
            <p:nvPr/>
          </p:nvCxnSpPr>
          <p:spPr>
            <a:xfrm flipV="1">
              <a:off x="7417913" y="1871875"/>
              <a:ext cx="0" cy="19629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2215094B-FBE9-4301-A3B2-1A8CFE49DBC7}"/>
              </a:ext>
            </a:extLst>
          </p:cNvPr>
          <p:cNvSpPr/>
          <p:nvPr/>
        </p:nvSpPr>
        <p:spPr>
          <a:xfrm>
            <a:off x="5615018" y="4029458"/>
            <a:ext cx="34070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BCD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码：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  <a:hlinkClick r:id="rId3"/>
              </a:rPr>
              <a:t>https://baike.baidu.com/item/BCD%E7%A0%81/826461?fr=aladdin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9B4B0A92-5E3C-459A-A1FB-F9552CB7705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83658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697806" y="152163"/>
            <a:ext cx="2134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预分频器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697805" y="550578"/>
            <a:ext cx="2393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位可编程计数器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97806" y="948993"/>
            <a:ext cx="2547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，待机唤醒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7C45CF-EC9B-4DE2-9325-24F3E89EA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" y="525780"/>
            <a:ext cx="5336315" cy="437388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0773F56-A6C1-45F8-869B-1F11D602761C}"/>
              </a:ext>
            </a:extLst>
          </p:cNvPr>
          <p:cNvSpPr/>
          <p:nvPr/>
        </p:nvSpPr>
        <p:spPr>
          <a:xfrm>
            <a:off x="1218111" y="1604942"/>
            <a:ext cx="849085" cy="202476"/>
          </a:xfrm>
          <a:prstGeom prst="rect">
            <a:avLst/>
          </a:prstGeom>
          <a:noFill/>
          <a:ln w="19050">
            <a:solidFill>
              <a:srgbClr val="1969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697806" y="1347408"/>
            <a:ext cx="3196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控制寄存器与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APB1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304DB68-1359-41FD-9671-9B18729E4ED6}"/>
              </a:ext>
            </a:extLst>
          </p:cNvPr>
          <p:cNvSpPr/>
          <p:nvPr/>
        </p:nvSpPr>
        <p:spPr>
          <a:xfrm>
            <a:off x="5615941" y="1974354"/>
            <a:ext cx="30633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个时钟源（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HSE / 128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   (LSI 40kHz)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LSE 32.768kHz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5DC1D83-7513-4BC6-AE8B-257D415A83A3}"/>
              </a:ext>
            </a:extLst>
          </p:cNvPr>
          <p:cNvSpPr/>
          <p:nvPr/>
        </p:nvSpPr>
        <p:spPr>
          <a:xfrm>
            <a:off x="6805495" y="2481219"/>
            <a:ext cx="1614949" cy="259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5457F15-FBC4-4829-B872-7617D04665F5}"/>
              </a:ext>
            </a:extLst>
          </p:cNvPr>
          <p:cNvSpPr/>
          <p:nvPr/>
        </p:nvSpPr>
        <p:spPr>
          <a:xfrm>
            <a:off x="5615941" y="3215006"/>
            <a:ext cx="35280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工作在后备区域，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</a:t>
            </a:r>
            <a:r>
              <a:rPr lang="en-US" altLang="zh-CN" sz="1600" baseline="-25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掉电仍正常</a:t>
            </a:r>
            <a:endParaRPr lang="en-US" altLang="zh-CN" sz="1600" baseline="-250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AD22C7A6-0D01-4DA7-82B3-6E54E35B32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881"/>
          <a:stretch/>
        </p:blipFill>
        <p:spPr>
          <a:xfrm>
            <a:off x="5836228" y="3553560"/>
            <a:ext cx="2144665" cy="1556044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42C97768-7DE8-44E1-AAD7-F833C8A37FDB}"/>
              </a:ext>
            </a:extLst>
          </p:cNvPr>
          <p:cNvSpPr/>
          <p:nvPr/>
        </p:nvSpPr>
        <p:spPr>
          <a:xfrm>
            <a:off x="6430588" y="4047845"/>
            <a:ext cx="1348740" cy="10422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AB72DD0-6024-480D-B492-A17185D0ADBA}"/>
              </a:ext>
            </a:extLst>
          </p:cNvPr>
          <p:cNvSpPr/>
          <p:nvPr/>
        </p:nvSpPr>
        <p:spPr>
          <a:xfrm>
            <a:off x="5927897" y="3666459"/>
            <a:ext cx="752061" cy="2821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E69E981-64CF-47DA-8E7B-6E0F503F58FA}"/>
              </a:ext>
            </a:extLst>
          </p:cNvPr>
          <p:cNvSpPr txBox="1"/>
          <p:nvPr/>
        </p:nvSpPr>
        <p:spPr>
          <a:xfrm>
            <a:off x="-1" y="-66826"/>
            <a:ext cx="4617720" cy="46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18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18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 F1 RTC</a:t>
            </a:r>
            <a:r>
              <a:rPr lang="zh-CN" altLang="en-US" sz="18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框图介绍（熟悉）</a:t>
            </a:r>
            <a:endParaRPr lang="en-US" altLang="zh-CN" sz="18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565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4" grpId="0" animBg="1"/>
      <p:bldP spid="18" grpId="0"/>
      <p:bldP spid="28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“原子哥”在线教学平台：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www.yuanzige.com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技术支持论坛：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www.openedv.com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092DCD7C-360C-40E8-8C80-A711B1C74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662" y="800317"/>
            <a:ext cx="4520155" cy="36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 RTC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框图介绍（熟悉）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RTC</a:t>
            </a:r>
            <a:r>
              <a:rPr lang="zh-CN" altLang="en-US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相关寄存器介绍（熟悉）</a:t>
            </a:r>
            <a:endParaRPr lang="en-US" altLang="zh-CN" sz="2000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RTC</a:t>
            </a:r>
            <a:r>
              <a:rPr lang="zh-CN" altLang="en-US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相关</a:t>
            </a:r>
            <a:r>
              <a:rPr lang="en-US" altLang="zh-CN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库驱动介绍（掌握）</a:t>
            </a:r>
            <a:endParaRPr lang="en-US" altLang="zh-CN" sz="2000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基本驱动步骤（掌握）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，时间设置和读取（掌握）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361DF03-DE6A-43C4-BB09-9EEB7F32A72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055318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“原子哥”在线教学平台：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www.yuanzige.com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技术支持论坛：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www.openedv.com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36329" y="477636"/>
            <a:ext cx="3898503" cy="46410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后备寄存器和</a:t>
            </a:r>
            <a:r>
              <a:rPr lang="en-US" altLang="zh-CN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</a:t>
            </a:r>
            <a:r>
              <a:rPr lang="zh-CN" altLang="en-US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寄存器特性（</a:t>
            </a:r>
            <a:r>
              <a:rPr lang="en-US" altLang="zh-CN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F1</a:t>
            </a:r>
            <a:r>
              <a:rPr lang="zh-CN" altLang="en-US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51305" y="1057279"/>
            <a:ext cx="213154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部分寄存器写保护</a:t>
            </a:r>
          </a:p>
        </p:txBody>
      </p:sp>
      <p:sp>
        <p:nvSpPr>
          <p:cNvPr id="8" name="矩形 7"/>
          <p:cNvSpPr/>
          <p:nvPr/>
        </p:nvSpPr>
        <p:spPr>
          <a:xfrm>
            <a:off x="2601072" y="1072668"/>
            <a:ext cx="6421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RTC_PRL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RTC_ALR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RTC_CNT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RTC_DIV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寄存器不会被系统复位 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351305" y="1803306"/>
            <a:ext cx="213154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数据存储功能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01072" y="1658815"/>
            <a:ext cx="6250942" cy="640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和后备寄存器不会被系统或电源复位源复位；当从待机模式唤醒时，也不会被复位。 后备寄存器可用于保存掉电时的数据。</a:t>
            </a:r>
          </a:p>
        </p:txBody>
      </p:sp>
      <p:sp>
        <p:nvSpPr>
          <p:cNvPr id="18" name="矩形 17"/>
          <p:cNvSpPr/>
          <p:nvPr/>
        </p:nvSpPr>
        <p:spPr>
          <a:xfrm>
            <a:off x="2601072" y="2437866"/>
            <a:ext cx="6250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和后备寄存器通过一个开关供电，在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VDD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有效时该开关选择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VDD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供电，否则由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VBAT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引脚供电。在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VBAT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供电时仍可继续工作。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1305" y="2549333"/>
            <a:ext cx="213154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独立工作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51305" y="3295361"/>
            <a:ext cx="213154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个独立复位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01072" y="3304126"/>
            <a:ext cx="6421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APB1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接口由系统复位；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核心只能由后备域复位；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50EA8D1E-FD11-407B-90DE-B591FB0B9C2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20895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/>
      <p:bldP spid="16" grpId="0" animBg="1"/>
      <p:bldP spid="17" grpId="0"/>
      <p:bldP spid="18" grpId="0"/>
      <p:bldP spid="19" grpId="0" animBg="1"/>
      <p:bldP spid="20" grpId="0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509714" y="2270041"/>
            <a:ext cx="39460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激活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LSE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，设置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的计数时钟源为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LSE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09714" y="2986339"/>
            <a:ext cx="35318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等待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RTOFF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，设置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CNF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	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09714" y="3691401"/>
            <a:ext cx="60595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设置分频值、计数值等，一般先只设置分频值，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CNT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的设置独立</a:t>
            </a:r>
          </a:p>
        </p:txBody>
      </p:sp>
      <p:sp>
        <p:nvSpPr>
          <p:cNvPr id="16" name="矩形 15"/>
          <p:cNvSpPr/>
          <p:nvPr/>
        </p:nvSpPr>
        <p:spPr>
          <a:xfrm>
            <a:off x="2509714" y="4410652"/>
            <a:ext cx="38388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清除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CNF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位，等待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RTOFF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即配置完成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201086" y="1553848"/>
            <a:ext cx="213154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、使能对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的访问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201086" y="2259603"/>
            <a:ext cx="213154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、设置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时钟源</a:t>
            </a:r>
          </a:p>
        </p:txBody>
      </p:sp>
      <p:sp>
        <p:nvSpPr>
          <p:cNvPr id="66" name="圆角矩形 65"/>
          <p:cNvSpPr/>
          <p:nvPr/>
        </p:nvSpPr>
        <p:spPr>
          <a:xfrm>
            <a:off x="201086" y="2965358"/>
            <a:ext cx="213154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、进入配置模式</a:t>
            </a:r>
          </a:p>
        </p:txBody>
      </p:sp>
      <p:sp>
        <p:nvSpPr>
          <p:cNvPr id="68" name="圆角矩形 67"/>
          <p:cNvSpPr/>
          <p:nvPr/>
        </p:nvSpPr>
        <p:spPr>
          <a:xfrm>
            <a:off x="201086" y="3671113"/>
            <a:ext cx="213154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、设置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201086" y="4376869"/>
            <a:ext cx="213154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、退出配置模式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2509714" y="1557337"/>
            <a:ext cx="5634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PWR &amp;&amp; BKP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时钟、使能对后备寄存器和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的访问权限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95A33590-8A14-441D-9E43-88F669A3702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E13B365-DC44-4862-AE59-48D5A42F39E1}"/>
              </a:ext>
            </a:extLst>
          </p:cNvPr>
          <p:cNvSpPr txBox="1"/>
          <p:nvPr/>
        </p:nvSpPr>
        <p:spPr>
          <a:xfrm>
            <a:off x="163142" y="924967"/>
            <a:ext cx="2051011" cy="46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</a:t>
            </a:r>
            <a:r>
              <a:rPr lang="zh-CN" altLang="en-US" sz="18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</a:t>
            </a:r>
            <a:r>
              <a:rPr lang="zh-CN" altLang="en-US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配置步骤</a:t>
            </a:r>
            <a:endParaRPr lang="en-US" altLang="zh-CN" sz="18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4318F55-0518-4B7A-A63D-8F2F01AE166B}"/>
              </a:ext>
            </a:extLst>
          </p:cNvPr>
          <p:cNvSpPr/>
          <p:nvPr/>
        </p:nvSpPr>
        <p:spPr>
          <a:xfrm>
            <a:off x="3003367" y="2659777"/>
            <a:ext cx="1003047" cy="3152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RTC_CRL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A9FCA98-0847-4CED-AF57-1965EECC7A31}"/>
              </a:ext>
            </a:extLst>
          </p:cNvPr>
          <p:cNvSpPr/>
          <p:nvPr/>
        </p:nvSpPr>
        <p:spPr>
          <a:xfrm>
            <a:off x="3003367" y="1222606"/>
            <a:ext cx="1464131" cy="3152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RCC_APB1ENR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0E11F9B-A3EA-4264-8A97-D258D60834AD}"/>
              </a:ext>
            </a:extLst>
          </p:cNvPr>
          <p:cNvSpPr/>
          <p:nvPr/>
        </p:nvSpPr>
        <p:spPr>
          <a:xfrm>
            <a:off x="5786298" y="1216075"/>
            <a:ext cx="1464131" cy="3152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PWR_CR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FE25E04-C135-4C75-AD56-868789B61FF2}"/>
              </a:ext>
            </a:extLst>
          </p:cNvPr>
          <p:cNvSpPr/>
          <p:nvPr/>
        </p:nvSpPr>
        <p:spPr>
          <a:xfrm>
            <a:off x="3003367" y="4071232"/>
            <a:ext cx="1003047" cy="3152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RTC_CRL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0B5DE41-7310-4C75-8F5C-7FD7CCE81DDC}"/>
              </a:ext>
            </a:extLst>
          </p:cNvPr>
          <p:cNvSpPr/>
          <p:nvPr/>
        </p:nvSpPr>
        <p:spPr>
          <a:xfrm>
            <a:off x="3003367" y="1948272"/>
            <a:ext cx="1464131" cy="3152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RCC_BDCR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C5AE800-3F1C-4E48-B8D6-743141FEED74}"/>
              </a:ext>
            </a:extLst>
          </p:cNvPr>
          <p:cNvSpPr/>
          <p:nvPr/>
        </p:nvSpPr>
        <p:spPr>
          <a:xfrm>
            <a:off x="3003367" y="3373524"/>
            <a:ext cx="1003048" cy="3152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RTC_PRL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CDDE9A5-ED9F-44C1-9594-2F87D6CC1AC4}"/>
              </a:ext>
            </a:extLst>
          </p:cNvPr>
          <p:cNvSpPr/>
          <p:nvPr/>
        </p:nvSpPr>
        <p:spPr>
          <a:xfrm>
            <a:off x="6824976" y="3377989"/>
            <a:ext cx="1003048" cy="3152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RTC_CNT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矩形 39">
            <a:extLst>
              <a:ext uri="{FF2B5EF4-FFF2-40B4-BE49-F238E27FC236}">
                <a16:creationId xmlns:a16="http://schemas.microsoft.com/office/drawing/2014/main" id="{E999E499-2B50-4616-804E-DCDB757F4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80" y="455771"/>
            <a:ext cx="598293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F1 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相关寄存器介绍（熟悉）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528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  <p:bldP spid="16" grpId="0"/>
      <p:bldP spid="64" grpId="0" animBg="1"/>
      <p:bldP spid="65" grpId="0" animBg="1"/>
      <p:bldP spid="66" grpId="0" animBg="1"/>
      <p:bldP spid="68" grpId="0" animBg="1"/>
      <p:bldP spid="69" grpId="0" animBg="1"/>
      <p:bldP spid="71" grpId="0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95" y="377818"/>
            <a:ext cx="396686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RCC_APB1ENR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寄存器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E6EC869-0DA2-431C-A964-D6E30F851E0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339B75-FDC5-4746-8D42-E707567D6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26" y="867863"/>
            <a:ext cx="8068977" cy="181604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6797830-AE45-47D7-AE77-419A29E87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26" y="2773858"/>
            <a:ext cx="5794604" cy="154432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92947B6D-59FC-4B35-BEDA-6C7691E575CD}"/>
              </a:ext>
            </a:extLst>
          </p:cNvPr>
          <p:cNvSpPr/>
          <p:nvPr/>
        </p:nvSpPr>
        <p:spPr>
          <a:xfrm>
            <a:off x="1260562" y="3363686"/>
            <a:ext cx="1280160" cy="163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15610DF-577D-4C06-A2AE-9E58B5B64543}"/>
              </a:ext>
            </a:extLst>
          </p:cNvPr>
          <p:cNvSpPr/>
          <p:nvPr/>
        </p:nvSpPr>
        <p:spPr>
          <a:xfrm>
            <a:off x="1269272" y="4123511"/>
            <a:ext cx="1280160" cy="163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A8EC199-1CB2-444A-B0C9-4398ED96B776}"/>
              </a:ext>
            </a:extLst>
          </p:cNvPr>
          <p:cNvSpPr txBox="1"/>
          <p:nvPr/>
        </p:nvSpPr>
        <p:spPr>
          <a:xfrm>
            <a:off x="3430633" y="4427128"/>
            <a:ext cx="22827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PWR &amp;&amp; BKP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5229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21034</TotalTime>
  <Words>1924</Words>
  <Application>Microsoft Office PowerPoint</Application>
  <PresentationFormat>全屏显示(16:9)</PresentationFormat>
  <Paragraphs>260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等线</vt:lpstr>
      <vt:lpstr>等线 Light</vt:lpstr>
      <vt:lpstr>思源黑体 CN Bold</vt:lpstr>
      <vt:lpstr>思源黑体 CN Normal</vt:lpstr>
      <vt:lpstr>思源黑体 CN Regular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fae login</cp:lastModifiedBy>
  <cp:revision>239</cp:revision>
  <dcterms:created xsi:type="dcterms:W3CDTF">2021-03-21T09:45:45Z</dcterms:created>
  <dcterms:modified xsi:type="dcterms:W3CDTF">2022-01-05T09:17:16Z</dcterms:modified>
</cp:coreProperties>
</file>