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1" r:id="rId2"/>
    <p:sldId id="277" r:id="rId3"/>
    <p:sldId id="476" r:id="rId4"/>
    <p:sldId id="467" r:id="rId5"/>
    <p:sldId id="443" r:id="rId6"/>
    <p:sldId id="290" r:id="rId7"/>
    <p:sldId id="469" r:id="rId8"/>
    <p:sldId id="481" r:id="rId9"/>
    <p:sldId id="470" r:id="rId10"/>
    <p:sldId id="482" r:id="rId11"/>
    <p:sldId id="471" r:id="rId12"/>
    <p:sldId id="483" r:id="rId13"/>
    <p:sldId id="472" r:id="rId14"/>
    <p:sldId id="478" r:id="rId15"/>
    <p:sldId id="282" r:id="rId16"/>
    <p:sldId id="448" r:id="rId17"/>
    <p:sldId id="473" r:id="rId18"/>
    <p:sldId id="468" r:id="rId19"/>
    <p:sldId id="474" r:id="rId20"/>
    <p:sldId id="475" r:id="rId21"/>
    <p:sldId id="479" r:id="rId22"/>
    <p:sldId id="46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FFFFFF"/>
    <a:srgbClr val="117457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7573" autoAdjust="0"/>
  </p:normalViewPr>
  <p:slideViewPr>
    <p:cSldViewPr snapToGrid="0">
      <p:cViewPr varScale="1">
        <p:scale>
          <a:sx n="124" d="100"/>
          <a:sy n="124" d="100"/>
        </p:scale>
        <p:origin x="144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9420-5143-415C-A600-372AD8067F92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59C8-6DAA-49B8-A1A8-93C9B844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2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959C8-6DAA-49B8-A1A8-93C9B844D0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9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2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3B1A1AA0-5F40-421F-84FE-3FFCC366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1876189"/>
            <a:ext cx="3231356" cy="7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32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9C5B4DC-05BD-4D7B-8A3D-CCE5ACB9D1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1739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1B4E0C2D-1494-4EA1-8B5D-201EA55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464542"/>
            <a:ext cx="244805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RTC_WUTR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9796A0-0AA0-4A1A-A1A0-E0318E56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752"/>
            <a:ext cx="9144000" cy="158308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EA905C9-7560-4F35-8B73-930961EFC31A}"/>
              </a:ext>
            </a:extLst>
          </p:cNvPr>
          <p:cNvSpPr txBox="1"/>
          <p:nvPr/>
        </p:nvSpPr>
        <p:spPr>
          <a:xfrm>
            <a:off x="3009901" y="616885"/>
            <a:ext cx="4488180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RTC_ISR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WUTWF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，才可以配置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F5060C-3DA1-4E6F-BCFE-F63779F74E4F}"/>
              </a:ext>
            </a:extLst>
          </p:cNvPr>
          <p:cNvSpPr txBox="1"/>
          <p:nvPr/>
        </p:nvSpPr>
        <p:spPr>
          <a:xfrm>
            <a:off x="222266" y="2522279"/>
            <a:ext cx="892173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唤醒自动重载值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当使能唤醒定时器时（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WUT[15:0]+1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）个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ck_wut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标志置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一次。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60960C-48F9-41B9-9A0D-3CB710472E63}"/>
              </a:ext>
            </a:extLst>
          </p:cNvPr>
          <p:cNvSpPr/>
          <p:nvPr/>
        </p:nvSpPr>
        <p:spPr>
          <a:xfrm>
            <a:off x="2541270" y="3471814"/>
            <a:ext cx="4061460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唤醒中断时间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= (WUT[15:0] + 1) / 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ck_wut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ABE69F-79E6-45D5-854F-49DDD93FFFB9}"/>
              </a:ext>
            </a:extLst>
          </p:cNvPr>
          <p:cNvSpPr/>
          <p:nvPr/>
        </p:nvSpPr>
        <p:spPr>
          <a:xfrm>
            <a:off x="2476024" y="3831009"/>
            <a:ext cx="476631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唤醒中断时间设置为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ck_wut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1Hz			WUT[15:0] = 0</a:t>
            </a:r>
          </a:p>
        </p:txBody>
      </p:sp>
    </p:spTree>
    <p:extLst>
      <p:ext uri="{BB962C8B-B14F-4D97-AF65-F5344CB8AC3E}">
        <p14:creationId xmlns:p14="http://schemas.microsoft.com/office/powerpoint/2010/main" val="37116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2950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RTC_ALRMAR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BB916A-C01A-48DA-A585-37D5C9B1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053"/>
            <a:ext cx="9144000" cy="156034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D1EBA0-3089-4672-B758-99F53558A729}"/>
              </a:ext>
            </a:extLst>
          </p:cNvPr>
          <p:cNvSpPr txBox="1"/>
          <p:nvPr/>
        </p:nvSpPr>
        <p:spPr>
          <a:xfrm>
            <a:off x="3261360" y="543464"/>
            <a:ext cx="4659626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RTC_ISR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ALRAWF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，才可以配置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B72BC0-5C0D-4698-AD6B-C14286D6FE69}"/>
              </a:ext>
            </a:extLst>
          </p:cNvPr>
          <p:cNvSpPr txBox="1"/>
          <p:nvPr/>
        </p:nvSpPr>
        <p:spPr>
          <a:xfrm>
            <a:off x="222266" y="2522279"/>
            <a:ext cx="8921734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MSK4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日期掩码（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：如果匹配上，则闹钟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：在闹钟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比较中，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无关）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MSK3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小时掩码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MSK2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分钟掩码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MSK1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秒掩码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DBD3F36-6827-4A71-A898-C1B551542D5B}"/>
              </a:ext>
            </a:extLst>
          </p:cNvPr>
          <p:cNvSpPr/>
          <p:nvPr/>
        </p:nvSpPr>
        <p:spPr>
          <a:xfrm>
            <a:off x="3558540" y="3421258"/>
            <a:ext cx="3486694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闹钟格式：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星期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]-[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]-[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]-[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8E4609-B9B6-4538-BB57-B728FB81EC00}"/>
              </a:ext>
            </a:extLst>
          </p:cNvPr>
          <p:cNvSpPr txBox="1"/>
          <p:nvPr/>
        </p:nvSpPr>
        <p:spPr>
          <a:xfrm>
            <a:off x="2500646" y="3952850"/>
            <a:ext cx="66433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MASK[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星期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，即星期和日期字段不关心，则闹钟每天都会响。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1B4E0C2D-1494-4EA1-8B5D-201EA55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456922"/>
            <a:ext cx="244805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RTC_WPR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83E410-4D94-47D4-A7BF-687760F2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2068"/>
            <a:ext cx="9144000" cy="16153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B662FC-9621-4E37-9DE9-9FDC66BE0AEF}"/>
              </a:ext>
            </a:extLst>
          </p:cNvPr>
          <p:cNvSpPr txBox="1"/>
          <p:nvPr/>
        </p:nvSpPr>
        <p:spPr>
          <a:xfrm>
            <a:off x="3261360" y="634904"/>
            <a:ext cx="5593080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写一个错误的关键词将再次激活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的寄存器写保护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E11B9B-9EEA-4B61-A619-B32F0910E852}"/>
              </a:ext>
            </a:extLst>
          </p:cNvPr>
          <p:cNvSpPr txBox="1"/>
          <p:nvPr/>
        </p:nvSpPr>
        <p:spPr>
          <a:xfrm>
            <a:off x="222266" y="2728019"/>
            <a:ext cx="83273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写保护关键字，写入秘钥使能对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寄存器的写保护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E7393-8E8E-4BB0-A4BB-550673B8A457}"/>
              </a:ext>
            </a:extLst>
          </p:cNvPr>
          <p:cNvSpPr/>
          <p:nvPr/>
        </p:nvSpPr>
        <p:spPr>
          <a:xfrm>
            <a:off x="2671354" y="3261997"/>
            <a:ext cx="4061460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备份域复位后，所有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寄存器均受写保护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5C91DE-5EDA-4DEB-8DD9-CF1716F5C87B}"/>
              </a:ext>
            </a:extLst>
          </p:cNvPr>
          <p:cNvSpPr txBox="1"/>
          <p:nvPr/>
        </p:nvSpPr>
        <p:spPr>
          <a:xfrm>
            <a:off x="196857" y="3668274"/>
            <a:ext cx="367410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1 .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RTC_WPR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2 .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RTC_WPR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-66317"/>
            <a:ext cx="2950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RTC_BKPxR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1B4E0C2D-1494-4EA1-8B5D-201EA55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2096309"/>
            <a:ext cx="244805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RCC_BDCR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32EE0-891D-4A6B-B329-EF394064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15"/>
            <a:ext cx="9144000" cy="15207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28B639-7795-4007-BBB2-515BB426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2058"/>
            <a:ext cx="9144000" cy="259012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940C362-2647-4536-AD3B-350C85CB436B}"/>
              </a:ext>
            </a:extLst>
          </p:cNvPr>
          <p:cNvSpPr txBox="1"/>
          <p:nvPr/>
        </p:nvSpPr>
        <p:spPr>
          <a:xfrm>
            <a:off x="281940" y="1875853"/>
            <a:ext cx="8754838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寄存器组共有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个，每个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位，可以存储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个字节数据，需要电池来维持它的数据。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EC4042-E361-4B18-AA3D-5F1680EB8D3F}"/>
              </a:ext>
            </a:extLst>
          </p:cNvPr>
          <p:cNvSpPr/>
          <p:nvPr/>
        </p:nvSpPr>
        <p:spPr>
          <a:xfrm>
            <a:off x="42388" y="3986213"/>
            <a:ext cx="571975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BE26DD-1A39-4F31-9444-48757D33F9F9}"/>
              </a:ext>
            </a:extLst>
          </p:cNvPr>
          <p:cNvSpPr/>
          <p:nvPr/>
        </p:nvSpPr>
        <p:spPr>
          <a:xfrm>
            <a:off x="3440908" y="3993833"/>
            <a:ext cx="1131092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61AD81-6FD2-48AD-9DDB-BAA258D0E108}"/>
              </a:ext>
            </a:extLst>
          </p:cNvPr>
          <p:cNvSpPr/>
          <p:nvPr/>
        </p:nvSpPr>
        <p:spPr>
          <a:xfrm>
            <a:off x="8539163" y="2757462"/>
            <a:ext cx="559118" cy="97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AF536EC-7264-4D59-B7B5-5BC0DCC0E5C4}"/>
              </a:ext>
            </a:extLst>
          </p:cNvPr>
          <p:cNvSpPr/>
          <p:nvPr/>
        </p:nvSpPr>
        <p:spPr>
          <a:xfrm>
            <a:off x="6271181" y="3982948"/>
            <a:ext cx="1127364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B6A383-9342-41B4-AA37-AE6C57875912}"/>
              </a:ext>
            </a:extLst>
          </p:cNvPr>
          <p:cNvSpPr/>
          <p:nvPr/>
        </p:nvSpPr>
        <p:spPr>
          <a:xfrm>
            <a:off x="7403103" y="3982715"/>
            <a:ext cx="571976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8C2E0E-24A1-4B75-AA7A-D84D054F4567}"/>
              </a:ext>
            </a:extLst>
          </p:cNvPr>
          <p:cNvSpPr/>
          <p:nvPr/>
        </p:nvSpPr>
        <p:spPr>
          <a:xfrm>
            <a:off x="7967466" y="3982710"/>
            <a:ext cx="571976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07DCC4-BD72-4629-ADCF-AD05DC899E41}"/>
              </a:ext>
            </a:extLst>
          </p:cNvPr>
          <p:cNvSpPr/>
          <p:nvPr/>
        </p:nvSpPr>
        <p:spPr>
          <a:xfrm>
            <a:off x="8536586" y="3982708"/>
            <a:ext cx="571976" cy="110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3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94829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6328" y="405795"/>
            <a:ext cx="5992625" cy="46410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相关的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 / H7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）（掌握）</a:t>
            </a:r>
            <a:endParaRPr lang="en-US" altLang="zh-CN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7112" y="3765385"/>
            <a:ext cx="3263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以下是需要开启的时钟源：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fontAlgn="t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__HAL_RCC_RTC_CLK_ENABLE()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55E5685-CEA2-4C17-BC23-D087FC0693A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1DC3CA8-DDD2-4463-88B2-7EB006DBD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39771"/>
              </p:ext>
            </p:extLst>
          </p:nvPr>
        </p:nvGraphicFramePr>
        <p:xfrm>
          <a:off x="584919" y="859102"/>
          <a:ext cx="7903636" cy="2919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101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22535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HAL_RTC_Init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RTC_CR/PRER/WPR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HAL_RTC_MspInit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初始化回调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HAL_RCC_OscConfig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RCC_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开启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LSE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HAL_RCCEx_PeriphCLKConfig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RCC_BDCR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时钟源为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LSE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HAL_RTC_</a:t>
                      </a:r>
                      <a:r>
                        <a:rPr lang="en-US" altLang="zh-CN" sz="1400" b="1" kern="100" dirty="0" err="1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Set</a:t>
                      </a:r>
                      <a:r>
                        <a:rPr lang="en-US" altLang="zh-CN" sz="1400" b="1" kern="100" dirty="0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400" b="1" kern="100" dirty="0" err="1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Get</a:t>
                      </a: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Time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RTC_TR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读取时间（时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秒）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490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HAL_RTC_</a:t>
                      </a:r>
                      <a:r>
                        <a:rPr lang="en-US" altLang="zh-CN" sz="1400" b="1" kern="100" dirty="0" err="1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Set</a:t>
                      </a:r>
                      <a:r>
                        <a:rPr lang="en-US" altLang="zh-CN" sz="1400" b="1" kern="100" dirty="0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400" b="1" kern="100" dirty="0" err="1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Get</a:t>
                      </a: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RTC_DR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读取日期（年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日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星期）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407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HAL_PWR_EnableBkUpAccess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使能备份域的访问权限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HAL_RTCEx_BKUP</a:t>
                      </a:r>
                      <a:r>
                        <a:rPr lang="en-US" altLang="zh-CN" sz="1400" b="1" kern="100" dirty="0" err="1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Write</a:t>
                      </a:r>
                      <a:r>
                        <a:rPr lang="en-US" altLang="zh-CN" sz="1400" b="1" kern="100" dirty="0">
                          <a:solidFill>
                            <a:schemeClr val="accent4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/Read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RTC_BKPxR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写备份域数据寄存器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F4BBF59-EC6B-4560-993D-B92E7F5B2E46}"/>
              </a:ext>
            </a:extLst>
          </p:cNvPr>
          <p:cNvSpPr/>
          <p:nvPr/>
        </p:nvSpPr>
        <p:spPr>
          <a:xfrm>
            <a:off x="6496347" y="487516"/>
            <a:ext cx="1405593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日历功能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7FA991-58AE-4FFB-B767-DF1CAFAAA444}"/>
              </a:ext>
            </a:extLst>
          </p:cNvPr>
          <p:cNvSpPr/>
          <p:nvPr/>
        </p:nvSpPr>
        <p:spPr>
          <a:xfrm>
            <a:off x="537112" y="4311912"/>
            <a:ext cx="4286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__HAL_RCC_RTC_ENABLE()     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</a:p>
        </p:txBody>
      </p:sp>
    </p:spTree>
    <p:extLst>
      <p:ext uri="{BB962C8B-B14F-4D97-AF65-F5344CB8AC3E}">
        <p14:creationId xmlns:p14="http://schemas.microsoft.com/office/powerpoint/2010/main" val="40306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254722" y="457328"/>
            <a:ext cx="8889278" cy="33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HourFormat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小时格式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RTC_CR(FMT)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AsynchPrediv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异步预分频系数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RTC_PRER(PREDIV_A)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SynchPrediv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同步预分频系数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RTC_PRER(PREDIV_S)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连接到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RTC_ALARM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输出标志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RTC_CR(OSEL)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OutPutPolarity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RTC_ALARM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的输出极性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RTC_CR(POL)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OutPutType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RTC_ALARM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的输出类型为开漏输出还是推挽输出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94C0C9F0-D4CC-43A7-B31F-8CFA42EA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617" y="420599"/>
            <a:ext cx="255350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20DC7E8-8929-4B33-AEE1-C36AE1EFE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5FBEA4-9D47-40D3-A02B-6B3D228F7237}"/>
              </a:ext>
            </a:extLst>
          </p:cNvPr>
          <p:cNvSpPr txBox="1"/>
          <p:nvPr/>
        </p:nvSpPr>
        <p:spPr>
          <a:xfrm>
            <a:off x="2374675" y="4004271"/>
            <a:ext cx="5976845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hrtc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HAL_RTC_MspInit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hrtc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AEE2E1-56B8-409F-86BB-2ACDDA72F8A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B4D41E-CFCC-45B4-9597-B0DA03FB55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308A3F34-504D-40D2-A21B-D16042A9424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49936-15E8-45DC-86AC-48B449BAE4B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32519B-1D62-463D-9F7A-4C8557EC22E2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E49A6D-332E-4C57-B47E-EC50490D241D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812591-213F-48BB-8431-E33A0B890F6F}"/>
              </a:ext>
            </a:extLst>
          </p:cNvPr>
          <p:cNvSpPr/>
          <p:nvPr/>
        </p:nvSpPr>
        <p:spPr>
          <a:xfrm>
            <a:off x="704453" y="1126665"/>
            <a:ext cx="6994511" cy="123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0" y="459354"/>
            <a:ext cx="6126480" cy="359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Hours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uint8_t Minutes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分钟设置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Seconds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秒设置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TimeFormat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AM/PM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SubSeconds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亚秒设置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SecondFraction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亚秒预分频系数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 </a:t>
            </a:r>
            <a:endParaRPr lang="en-US" altLang="zh-CN" sz="1600" dirty="0">
              <a:solidFill>
                <a:srgbClr val="8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DayLightSaving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夏令时日历时间设置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 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StoreOperation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记录是否对夏令时修改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RTC_TimeTypeDef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94C0C9F0-D4CC-43A7-B31F-8CFA42EA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21" y="384331"/>
            <a:ext cx="260604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RTC_TimeTypeDef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46860-49C7-4FFC-B24F-D351F548F22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20DC7E8-8929-4B33-AEE1-C36AE1EFE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7AD843EB-7CB0-48CF-967A-007B57858F1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1EB5CC-012B-4313-B48A-BF2F9E39AABB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5EB698-80C9-4247-B679-7CE999F5A6F4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413A99-ABCA-460A-BBED-51BC09A9BC0A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2B754E-AA94-4FD0-9022-60FEC5C136EE}"/>
              </a:ext>
            </a:extLst>
          </p:cNvPr>
          <p:cNvSpPr txBox="1"/>
          <p:nvPr/>
        </p:nvSpPr>
        <p:spPr>
          <a:xfrm>
            <a:off x="5170031" y="462037"/>
            <a:ext cx="3852049" cy="231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WeekDay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星期设置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uint8_t Month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月份设置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Date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uint8_t Year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年份设置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RTC_DateTypeDef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F18B9798-9AD6-45E0-8D29-5A459392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661" y="409404"/>
            <a:ext cx="238833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RTC_DateTypeDef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566540-B2BD-4F0D-85C0-FB2E1A4A77C3}"/>
              </a:ext>
            </a:extLst>
          </p:cNvPr>
          <p:cNvSpPr txBox="1"/>
          <p:nvPr/>
        </p:nvSpPr>
        <p:spPr>
          <a:xfrm>
            <a:off x="444303" y="4074001"/>
            <a:ext cx="8255394" cy="63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HAL_RTC_Set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GetTime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RTC_HandleTypeDef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hrtc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RTC_TimeTypeDef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sTime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Format);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HAL_RTC_Set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GetDate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RTC_HandleTypeDef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hrtc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RTC_DateTypeDef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uint32_t Format);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6D1482-1C56-42BB-9004-E2933DF5848D}"/>
              </a:ext>
            </a:extLst>
          </p:cNvPr>
          <p:cNvSpPr/>
          <p:nvPr/>
        </p:nvSpPr>
        <p:spPr>
          <a:xfrm>
            <a:off x="444303" y="1167618"/>
            <a:ext cx="4486423" cy="123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0553" y="2769642"/>
            <a:ext cx="4583424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HAL_RTC_MspInit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底层初始化工作</a:t>
            </a:r>
          </a:p>
        </p:txBody>
      </p:sp>
      <p:sp>
        <p:nvSpPr>
          <p:cNvPr id="10" name="矩形 9"/>
          <p:cNvSpPr/>
          <p:nvPr/>
        </p:nvSpPr>
        <p:spPr>
          <a:xfrm>
            <a:off x="4550553" y="3447027"/>
            <a:ext cx="4097921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HAL_RTC_SetTime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HAL_RTC_SetDate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90091" y="1194627"/>
            <a:ext cx="42543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、使能电源时钟并使能后备域访问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90090" y="2090792"/>
            <a:ext cx="4254323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90091" y="2895538"/>
            <a:ext cx="42543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异步分频系数和时钟格式）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90091" y="3602310"/>
            <a:ext cx="42543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的日期和时间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190093" y="4269889"/>
            <a:ext cx="42543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当前日期和时间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550554" y="1044631"/>
            <a:ext cx="4491986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__HAL_RCC_PWR_CLK_ENABLE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HAL_PWR_EnableBkUpAccess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使能备份访问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08672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514192-82EB-4D43-84DD-64C15A0C2AA4}"/>
              </a:ext>
            </a:extLst>
          </p:cNvPr>
          <p:cNvSpPr txBox="1"/>
          <p:nvPr/>
        </p:nvSpPr>
        <p:spPr>
          <a:xfrm>
            <a:off x="4550554" y="1826941"/>
            <a:ext cx="4583423" cy="8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HAL_RCC_OscConfig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</a:p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HAL_RCCEx_PeriphCLKConfig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__HAL_RCC_RTC_CLK_ENABLE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507A99-A859-42F6-9D2E-ECC39F6AD33F}"/>
              </a:ext>
            </a:extLst>
          </p:cNvPr>
          <p:cNvSpPr/>
          <p:nvPr/>
        </p:nvSpPr>
        <p:spPr>
          <a:xfrm>
            <a:off x="4550552" y="4177668"/>
            <a:ext cx="4097921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HAL_RTC_GetTime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HAL_RTC_GetDate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40266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4" grpId="0" animBg="1"/>
      <p:bldP spid="65" grpId="0" animBg="1"/>
      <p:bldP spid="66" grpId="0" animBg="1"/>
      <p:bldP spid="68" grpId="0" animBg="1"/>
      <p:bldP spid="69" grpId="0" animBg="1"/>
      <p:bldP spid="71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71828" y="2960718"/>
            <a:ext cx="3333772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1828" y="3764439"/>
            <a:ext cx="3333771" cy="92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RTC_Alarm_IRQHandler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HAL_RTC_AlarmIRQHandler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HAL_RTC_AlarmAEventCallback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90091" y="1194627"/>
            <a:ext cx="31606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已经初始化好相关参数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90091" y="2150192"/>
            <a:ext cx="31606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、配置闹钟参数并开启中断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190091" y="3105757"/>
            <a:ext cx="31606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、设置闹钟中断优先级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90090" y="4061321"/>
            <a:ext cx="31606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、编写中断服务函数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08672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闹钟配置一般步骤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514192-82EB-4D43-84DD-64C15A0C2AA4}"/>
              </a:ext>
            </a:extLst>
          </p:cNvPr>
          <p:cNvSpPr txBox="1"/>
          <p:nvPr/>
        </p:nvSpPr>
        <p:spPr>
          <a:xfrm>
            <a:off x="3371828" y="2165866"/>
            <a:ext cx="2516998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HAL_RTC_SetAlarm_IT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38BBBB-9506-4453-9F60-4DB47BAB0A2C}"/>
              </a:ext>
            </a:extLst>
          </p:cNvPr>
          <p:cNvSpPr/>
          <p:nvPr/>
        </p:nvSpPr>
        <p:spPr>
          <a:xfrm>
            <a:off x="5831851" y="2199134"/>
            <a:ext cx="3228329" cy="399639"/>
          </a:xfrm>
          <a:prstGeom prst="rect">
            <a:avLst/>
          </a:prstGeom>
          <a:ln w="19050">
            <a:solidFill>
              <a:srgbClr val="1969B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HAL_RTC_AlarmIRQHandler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AF104-8E2E-449B-B6C2-82194BBA79D4}"/>
              </a:ext>
            </a:extLst>
          </p:cNvPr>
          <p:cNvSpPr/>
          <p:nvPr/>
        </p:nvSpPr>
        <p:spPr>
          <a:xfrm>
            <a:off x="5831851" y="1271553"/>
            <a:ext cx="3228329" cy="399639"/>
          </a:xfrm>
          <a:prstGeom prst="rect">
            <a:avLst/>
          </a:prstGeom>
          <a:ln w="19050">
            <a:solidFill>
              <a:srgbClr val="1969B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RTC_Alarm_IRQHandler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EA4B820-620A-4C3B-9EC7-06CEC01D8ADC}"/>
              </a:ext>
            </a:extLst>
          </p:cNvPr>
          <p:cNvSpPr/>
          <p:nvPr/>
        </p:nvSpPr>
        <p:spPr>
          <a:xfrm>
            <a:off x="5831851" y="3126715"/>
            <a:ext cx="3228329" cy="399639"/>
          </a:xfrm>
          <a:prstGeom prst="rect">
            <a:avLst/>
          </a:prstGeom>
          <a:ln w="19050">
            <a:solidFill>
              <a:srgbClr val="1969B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HAL_RTC_AlarmAEventCallback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946D84-BB2C-4273-B1F8-6D1D1F102540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7446016" y="1671192"/>
            <a:ext cx="0" cy="527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0838A4-1D76-45AE-BBB1-67805CD8690A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446016" y="2598773"/>
            <a:ext cx="0" cy="527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FB39289-A52F-4F93-AEDD-CE4133D810BF}"/>
              </a:ext>
            </a:extLst>
          </p:cNvPr>
          <p:cNvSpPr txBox="1"/>
          <p:nvPr/>
        </p:nvSpPr>
        <p:spPr>
          <a:xfrm>
            <a:off x="6422787" y="2781609"/>
            <a:ext cx="2073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重定义中断回调函数</a:t>
            </a:r>
            <a:endParaRPr lang="en-US" altLang="zh-CN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16A01A-00E7-4BDF-B660-311D3B8DC242}"/>
              </a:ext>
            </a:extLst>
          </p:cNvPr>
          <p:cNvSpPr txBox="1"/>
          <p:nvPr/>
        </p:nvSpPr>
        <p:spPr>
          <a:xfrm>
            <a:off x="6645149" y="934784"/>
            <a:ext cx="15768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中断服务函数</a:t>
            </a:r>
            <a:endParaRPr lang="en-US" altLang="zh-CN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C63DF7-CD9D-43EF-8A9E-ABFE1F841BDE}"/>
              </a:ext>
            </a:extLst>
          </p:cNvPr>
          <p:cNvSpPr txBox="1"/>
          <p:nvPr/>
        </p:nvSpPr>
        <p:spPr>
          <a:xfrm>
            <a:off x="6014269" y="1855331"/>
            <a:ext cx="2847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中断共用处理函数</a:t>
            </a:r>
            <a:endParaRPr lang="en-US" altLang="zh-CN" sz="1600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1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4" grpId="0" animBg="1"/>
      <p:bldP spid="65" grpId="0" animBg="1"/>
      <p:bldP spid="66" grpId="0" animBg="1"/>
      <p:bldP spid="68" grpId="0" animBg="1"/>
      <p:bldP spid="21" grpId="0"/>
      <p:bldP spid="23" grpId="0" animBg="1"/>
      <p:bldP spid="24" grpId="0" animBg="1"/>
      <p:bldP spid="25" grpId="0" animBg="1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99403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61388" y="3131290"/>
            <a:ext cx="2809750" cy="640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1388" y="3866993"/>
            <a:ext cx="4097921" cy="92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RTC_WKUP_IRQHandler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HAL_RTCEx_WakeUpTimerIRQHandler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HAL_RTCEx_WakeUpTimerEventCallback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90091" y="1156527"/>
            <a:ext cx="31606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已经初始化好相关参数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90091" y="1787045"/>
            <a:ext cx="31606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、清除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 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标志位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190091" y="2501383"/>
            <a:ext cx="31606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、设置闹钟参数并开启中断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90091" y="3261441"/>
            <a:ext cx="31606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、设置中断优先级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5A33590-8A14-441D-9E43-88F669A370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13B365-DC44-4862-AE59-48D5A42F39E1}"/>
              </a:ext>
            </a:extLst>
          </p:cNvPr>
          <p:cNvSpPr txBox="1"/>
          <p:nvPr/>
        </p:nvSpPr>
        <p:spPr>
          <a:xfrm>
            <a:off x="108672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周期性自动唤醒配置一般步骤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514192-82EB-4D43-84DD-64C15A0C2AA4}"/>
              </a:ext>
            </a:extLst>
          </p:cNvPr>
          <p:cNvSpPr txBox="1"/>
          <p:nvPr/>
        </p:nvSpPr>
        <p:spPr>
          <a:xfrm>
            <a:off x="3661387" y="2509353"/>
            <a:ext cx="4504907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HAL_RTCEx_SetWakeUpTimer_IT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圆角矩形 67">
            <a:extLst>
              <a:ext uri="{FF2B5EF4-FFF2-40B4-BE49-F238E27FC236}">
                <a16:creationId xmlns:a16="http://schemas.microsoft.com/office/drawing/2014/main" id="{7BF6B47D-240F-42F0-98F2-E3A8D401D52B}"/>
              </a:ext>
            </a:extLst>
          </p:cNvPr>
          <p:cNvSpPr/>
          <p:nvPr/>
        </p:nvSpPr>
        <p:spPr>
          <a:xfrm>
            <a:off x="190090" y="4151041"/>
            <a:ext cx="316062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、编写中断处理逻辑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79A0BE-D47F-4908-A8DD-B3526BBF293E}"/>
              </a:ext>
            </a:extLst>
          </p:cNvPr>
          <p:cNvSpPr txBox="1"/>
          <p:nvPr/>
        </p:nvSpPr>
        <p:spPr>
          <a:xfrm>
            <a:off x="3642877" y="1795388"/>
            <a:ext cx="4504907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__HAL_RTC_WAKEUPTIMER_CLEAR_FLAG</a:t>
            </a:r>
          </a:p>
        </p:txBody>
      </p:sp>
    </p:spTree>
    <p:extLst>
      <p:ext uri="{BB962C8B-B14F-4D97-AF65-F5344CB8AC3E}">
        <p14:creationId xmlns:p14="http://schemas.microsoft.com/office/powerpoint/2010/main" val="18567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64" grpId="0" animBg="1"/>
      <p:bldP spid="65" grpId="0" animBg="1"/>
      <p:bldP spid="66" grpId="0" animBg="1"/>
      <p:bldP spid="68" grpId="0" animBg="1"/>
      <p:bldP spid="21" grpId="0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“原子哥”在线教学平台：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www.yuanzige.com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技术支持论坛：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www.openedv.com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92DCD7C-360C-40E8-8C80-A711B1C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662" y="800317"/>
            <a:ext cx="4520155" cy="36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，时间设置和读取（掌握）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361DF03-DE6A-43C4-BB09-9EEB7F32A7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1852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64344" y="1402539"/>
            <a:ext cx="8501061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，驱动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，使用串口打印当前时间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F4/F7/H7 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特点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6298AD9-42E3-489E-B89F-0E6E43E1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56672"/>
              </p:ext>
            </p:extLst>
          </p:nvPr>
        </p:nvGraphicFramePr>
        <p:xfrm>
          <a:off x="288000" y="1272974"/>
          <a:ext cx="8568000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差异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 / F7 / H7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计数器、闹钟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(1)</a:t>
                      </a:r>
                      <a:endParaRPr lang="zh-CN" altLang="en-US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日历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、闹钟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(2)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、自动唤醒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9765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记录时间寄存器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两个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16bit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RTC_CNT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两个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32bit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时间寄存器（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RTC_DR / TR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8799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可屏蔽中断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闹钟中断、秒中断、溢出中断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闹钟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A/B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、唤醒中断、时间戳、入侵检测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(io)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7022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8D23922-DB6B-48AD-8B39-DD9739E74DB7}"/>
              </a:ext>
            </a:extLst>
          </p:cNvPr>
          <p:cNvSpPr txBox="1"/>
          <p:nvPr/>
        </p:nvSpPr>
        <p:spPr>
          <a:xfrm>
            <a:off x="62155" y="2730732"/>
            <a:ext cx="903964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F4 / F7 / H7 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自动将月份的天数补偿为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29(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闰年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天，还可以进行夏令时补偿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爆炸形: 14 pt  1">
            <a:extLst>
              <a:ext uri="{FF2B5EF4-FFF2-40B4-BE49-F238E27FC236}">
                <a16:creationId xmlns:a16="http://schemas.microsoft.com/office/drawing/2014/main" id="{408E0E9F-BD91-4B4B-A5A1-C879A3B19B5A}"/>
              </a:ext>
            </a:extLst>
          </p:cNvPr>
          <p:cNvSpPr/>
          <p:nvPr/>
        </p:nvSpPr>
        <p:spPr>
          <a:xfrm>
            <a:off x="2223664" y="566916"/>
            <a:ext cx="2975317" cy="59099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脱胎换骨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87B954-7EEC-45A6-946D-03651434E0FB}"/>
              </a:ext>
            </a:extLst>
          </p:cNvPr>
          <p:cNvSpPr txBox="1"/>
          <p:nvPr/>
        </p:nvSpPr>
        <p:spPr>
          <a:xfrm>
            <a:off x="55121" y="3057379"/>
            <a:ext cx="8673881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提高精准度方面，有数字校准功能对晶振精度的偏差进行补偿。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可使用更加精确的第二时钟源（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50Hz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）来提供日历的精确度。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                      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利用亚秒级移位特性与外部时钟实现精确同步。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7A1C0F7-76EC-465C-8112-533D6FD27C30}"/>
              </a:ext>
            </a:extLst>
          </p:cNvPr>
          <p:cNvSpPr/>
          <p:nvPr/>
        </p:nvSpPr>
        <p:spPr>
          <a:xfrm>
            <a:off x="5536993" y="800698"/>
            <a:ext cx="331900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时间戳即时间点，某个时刻的时间</a:t>
            </a:r>
          </a:p>
        </p:txBody>
      </p:sp>
    </p:spTree>
    <p:extLst>
      <p:ext uri="{BB962C8B-B14F-4D97-AF65-F5344CB8AC3E}">
        <p14:creationId xmlns:p14="http://schemas.microsoft.com/office/powerpoint/2010/main" val="17235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1307435" y="2140154"/>
            <a:ext cx="1153685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1228" y="2451439"/>
            <a:ext cx="10562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175032" y="1604912"/>
            <a:ext cx="901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时钟源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EC4A4A-1DC0-4A52-BFD7-DCC508AA04D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461120" y="2451439"/>
            <a:ext cx="906920" cy="3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3368040" y="2143947"/>
            <a:ext cx="1266502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和日历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10DC55-F083-4FB6-9618-C29D421B81F3}"/>
              </a:ext>
            </a:extLst>
          </p:cNvPr>
          <p:cNvSpPr/>
          <p:nvPr/>
        </p:nvSpPr>
        <p:spPr>
          <a:xfrm>
            <a:off x="2367912" y="1972894"/>
            <a:ext cx="1301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rtc_cnt_clk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1Hz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934AD9-3076-44D2-BD2F-369F0D1E7990}"/>
              </a:ext>
            </a:extLst>
          </p:cNvPr>
          <p:cNvSpPr/>
          <p:nvPr/>
        </p:nvSpPr>
        <p:spPr>
          <a:xfrm>
            <a:off x="3368040" y="3045985"/>
            <a:ext cx="1266502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C278DA-E7AB-4079-87E4-1A9C48CC1D79}"/>
              </a:ext>
            </a:extLst>
          </p:cNvPr>
          <p:cNvSpPr/>
          <p:nvPr/>
        </p:nvSpPr>
        <p:spPr>
          <a:xfrm>
            <a:off x="5393341" y="2586310"/>
            <a:ext cx="11974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闹钟中断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24FE906-2457-4C6E-B113-4ADA616225CC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4634542" y="2455232"/>
            <a:ext cx="758799" cy="4423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1FCD27E-897C-4E5C-8DAC-71A54404E23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634542" y="2897595"/>
            <a:ext cx="380371" cy="459675"/>
          </a:xfrm>
          <a:prstGeom prst="bentConnector2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652932F-EAD1-48E1-97F0-01F5E48C6A72}"/>
              </a:ext>
            </a:extLst>
          </p:cNvPr>
          <p:cNvSpPr/>
          <p:nvPr/>
        </p:nvSpPr>
        <p:spPr>
          <a:xfrm>
            <a:off x="5393341" y="1325875"/>
            <a:ext cx="11974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2CCF285-1E8E-4C8F-B591-15D0508C2020}"/>
              </a:ext>
            </a:extLst>
          </p:cNvPr>
          <p:cNvCxnSpPr>
            <a:cxnSpLocks/>
            <a:stCxn id="21" idx="0"/>
            <a:endCxn id="47" idx="1"/>
          </p:cNvCxnSpPr>
          <p:nvPr/>
        </p:nvCxnSpPr>
        <p:spPr>
          <a:xfrm rot="5400000" flipH="1" flipV="1">
            <a:off x="4443923" y="1194529"/>
            <a:ext cx="506787" cy="13920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2F4096A-ADA5-4834-8F93-28FC3C9ADD4C}"/>
              </a:ext>
            </a:extLst>
          </p:cNvPr>
          <p:cNvSpPr/>
          <p:nvPr/>
        </p:nvSpPr>
        <p:spPr>
          <a:xfrm>
            <a:off x="7099759" y="2586310"/>
            <a:ext cx="174983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入侵检测引脚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7B0DB35-5CF8-46FB-A6A0-449DEE0EAB50}"/>
              </a:ext>
            </a:extLst>
          </p:cNvPr>
          <p:cNvCxnSpPr>
            <a:cxnSpLocks/>
            <a:stCxn id="47" idx="3"/>
            <a:endCxn id="52" idx="0"/>
          </p:cNvCxnSpPr>
          <p:nvPr/>
        </p:nvCxnSpPr>
        <p:spPr>
          <a:xfrm>
            <a:off x="6590779" y="1637160"/>
            <a:ext cx="1383898" cy="949150"/>
          </a:xfrm>
          <a:prstGeom prst="bentConnector2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8C83E3A-D3E4-460D-8928-979952680A1D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6590779" y="2897595"/>
            <a:ext cx="508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789D185C-EC44-4BED-AAB0-4CA253201DC2}"/>
              </a:ext>
            </a:extLst>
          </p:cNvPr>
          <p:cNvSpPr/>
          <p:nvPr/>
        </p:nvSpPr>
        <p:spPr>
          <a:xfrm>
            <a:off x="5088541" y="3735381"/>
            <a:ext cx="1792320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备份和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入侵控制寄存器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73321A-AD78-4EE6-9DB4-CC0CD788C3D2}"/>
              </a:ext>
            </a:extLst>
          </p:cNvPr>
          <p:cNvCxnSpPr>
            <a:cxnSpLocks/>
            <a:stCxn id="52" idx="2"/>
            <a:endCxn id="67" idx="3"/>
          </p:cNvCxnSpPr>
          <p:nvPr/>
        </p:nvCxnSpPr>
        <p:spPr>
          <a:xfrm rot="5400000">
            <a:off x="7008876" y="3080865"/>
            <a:ext cx="837786" cy="10938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971175E5-51DC-45EE-A208-3C562E0C7DC5}"/>
              </a:ext>
            </a:extLst>
          </p:cNvPr>
          <p:cNvCxnSpPr>
            <a:cxnSpLocks/>
          </p:cNvCxnSpPr>
          <p:nvPr/>
        </p:nvCxnSpPr>
        <p:spPr>
          <a:xfrm flipV="1">
            <a:off x="251228" y="2449059"/>
            <a:ext cx="957771" cy="307776"/>
          </a:xfrm>
          <a:prstGeom prst="bentConnector3">
            <a:avLst>
              <a:gd name="adj1" fmla="val 7461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F581444-6E64-481B-917F-3205F113A172}"/>
              </a:ext>
            </a:extLst>
          </p:cNvPr>
          <p:cNvSpPr/>
          <p:nvPr/>
        </p:nvSpPr>
        <p:spPr>
          <a:xfrm>
            <a:off x="196463" y="2458613"/>
            <a:ext cx="53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LSI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C93C5C1-C7FD-4CFB-9FC9-54D67806BF8F}"/>
              </a:ext>
            </a:extLst>
          </p:cNvPr>
          <p:cNvSpPr/>
          <p:nvPr/>
        </p:nvSpPr>
        <p:spPr>
          <a:xfrm>
            <a:off x="175032" y="2173111"/>
            <a:ext cx="1001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HSE_RTC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942E5FB-1CD4-4C05-B619-91133B8BD39B}"/>
              </a:ext>
            </a:extLst>
          </p:cNvPr>
          <p:cNvCxnSpPr>
            <a:cxnSpLocks/>
          </p:cNvCxnSpPr>
          <p:nvPr/>
        </p:nvCxnSpPr>
        <p:spPr>
          <a:xfrm>
            <a:off x="251228" y="2165968"/>
            <a:ext cx="980124" cy="284142"/>
          </a:xfrm>
          <a:prstGeom prst="bentConnector3">
            <a:avLst>
              <a:gd name="adj1" fmla="val 72676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83079B4-5664-4F80-9E10-3EDA251E3172}"/>
              </a:ext>
            </a:extLst>
          </p:cNvPr>
          <p:cNvSpPr/>
          <p:nvPr/>
        </p:nvSpPr>
        <p:spPr>
          <a:xfrm>
            <a:off x="165502" y="1889676"/>
            <a:ext cx="13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LSE(32.768KHz)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4CC5023-05B9-4FF6-A911-A4052E4F7539}"/>
              </a:ext>
            </a:extLst>
          </p:cNvPr>
          <p:cNvSpPr/>
          <p:nvPr/>
        </p:nvSpPr>
        <p:spPr>
          <a:xfrm>
            <a:off x="464237" y="4176595"/>
            <a:ext cx="286863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唤醒自动重载寄存器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1395F0A-2557-4058-B8F1-6FDC6A3AB8AC}"/>
              </a:ext>
            </a:extLst>
          </p:cNvPr>
          <p:cNvSpPr/>
          <p:nvPr/>
        </p:nvSpPr>
        <p:spPr>
          <a:xfrm>
            <a:off x="1128600" y="3210303"/>
            <a:ext cx="1550247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唤醒预分频器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FD943D7C-70E9-4FCD-9139-46875263B5BF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21862" y="2997302"/>
            <a:ext cx="781862" cy="2130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AA348B3-47BD-4D97-A6EA-B2AD7CEB5A16}"/>
              </a:ext>
            </a:extLst>
          </p:cNvPr>
          <p:cNvCxnSpPr>
            <a:cxnSpLocks/>
          </p:cNvCxnSpPr>
          <p:nvPr/>
        </p:nvCxnSpPr>
        <p:spPr>
          <a:xfrm>
            <a:off x="1121862" y="2453821"/>
            <a:ext cx="0" cy="553007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431FD49-3DBA-4BC1-AF19-BACF0251C2DC}"/>
              </a:ext>
            </a:extLst>
          </p:cNvPr>
          <p:cNvCxnSpPr>
            <a:cxnSpLocks/>
            <a:stCxn id="124" idx="2"/>
            <a:endCxn id="115" idx="0"/>
          </p:cNvCxnSpPr>
          <p:nvPr/>
        </p:nvCxnSpPr>
        <p:spPr>
          <a:xfrm flipH="1">
            <a:off x="1898554" y="3832873"/>
            <a:ext cx="5170" cy="343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DB9BA9B-26F0-42E6-8DAF-2FA9461B3794}"/>
              </a:ext>
            </a:extLst>
          </p:cNvPr>
          <p:cNvSpPr txBox="1"/>
          <p:nvPr/>
        </p:nvSpPr>
        <p:spPr>
          <a:xfrm>
            <a:off x="4266" y="-607"/>
            <a:ext cx="5482146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F4 / F7 / H7 RTC</a:t>
            </a:r>
            <a:r>
              <a:rPr lang="zh-CN" altLang="en-US" sz="18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18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3D4BC3-AA8B-4B2E-BE0D-ED1910244E61}"/>
              </a:ext>
            </a:extLst>
          </p:cNvPr>
          <p:cNvCxnSpPr>
            <a:cxnSpLocks/>
          </p:cNvCxnSpPr>
          <p:nvPr/>
        </p:nvCxnSpPr>
        <p:spPr>
          <a:xfrm flipH="1">
            <a:off x="2922465" y="2449059"/>
            <a:ext cx="9799" cy="1727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904D8423-2A53-452E-AFAD-46743B817E12}"/>
              </a:ext>
            </a:extLst>
          </p:cNvPr>
          <p:cNvSpPr/>
          <p:nvPr/>
        </p:nvSpPr>
        <p:spPr>
          <a:xfrm>
            <a:off x="6995537" y="3715868"/>
            <a:ext cx="979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入侵检测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16BA7D-DEA9-4DFD-AB7D-D7F91468A034}"/>
              </a:ext>
            </a:extLst>
          </p:cNvPr>
          <p:cNvSpPr/>
          <p:nvPr/>
        </p:nvSpPr>
        <p:spPr>
          <a:xfrm>
            <a:off x="3505155" y="3677991"/>
            <a:ext cx="979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/ B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25BEBFD-6127-4E47-8CFB-03179AB4C234}"/>
              </a:ext>
            </a:extLst>
          </p:cNvPr>
          <p:cNvSpPr/>
          <p:nvPr/>
        </p:nvSpPr>
        <p:spPr>
          <a:xfrm>
            <a:off x="1394707" y="4808268"/>
            <a:ext cx="979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唤醒中断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AF6EA5-6B8C-4E23-A072-59849AFCEE4C}"/>
              </a:ext>
            </a:extLst>
          </p:cNvPr>
          <p:cNvSpPr/>
          <p:nvPr/>
        </p:nvSpPr>
        <p:spPr>
          <a:xfrm>
            <a:off x="5631894" y="1001995"/>
            <a:ext cx="804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52F3B0F-348D-452E-BDDF-B855A8C07F85}"/>
              </a:ext>
            </a:extLst>
          </p:cNvPr>
          <p:cNvCxnSpPr>
            <a:cxnSpLocks/>
          </p:cNvCxnSpPr>
          <p:nvPr/>
        </p:nvCxnSpPr>
        <p:spPr>
          <a:xfrm>
            <a:off x="588435" y="928116"/>
            <a:ext cx="3796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E3990EE-55B3-4AE1-8DBA-931720B783F1}"/>
              </a:ext>
            </a:extLst>
          </p:cNvPr>
          <p:cNvSpPr/>
          <p:nvPr/>
        </p:nvSpPr>
        <p:spPr>
          <a:xfrm>
            <a:off x="26054" y="660301"/>
            <a:ext cx="901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RTC_CLK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024D7-477F-4E15-BE83-36BD1C8CC279}"/>
              </a:ext>
            </a:extLst>
          </p:cNvPr>
          <p:cNvSpPr/>
          <p:nvPr/>
        </p:nvSpPr>
        <p:spPr>
          <a:xfrm>
            <a:off x="968129" y="755550"/>
            <a:ext cx="1025588" cy="35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异步预分频器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F8DB5D8-FFEA-4C08-8034-A1A6D02824E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993717" y="928116"/>
            <a:ext cx="804900" cy="3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1D30476-D9DA-4154-86C7-746B1D6F771A}"/>
              </a:ext>
            </a:extLst>
          </p:cNvPr>
          <p:cNvSpPr/>
          <p:nvPr/>
        </p:nvSpPr>
        <p:spPr>
          <a:xfrm>
            <a:off x="1982841" y="660300"/>
            <a:ext cx="901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ck_apre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A47A52-A03F-4F30-B56C-CC2D7125BEB9}"/>
              </a:ext>
            </a:extLst>
          </p:cNvPr>
          <p:cNvSpPr/>
          <p:nvPr/>
        </p:nvSpPr>
        <p:spPr>
          <a:xfrm>
            <a:off x="2804206" y="748623"/>
            <a:ext cx="1025588" cy="35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同步预分频器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E46EAB-BA84-4651-93A7-31EFDEEAFF98}"/>
              </a:ext>
            </a:extLst>
          </p:cNvPr>
          <p:cNvSpPr/>
          <p:nvPr/>
        </p:nvSpPr>
        <p:spPr>
          <a:xfrm>
            <a:off x="2804206" y="1104630"/>
            <a:ext cx="1025588" cy="35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亚秒寄存器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776CBBF-1744-448F-BBFF-D13D2B0A2AEB}"/>
              </a:ext>
            </a:extLst>
          </p:cNvPr>
          <p:cNvCxnSpPr>
            <a:cxnSpLocks/>
          </p:cNvCxnSpPr>
          <p:nvPr/>
        </p:nvCxnSpPr>
        <p:spPr>
          <a:xfrm flipV="1">
            <a:off x="3836375" y="935044"/>
            <a:ext cx="804900" cy="3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93EB776-3CB8-4A50-A797-F8FC61F44158}"/>
              </a:ext>
            </a:extLst>
          </p:cNvPr>
          <p:cNvSpPr/>
          <p:nvPr/>
        </p:nvSpPr>
        <p:spPr>
          <a:xfrm>
            <a:off x="3846280" y="667228"/>
            <a:ext cx="901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ck_spre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1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1" grpId="0" animBg="1"/>
      <p:bldP spid="23" grpId="0"/>
      <p:bldP spid="26" grpId="0" animBg="1"/>
      <p:bldP spid="37" grpId="0" animBg="1"/>
      <p:bldP spid="47" grpId="0" animBg="1"/>
      <p:bldP spid="52" grpId="0" animBg="1"/>
      <p:bldP spid="67" grpId="0" animBg="1"/>
      <p:bldP spid="79" grpId="0"/>
      <p:bldP spid="80" grpId="0"/>
      <p:bldP spid="88" grpId="0"/>
      <p:bldP spid="115" grpId="0" animBg="1"/>
      <p:bldP spid="124" grpId="0" animBg="1"/>
      <p:bldP spid="42" grpId="0"/>
      <p:bldP spid="44" grpId="0"/>
      <p:bldP spid="45" grpId="0"/>
      <p:bldP spid="46" grpId="0"/>
      <p:bldP spid="50" grpId="0"/>
      <p:bldP spid="51" grpId="0" animBg="1"/>
      <p:bldP spid="55" grpId="0"/>
      <p:bldP spid="56" grpId="0" animBg="1"/>
      <p:bldP spid="57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 / H7 </a:t>
            </a:r>
            <a:r>
              <a:rPr lang="en-US" altLang="zh-CN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05022"/>
              </p:ext>
            </p:extLst>
          </p:nvPr>
        </p:nvGraphicFramePr>
        <p:xfrm>
          <a:off x="72000" y="985648"/>
          <a:ext cx="9000000" cy="360636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RTC_TR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时间寄存器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可以设置时间（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PM / H / M / S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BCD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RTC_DR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日期寄存器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可以设置日期（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Y / W / M /D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BCD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RTC_CR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用于配置中断使能位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RTC_ISR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初始化和状态寄存器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用于查看当前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状态，中断标记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9765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RTC_PRER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预分频寄存器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8799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RTC_WUTR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唤醒定时器寄存器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用于设置自动唤醒重装载值，可用于设置唤醒周期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7022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RTC_ALRAMAR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闹钟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用于设置闹钟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的各种信息（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37734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RTC_WPR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写保护寄存器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对受写保护的寄存器进行解锁，依次写入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0xCA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0x53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76201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RTC_BKPxR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备份寄存器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用于存储用户数据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471813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RCC_BDCR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(WP)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备份区域控制寄存器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时钟源选择及使能设置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786692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A88562-F81F-4B4A-9334-56DD3F64F0A7}"/>
              </a:ext>
            </a:extLst>
          </p:cNvPr>
          <p:cNvSpPr/>
          <p:nvPr/>
        </p:nvSpPr>
        <p:spPr>
          <a:xfrm>
            <a:off x="5379716" y="577516"/>
            <a:ext cx="331900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BCD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码，二进码十进制数格式</a:t>
            </a: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RTC_TR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A0E395-AB63-46BF-A615-C8055A7A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263"/>
            <a:ext cx="9144000" cy="1517976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1B4E0C2D-1494-4EA1-8B5D-201EA55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2544802"/>
            <a:ext cx="396686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RTC_DR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D48ABE-77F0-4AB3-B607-E26792AB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6290"/>
            <a:ext cx="9144000" cy="157705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F42E38E-DB34-41CD-AF75-27A6D3997067}"/>
              </a:ext>
            </a:extLst>
          </p:cNvPr>
          <p:cNvSpPr/>
          <p:nvPr/>
        </p:nvSpPr>
        <p:spPr>
          <a:xfrm>
            <a:off x="3230319" y="2435853"/>
            <a:ext cx="3681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PM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23174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A3A722-EA45-4FC8-84B2-18408245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" y="894956"/>
            <a:ext cx="9144000" cy="17036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DC158A-920F-4D5B-A472-2209AE9F1CDF}"/>
              </a:ext>
            </a:extLst>
          </p:cNvPr>
          <p:cNvSpPr/>
          <p:nvPr/>
        </p:nvSpPr>
        <p:spPr>
          <a:xfrm>
            <a:off x="4579044" y="1823920"/>
            <a:ext cx="571782" cy="7808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粗略数字校准使能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116D1-52BB-4F8C-B0BF-164B0277B636}"/>
              </a:ext>
            </a:extLst>
          </p:cNvPr>
          <p:cNvSpPr/>
          <p:nvPr/>
        </p:nvSpPr>
        <p:spPr>
          <a:xfrm>
            <a:off x="3984173" y="893501"/>
            <a:ext cx="666206" cy="7808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内部事件时间戳使能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14F404-A85A-46EC-9045-7C7E75D12EED}"/>
              </a:ext>
            </a:extLst>
          </p:cNvPr>
          <p:cNvSpPr/>
          <p:nvPr/>
        </p:nvSpPr>
        <p:spPr>
          <a:xfrm>
            <a:off x="607423" y="1894114"/>
            <a:ext cx="561703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5AAA27-B99C-45A1-B2F9-5F1A05DE9CB2}"/>
              </a:ext>
            </a:extLst>
          </p:cNvPr>
          <p:cNvSpPr/>
          <p:nvPr/>
        </p:nvSpPr>
        <p:spPr>
          <a:xfrm>
            <a:off x="1759131" y="1896293"/>
            <a:ext cx="591163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E6C94F-1DAD-45F0-A67E-D088449B06C8}"/>
              </a:ext>
            </a:extLst>
          </p:cNvPr>
          <p:cNvSpPr/>
          <p:nvPr/>
        </p:nvSpPr>
        <p:spPr>
          <a:xfrm>
            <a:off x="2902965" y="1894112"/>
            <a:ext cx="561703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469AC6-023D-4821-B9BD-BD6381049276}"/>
              </a:ext>
            </a:extLst>
          </p:cNvPr>
          <p:cNvSpPr/>
          <p:nvPr/>
        </p:nvSpPr>
        <p:spPr>
          <a:xfrm>
            <a:off x="4036450" y="1896291"/>
            <a:ext cx="542594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4BAB62-1380-42B5-A617-1D6D66A3A913}"/>
              </a:ext>
            </a:extLst>
          </p:cNvPr>
          <p:cNvSpPr/>
          <p:nvPr/>
        </p:nvSpPr>
        <p:spPr>
          <a:xfrm>
            <a:off x="5150826" y="1896285"/>
            <a:ext cx="459400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8E2E16-C7B8-498A-8C2F-E31A1E2FFA5C}"/>
              </a:ext>
            </a:extLst>
          </p:cNvPr>
          <p:cNvSpPr/>
          <p:nvPr/>
        </p:nvSpPr>
        <p:spPr>
          <a:xfrm>
            <a:off x="7487665" y="1887762"/>
            <a:ext cx="1605535" cy="65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13E8D4-8080-424A-A432-EB81FBAF8002}"/>
              </a:ext>
            </a:extLst>
          </p:cNvPr>
          <p:cNvSpPr txBox="1"/>
          <p:nvPr/>
        </p:nvSpPr>
        <p:spPr>
          <a:xfrm>
            <a:off x="344186" y="2583239"/>
            <a:ext cx="7473934" cy="22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WUTIE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唤醒定时器中断使能位（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ALRAIE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中断使能位（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唤醒定时器使能位（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ALRAE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小时格式选择位（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天格式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AM/PM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小时格式）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唤醒时钟选择（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：选择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ck_spre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通常为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1Hz)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AC42280-8231-47FE-8149-7DD7C4D88456}"/>
              </a:ext>
            </a:extLst>
          </p:cNvPr>
          <p:cNvSpPr/>
          <p:nvPr/>
        </p:nvSpPr>
        <p:spPr>
          <a:xfrm>
            <a:off x="3851863" y="499683"/>
            <a:ext cx="2206038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用到闹钟和唤醒功能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CBB500F-E276-4F0D-99C7-04F97DAC51D7}"/>
              </a:ext>
            </a:extLst>
          </p:cNvPr>
          <p:cNvSpPr/>
          <p:nvPr/>
        </p:nvSpPr>
        <p:spPr>
          <a:xfrm>
            <a:off x="6338719" y="4140374"/>
            <a:ext cx="2683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RTC_TR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位相关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605617-C943-41AC-BE6C-3B56A41A16CF}"/>
              </a:ext>
            </a:extLst>
          </p:cNvPr>
          <p:cNvSpPr/>
          <p:nvPr/>
        </p:nvSpPr>
        <p:spPr>
          <a:xfrm>
            <a:off x="2461260" y="4115189"/>
            <a:ext cx="172974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01133B-F5D8-40B7-B559-526F361EC190}"/>
              </a:ext>
            </a:extLst>
          </p:cNvPr>
          <p:cNvSpPr/>
          <p:nvPr/>
        </p:nvSpPr>
        <p:spPr>
          <a:xfrm>
            <a:off x="7491879" y="893502"/>
            <a:ext cx="1605535" cy="728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A72C3-116D-4073-BB01-325BEEA2A651}"/>
              </a:ext>
            </a:extLst>
          </p:cNvPr>
          <p:cNvSpPr/>
          <p:nvPr/>
        </p:nvSpPr>
        <p:spPr>
          <a:xfrm>
            <a:off x="7663343" y="552468"/>
            <a:ext cx="1282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夏令时相关</a:t>
            </a:r>
          </a:p>
        </p:txBody>
      </p:sp>
    </p:spTree>
    <p:extLst>
      <p:ext uri="{BB962C8B-B14F-4D97-AF65-F5344CB8AC3E}">
        <p14:creationId xmlns:p14="http://schemas.microsoft.com/office/powerpoint/2010/main" val="12598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39">
            <a:extLst>
              <a:ext uri="{FF2B5EF4-FFF2-40B4-BE49-F238E27FC236}">
                <a16:creationId xmlns:a16="http://schemas.microsoft.com/office/drawing/2014/main" id="{1B4E0C2D-1494-4EA1-8B5D-201EA55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75" y="-278"/>
            <a:ext cx="237621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RTC_ISR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5AC2E1F-5A70-4FC8-9F0D-3E5470E7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561"/>
            <a:ext cx="9144000" cy="17060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26FDA90-D02A-42EB-9109-A8F5AE1038BC}"/>
              </a:ext>
            </a:extLst>
          </p:cNvPr>
          <p:cNvSpPr/>
          <p:nvPr/>
        </p:nvSpPr>
        <p:spPr>
          <a:xfrm>
            <a:off x="7831182" y="507143"/>
            <a:ext cx="574765" cy="7521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内部时间戳标记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1AA3B1-FDEA-4476-A0B2-8A59B5C0100B}"/>
              </a:ext>
            </a:extLst>
          </p:cNvPr>
          <p:cNvSpPr/>
          <p:nvPr/>
        </p:nvSpPr>
        <p:spPr>
          <a:xfrm>
            <a:off x="19593" y="1294311"/>
            <a:ext cx="666206" cy="9010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入侵检测事件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015A01-BD14-4E5B-943B-407B8B5BFAB2}"/>
              </a:ext>
            </a:extLst>
          </p:cNvPr>
          <p:cNvSpPr/>
          <p:nvPr/>
        </p:nvSpPr>
        <p:spPr>
          <a:xfrm>
            <a:off x="3036094" y="1508941"/>
            <a:ext cx="488156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92435A-BD03-4088-A0BD-755AB89B43BA}"/>
              </a:ext>
            </a:extLst>
          </p:cNvPr>
          <p:cNvSpPr/>
          <p:nvPr/>
        </p:nvSpPr>
        <p:spPr>
          <a:xfrm>
            <a:off x="4093541" y="1508941"/>
            <a:ext cx="528466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5DA66C-8088-424E-BEFB-08C2CD3474F9}"/>
              </a:ext>
            </a:extLst>
          </p:cNvPr>
          <p:cNvSpPr/>
          <p:nvPr/>
        </p:nvSpPr>
        <p:spPr>
          <a:xfrm>
            <a:off x="4628949" y="1508941"/>
            <a:ext cx="538363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152EB2-6A5B-47F3-B36B-449CF53C3169}"/>
              </a:ext>
            </a:extLst>
          </p:cNvPr>
          <p:cNvSpPr/>
          <p:nvPr/>
        </p:nvSpPr>
        <p:spPr>
          <a:xfrm>
            <a:off x="5171876" y="1508939"/>
            <a:ext cx="509788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8ACFE0-23F9-4A48-9A97-31EAE83DFAB8}"/>
              </a:ext>
            </a:extLst>
          </p:cNvPr>
          <p:cNvSpPr/>
          <p:nvPr/>
        </p:nvSpPr>
        <p:spPr>
          <a:xfrm>
            <a:off x="5681664" y="1513695"/>
            <a:ext cx="538362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536D185-C3FE-4DAD-AC5D-2ABF4C1D9517}"/>
              </a:ext>
            </a:extLst>
          </p:cNvPr>
          <p:cNvSpPr/>
          <p:nvPr/>
        </p:nvSpPr>
        <p:spPr>
          <a:xfrm>
            <a:off x="7272164" y="1513695"/>
            <a:ext cx="626441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6F1279-EBBC-4359-B39C-335E8A532A40}"/>
              </a:ext>
            </a:extLst>
          </p:cNvPr>
          <p:cNvSpPr/>
          <p:nvPr/>
        </p:nvSpPr>
        <p:spPr>
          <a:xfrm>
            <a:off x="8381834" y="1508930"/>
            <a:ext cx="711365" cy="68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9892C5-C49A-41AC-96DE-5FD9BA3AFF30}"/>
              </a:ext>
            </a:extLst>
          </p:cNvPr>
          <p:cNvSpPr txBox="1"/>
          <p:nvPr/>
        </p:nvSpPr>
        <p:spPr>
          <a:xfrm>
            <a:off x="85106" y="2316539"/>
            <a:ext cx="7153894" cy="26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唤醒定时器标志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	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ALRAF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初始化模式（置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进入初始化模式 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初始化标志（查看是否可以对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寄存器进行操作：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不允许）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寄存器同步标志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（日历寄存器和影子寄存器同步：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未同步）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WUTWF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唤醒定时器写标志（判断是否能对唤醒定时器操作：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不允许）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ALRAWF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写标志（判断是否能对闹钟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不允许）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03A897F-D537-413F-A909-3C8675E1186C}"/>
              </a:ext>
            </a:extLst>
          </p:cNvPr>
          <p:cNvSpPr/>
          <p:nvPr/>
        </p:nvSpPr>
        <p:spPr>
          <a:xfrm>
            <a:off x="3851862" y="133923"/>
            <a:ext cx="4705398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闹钟和唤醒功能相关状态标志、初始化配置标志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BCB47F0-BCC2-46D1-84FC-A1CE13FC11FD}"/>
              </a:ext>
            </a:extLst>
          </p:cNvPr>
          <p:cNvSpPr/>
          <p:nvPr/>
        </p:nvSpPr>
        <p:spPr>
          <a:xfrm>
            <a:off x="7226444" y="2681229"/>
            <a:ext cx="175645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进入初始化模式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B4DA006-4B80-4987-90D3-A61340D68AF0}"/>
              </a:ext>
            </a:extLst>
          </p:cNvPr>
          <p:cNvSpPr/>
          <p:nvPr/>
        </p:nvSpPr>
        <p:spPr>
          <a:xfrm>
            <a:off x="7226444" y="3369542"/>
            <a:ext cx="175645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初始化阶段模式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2322D96-CC87-4D1E-BBA2-4D4FA81C5989}"/>
              </a:ext>
            </a:extLst>
          </p:cNvPr>
          <p:cNvSpPr/>
          <p:nvPr/>
        </p:nvSpPr>
        <p:spPr>
          <a:xfrm>
            <a:off x="7226444" y="4057855"/>
            <a:ext cx="175645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操作寄存器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99864B-4BDD-4254-A2EB-AAED59CFE59F}"/>
              </a:ext>
            </a:extLst>
          </p:cNvPr>
          <p:cNvSpPr/>
          <p:nvPr/>
        </p:nvSpPr>
        <p:spPr>
          <a:xfrm>
            <a:off x="7226444" y="4746167"/>
            <a:ext cx="1756457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退出初始化模式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9BC37A2-39F3-43DE-BE18-C0E8D1AC0723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8104673" y="2976914"/>
            <a:ext cx="0" cy="392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3755C2B-B1E8-4658-A871-1682C2FD645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104673" y="3665227"/>
            <a:ext cx="0" cy="392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BBEA09B-1362-4410-BC65-6A5A33C015DC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8104673" y="4353540"/>
            <a:ext cx="0" cy="392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E6FA761-EF9C-4C38-936B-F6EFD4B57AC3}"/>
              </a:ext>
            </a:extLst>
          </p:cNvPr>
          <p:cNvSpPr/>
          <p:nvPr/>
        </p:nvSpPr>
        <p:spPr>
          <a:xfrm>
            <a:off x="7730193" y="2395150"/>
            <a:ext cx="735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 = 1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E698C6-6422-45AC-B58A-6D1B8CD8DEA6}"/>
              </a:ext>
            </a:extLst>
          </p:cNvPr>
          <p:cNvSpPr/>
          <p:nvPr/>
        </p:nvSpPr>
        <p:spPr>
          <a:xfrm>
            <a:off x="7586152" y="3088068"/>
            <a:ext cx="1047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INITF == 1 ?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96A8333-58EA-4C63-8B3E-EDDA23C4CA1E}"/>
              </a:ext>
            </a:extLst>
          </p:cNvPr>
          <p:cNvSpPr/>
          <p:nvPr/>
        </p:nvSpPr>
        <p:spPr>
          <a:xfrm>
            <a:off x="7716830" y="4472314"/>
            <a:ext cx="794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 = 0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1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5" y="377818"/>
            <a:ext cx="229130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RTC_PRER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E6EC869-0DA2-431C-A964-D6E30F851E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F629C-FB00-4468-B6BE-5251BFE3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854"/>
            <a:ext cx="9144000" cy="16493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59D1AF4-D528-4EED-B3ED-6C574EF55D0D}"/>
              </a:ext>
            </a:extLst>
          </p:cNvPr>
          <p:cNvSpPr txBox="1"/>
          <p:nvPr/>
        </p:nvSpPr>
        <p:spPr>
          <a:xfrm>
            <a:off x="2849880" y="529217"/>
            <a:ext cx="4659626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在初始化模式（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INITF=1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）下，才可以配置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464DD-BCD1-431B-9BA7-06A60334AEDF}"/>
              </a:ext>
            </a:extLst>
          </p:cNvPr>
          <p:cNvSpPr txBox="1"/>
          <p:nvPr/>
        </p:nvSpPr>
        <p:spPr>
          <a:xfrm>
            <a:off x="222266" y="2522279"/>
            <a:ext cx="3900154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PREDIV_A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异步预分频系数（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PREDIV_S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同步预分频系数（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E281B5-966B-4816-8691-30C8732FA8DC}"/>
              </a:ext>
            </a:extLst>
          </p:cNvPr>
          <p:cNvSpPr txBox="1"/>
          <p:nvPr/>
        </p:nvSpPr>
        <p:spPr>
          <a:xfrm>
            <a:off x="222266" y="2870619"/>
            <a:ext cx="3755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fck_apre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fRTCCLK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(PREDIV_A + 1)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19D3ED-FD8F-41A9-A359-1B628B57271D}"/>
              </a:ext>
            </a:extLst>
          </p:cNvPr>
          <p:cNvSpPr txBox="1"/>
          <p:nvPr/>
        </p:nvSpPr>
        <p:spPr>
          <a:xfrm>
            <a:off x="222266" y="3604527"/>
            <a:ext cx="3755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ck_spre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fck_apre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(PREDIV_S + 1)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73B65AF-23C5-404A-9838-DC039023A1A8}"/>
              </a:ext>
            </a:extLst>
          </p:cNvPr>
          <p:cNvSpPr/>
          <p:nvPr/>
        </p:nvSpPr>
        <p:spPr>
          <a:xfrm>
            <a:off x="5570220" y="2689234"/>
            <a:ext cx="3451860" cy="295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为了获得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1Hz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频率同步预分频时钟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06F9B8-00BB-44F1-AD17-CC3FA706CE6A}"/>
              </a:ext>
            </a:extLst>
          </p:cNvPr>
          <p:cNvSpPr/>
          <p:nvPr/>
        </p:nvSpPr>
        <p:spPr>
          <a:xfrm>
            <a:off x="5570220" y="2996779"/>
            <a:ext cx="170688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PREDIV_A = 127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PREDIV_S = 255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D44C9D-A7E4-41B2-95FE-E59D32E21846}"/>
              </a:ext>
            </a:extLst>
          </p:cNvPr>
          <p:cNvSpPr txBox="1"/>
          <p:nvPr/>
        </p:nvSpPr>
        <p:spPr>
          <a:xfrm>
            <a:off x="1615440" y="4065646"/>
            <a:ext cx="5661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fck_spre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frtcclk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{(PREDIV_A + 1) * (PREDIV_S + 1)}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D7CA32-B92D-4D85-8C56-81D646C0846C}"/>
              </a:ext>
            </a:extLst>
          </p:cNvPr>
          <p:cNvSpPr txBox="1"/>
          <p:nvPr/>
        </p:nvSpPr>
        <p:spPr>
          <a:xfrm>
            <a:off x="1623060" y="4483179"/>
            <a:ext cx="5886446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为了最大程度降低功耗，推荐将异步预分频器配置为较高的值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7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 animBg="1"/>
      <p:bldP spid="22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20211</TotalTime>
  <Words>2202</Words>
  <Application>Microsoft Office PowerPoint</Application>
  <PresentationFormat>全屏显示(16:9)</PresentationFormat>
  <Paragraphs>352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241</cp:revision>
  <dcterms:created xsi:type="dcterms:W3CDTF">2021-03-21T09:45:45Z</dcterms:created>
  <dcterms:modified xsi:type="dcterms:W3CDTF">2022-01-05T09:19:22Z</dcterms:modified>
</cp:coreProperties>
</file>