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1" r:id="rId2"/>
    <p:sldId id="277" r:id="rId3"/>
    <p:sldId id="280" r:id="rId4"/>
    <p:sldId id="281" r:id="rId5"/>
    <p:sldId id="472" r:id="rId6"/>
    <p:sldId id="471" r:id="rId7"/>
    <p:sldId id="290" r:id="rId8"/>
    <p:sldId id="285" r:id="rId9"/>
    <p:sldId id="282" r:id="rId10"/>
    <p:sldId id="473" r:id="rId11"/>
    <p:sldId id="283" r:id="rId12"/>
    <p:sldId id="466" r:id="rId13"/>
    <p:sldId id="363" r:id="rId14"/>
    <p:sldId id="273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69B2"/>
    <a:srgbClr val="FFFFFF"/>
    <a:srgbClr val="117457"/>
    <a:srgbClr val="5AA5DE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1" y="2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E9420-5143-415C-A600-372AD8067F92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959C8-6DAA-49B8-A1A8-93C9B844D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622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真随机数发生器 </a:t>
            </a:r>
            <a:r>
              <a:rPr lang="en-US" altLang="zh-CN" dirty="0"/>
              <a:t>TRNG</a:t>
            </a:r>
          </a:p>
          <a:p>
            <a:r>
              <a:rPr lang="zh-CN" altLang="en-US" dirty="0"/>
              <a:t>伪随机数发生器 </a:t>
            </a:r>
            <a:r>
              <a:rPr lang="en-US" altLang="zh-CN" dirty="0"/>
              <a:t>PRNG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959C8-6DAA-49B8-A1A8-93C9B844D09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97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“原子哥”在线教学平台：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www.yuanzige.com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技术支持论坛：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www.openedv.com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3B1A1AA0-5F40-421F-84FE-3FFCC3668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322" y="1871636"/>
            <a:ext cx="3231356" cy="700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77" tIns="17138" rIns="34277" bIns="17138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1"/>
              </a:spcBef>
              <a:defRPr/>
            </a:pPr>
            <a:r>
              <a:rPr lang="zh-CN" altLang="en-US" sz="32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硬件随机数实验</a:t>
            </a:r>
            <a:endParaRPr lang="en-US" altLang="zh-CN" sz="32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9C5B4DC-05BD-4D7B-8A3D-CCE5ACB9D1C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01739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“原子哥”在线教学平台：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www.yuanzige.com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技术支持论坛：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www.openedv.com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092DCD7C-360C-40E8-8C80-A711B1C74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662" y="1031149"/>
            <a:ext cx="4520155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RNG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RNG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框图介绍（了解）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RNG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RNG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RNG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361DF03-DE6A-43C4-BB09-9EEB7F32A72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361077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126287" y="3143527"/>
            <a:ext cx="3688620" cy="357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HAL_RNG_GenerateRandomNumber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351305" y="1194627"/>
            <a:ext cx="3371609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RNG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351304" y="2170396"/>
            <a:ext cx="3371611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、初始化随机数发生器</a:t>
            </a:r>
          </a:p>
        </p:txBody>
      </p:sp>
      <p:sp>
        <p:nvSpPr>
          <p:cNvPr id="66" name="圆角矩形 65"/>
          <p:cNvSpPr/>
          <p:nvPr/>
        </p:nvSpPr>
        <p:spPr>
          <a:xfrm>
            <a:off x="351305" y="3146165"/>
            <a:ext cx="337161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、判断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DRDY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位，读取随机数值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4126287" y="1174243"/>
            <a:ext cx="3420832" cy="34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__HAL_RCC_RNG_CLK_ENABLE 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95A33590-8A14-441D-9E43-88F669A3702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13B365-DC44-4862-AE59-48D5A42F39E1}"/>
              </a:ext>
            </a:extLst>
          </p:cNvPr>
          <p:cNvSpPr txBox="1"/>
          <p:nvPr/>
        </p:nvSpPr>
        <p:spPr>
          <a:xfrm>
            <a:off x="108672" y="455771"/>
            <a:ext cx="4617720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RNG</a:t>
            </a:r>
            <a:r>
              <a:rPr lang="zh-CN" altLang="en-US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18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6514192-82EB-4D43-84DD-64C15A0C2AA4}"/>
              </a:ext>
            </a:extLst>
          </p:cNvPr>
          <p:cNvSpPr txBox="1"/>
          <p:nvPr/>
        </p:nvSpPr>
        <p:spPr>
          <a:xfrm>
            <a:off x="4126287" y="2076378"/>
            <a:ext cx="2294107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HAL_RNG_Init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1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HAL_RNG_MspInit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6619D3-4258-4105-A058-E5CE20C7092E}"/>
              </a:ext>
            </a:extLst>
          </p:cNvPr>
          <p:cNvSpPr txBox="1"/>
          <p:nvPr/>
        </p:nvSpPr>
        <p:spPr>
          <a:xfrm>
            <a:off x="6150588" y="2271719"/>
            <a:ext cx="3096751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685800" rtl="0" eaLnBrk="1" latinLnBrk="0" hangingPunct="1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HAL_RCCEx_PeriphCLKConfig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600" kern="100" dirty="0">
              <a:solidFill>
                <a:schemeClr val="accent1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661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4" grpId="0" animBg="1"/>
      <p:bldP spid="65" grpId="0" animBg="1"/>
      <p:bldP spid="66" grpId="0" animBg="1"/>
      <p:bldP spid="71" grpId="0"/>
      <p:bldP spid="21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464344" y="1402539"/>
            <a:ext cx="4029279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，驱动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RNG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，使用串口打印随机数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166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2377200" y="2106943"/>
            <a:ext cx="4389599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硬件随机数实验（课堂总结）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</p:spTree>
    <p:extLst>
      <p:ext uri="{BB962C8B-B14F-4D97-AF65-F5344CB8AC3E}">
        <p14:creationId xmlns:p14="http://schemas.microsoft.com/office/powerpoint/2010/main" val="131879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“原子哥”在线教学平台：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www.yuanzige.com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技术支持论坛：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www.openedv.com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8F9A0BD-F40E-44DA-9968-7B6E3230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196115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6F347D3-E5F6-4417-B46F-A3E2F6962413}"/>
              </a:ext>
            </a:extLst>
          </p:cNvPr>
          <p:cNvSpPr txBox="1"/>
          <p:nvPr/>
        </p:nvSpPr>
        <p:spPr>
          <a:xfrm>
            <a:off x="1975483" y="3420352"/>
            <a:ext cx="5627372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0D03771-8214-4C51-B470-52C529BE627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416334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“原子哥”在线教学平台：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www.yuanzige.com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技术支持论坛：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www.openedv.com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092DCD7C-360C-40E8-8C80-A711B1C74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662" y="1031149"/>
            <a:ext cx="4520155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RNG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RNG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框图介绍（了解）</a:t>
            </a:r>
            <a:endParaRPr lang="en-US" altLang="zh-CN" sz="2000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RNG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sz="2000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RNG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RNG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361DF03-DE6A-43C4-BB09-9EEB7F32A72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99403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“原子哥”在线教学平台：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www.yuanzige.com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技术支持论坛：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www.openedv.com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910DC55-F083-4FB6-9618-C29D421B81F3}"/>
              </a:ext>
            </a:extLst>
          </p:cNvPr>
          <p:cNvSpPr/>
          <p:nvPr/>
        </p:nvSpPr>
        <p:spPr>
          <a:xfrm>
            <a:off x="6388" y="1002789"/>
            <a:ext cx="8750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随机数发生器（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Random Number Generators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RNG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），用于生成随机数的程序或硬件。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0165" y="3708092"/>
            <a:ext cx="1107996" cy="46410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应用场景</a:t>
            </a:r>
            <a:endParaRPr lang="en-US" altLang="zh-CN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02770938-81F1-493C-B2DC-F890C8CD910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4E9C245-862A-4ACE-A7E8-F6216F71CC17}"/>
              </a:ext>
            </a:extLst>
          </p:cNvPr>
          <p:cNvSpPr txBox="1"/>
          <p:nvPr/>
        </p:nvSpPr>
        <p:spPr>
          <a:xfrm>
            <a:off x="68581" y="464247"/>
            <a:ext cx="4617720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RNG</a:t>
            </a:r>
            <a:r>
              <a:rPr lang="zh-CN" altLang="en-US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</a:t>
            </a:r>
            <a:r>
              <a:rPr lang="zh-CN" altLang="en-US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了解</a:t>
            </a:r>
            <a:r>
              <a:rPr lang="zh-CN" altLang="en-US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18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7D65455-3D62-44C0-8B11-44FACB39C98A}"/>
              </a:ext>
            </a:extLst>
          </p:cNvPr>
          <p:cNvSpPr/>
          <p:nvPr/>
        </p:nvSpPr>
        <p:spPr>
          <a:xfrm>
            <a:off x="6388" y="1343991"/>
            <a:ext cx="8673884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STM32 RNG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处理器是一个以连续模拟噪声为基础的随机数发生器，在主机读数时提供一个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位的随机数。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54FAE06-2DE7-4E83-AD7B-62318DDF87EC}"/>
              </a:ext>
            </a:extLst>
          </p:cNvPr>
          <p:cNvSpPr/>
          <p:nvPr/>
        </p:nvSpPr>
        <p:spPr>
          <a:xfrm>
            <a:off x="-148" y="2674762"/>
            <a:ext cx="8562850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真随机数：完全随机，毫无规律（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STM32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的部分型号上具备真随机数发生器）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伪随机数：伪随机数是用确定性的算法计算出的随机数序列。并非真正的随机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80BD83D-CA4F-47B2-9368-9C350AF7CD46}"/>
              </a:ext>
            </a:extLst>
          </p:cNvPr>
          <p:cNvSpPr/>
          <p:nvPr/>
        </p:nvSpPr>
        <p:spPr>
          <a:xfrm>
            <a:off x="480165" y="4153775"/>
            <a:ext cx="4604397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验证码、密码学、概率学、统计学、游戏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22433D-069B-44FC-AF0D-105F3A2C323F}"/>
              </a:ext>
            </a:extLst>
          </p:cNvPr>
          <p:cNvSpPr txBox="1"/>
          <p:nvPr/>
        </p:nvSpPr>
        <p:spPr>
          <a:xfrm>
            <a:off x="0" y="2298316"/>
            <a:ext cx="7243354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随机数最重要的</a:t>
            </a:r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特性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是：产生的后面的那个数与前面那个数毫无关系。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764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/>
      <p:bldP spid="44" grpId="0"/>
      <p:bldP spid="46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“原子哥”在线教学平台：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www.yuanzige.com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技术支持论坛：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www.openedv.com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4" name="Rectangle 2">
            <a:extLst>
              <a:ext uri="{FF2B5EF4-FFF2-40B4-BE49-F238E27FC236}">
                <a16:creationId xmlns:a16="http://schemas.microsoft.com/office/drawing/2014/main" id="{9B4B0A92-5E3C-459A-A1FB-F9552CB7705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94F5B5-13FE-4E99-8CEC-35A44CE31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" y="1347597"/>
            <a:ext cx="5686325" cy="34220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F459C7FF-1109-48F9-8529-9354BEC0DD9B}"/>
              </a:ext>
            </a:extLst>
          </p:cNvPr>
          <p:cNvSpPr txBox="1"/>
          <p:nvPr/>
        </p:nvSpPr>
        <p:spPr>
          <a:xfrm>
            <a:off x="0" y="462723"/>
            <a:ext cx="4617720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RNG</a:t>
            </a:r>
            <a:r>
              <a:rPr lang="zh-CN" altLang="en-US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框图介绍（了解）</a:t>
            </a:r>
            <a:endParaRPr lang="en-US" altLang="zh-CN" sz="18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C323CA9-9EC0-4926-9082-8374467F001E}"/>
              </a:ext>
            </a:extLst>
          </p:cNvPr>
          <p:cNvSpPr txBox="1"/>
          <p:nvPr/>
        </p:nvSpPr>
        <p:spPr>
          <a:xfrm>
            <a:off x="1873213" y="993839"/>
            <a:ext cx="2406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RNG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采用模拟电路实现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282B572-C730-43BB-9F93-1C507A3027C6}"/>
              </a:ext>
            </a:extLst>
          </p:cNvPr>
          <p:cNvSpPr txBox="1"/>
          <p:nvPr/>
        </p:nvSpPr>
        <p:spPr>
          <a:xfrm>
            <a:off x="5794246" y="1339496"/>
            <a:ext cx="3355350" cy="7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由几个环形振荡器组成，振荡器的输出进行异或运算产生种子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1786AF5-64AD-4EC0-9C52-FE015B0FE6D5}"/>
              </a:ext>
            </a:extLst>
          </p:cNvPr>
          <p:cNvSpPr txBox="1"/>
          <p:nvPr/>
        </p:nvSpPr>
        <p:spPr>
          <a:xfrm>
            <a:off x="2196548" y="4267243"/>
            <a:ext cx="1049160" cy="33855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模拟电路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CAD0E23-7244-4781-AF65-3DC3A73ACB4C}"/>
              </a:ext>
            </a:extLst>
          </p:cNvPr>
          <p:cNvCxnSpPr>
            <a:stCxn id="38" idx="3"/>
          </p:cNvCxnSpPr>
          <p:nvPr/>
        </p:nvCxnSpPr>
        <p:spPr>
          <a:xfrm>
            <a:off x="3245708" y="4436520"/>
            <a:ext cx="73193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E97D3F8D-6282-44B3-A633-3779E3205A8D}"/>
              </a:ext>
            </a:extLst>
          </p:cNvPr>
          <p:cNvSpPr/>
          <p:nvPr/>
        </p:nvSpPr>
        <p:spPr>
          <a:xfrm>
            <a:off x="5993299" y="1071419"/>
            <a:ext cx="1005403" cy="42280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模拟电路</a:t>
            </a:r>
            <a:endParaRPr lang="en-US" altLang="zh-CN" sz="16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189D066-E6EB-4C32-A2D6-F45351029FF9}"/>
              </a:ext>
            </a:extLst>
          </p:cNvPr>
          <p:cNvSpPr/>
          <p:nvPr/>
        </p:nvSpPr>
        <p:spPr>
          <a:xfrm>
            <a:off x="5993299" y="2216518"/>
            <a:ext cx="685252" cy="42280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LFSR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B9965FE-8271-4E56-BA89-BC0CB108E47E}"/>
              </a:ext>
            </a:extLst>
          </p:cNvPr>
          <p:cNvSpPr txBox="1"/>
          <p:nvPr/>
        </p:nvSpPr>
        <p:spPr>
          <a:xfrm>
            <a:off x="5790828" y="2484595"/>
            <a:ext cx="3355350" cy="7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“生厂车间”，大量种子引入到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LFSR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LFSR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内容传入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RNG_DR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FEE2839-5D16-41E6-A845-393894D6B0DC}"/>
              </a:ext>
            </a:extLst>
          </p:cNvPr>
          <p:cNvSpPr/>
          <p:nvPr/>
        </p:nvSpPr>
        <p:spPr>
          <a:xfrm>
            <a:off x="5993299" y="3361617"/>
            <a:ext cx="2441694" cy="42280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时钟检查器和故障检测器</a:t>
            </a:r>
            <a:endParaRPr lang="en-US" altLang="zh-CN" sz="16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0EEE56B-B236-4277-9BDF-8E9DE3C65C2B}"/>
              </a:ext>
            </a:extLst>
          </p:cNvPr>
          <p:cNvSpPr txBox="1"/>
          <p:nvPr/>
        </p:nvSpPr>
        <p:spPr>
          <a:xfrm>
            <a:off x="5790827" y="3642750"/>
            <a:ext cx="3353173" cy="1028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“质检”，种子出现异常序列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fpll48clk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过低，显示在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RNG_SR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相关位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设置了中断，可以产生中断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65885DF-5BEE-4F0B-AF60-BC4D8847331E}"/>
              </a:ext>
            </a:extLst>
          </p:cNvPr>
          <p:cNvSpPr txBox="1"/>
          <p:nvPr/>
        </p:nvSpPr>
        <p:spPr>
          <a:xfrm>
            <a:off x="1729066" y="2904785"/>
            <a:ext cx="134720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PLL48CLK</a:t>
            </a:r>
          </a:p>
        </p:txBody>
      </p:sp>
    </p:spTree>
    <p:extLst>
      <p:ext uri="{BB962C8B-B14F-4D97-AF65-F5344CB8AC3E}">
        <p14:creationId xmlns:p14="http://schemas.microsoft.com/office/powerpoint/2010/main" val="283658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“原子哥”在线教学平台：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www.yuanzige.com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技术支持论坛：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www.openedv.com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4" name="Rectangle 2">
            <a:extLst>
              <a:ext uri="{FF2B5EF4-FFF2-40B4-BE49-F238E27FC236}">
                <a16:creationId xmlns:a16="http://schemas.microsoft.com/office/drawing/2014/main" id="{9B4B0A92-5E3C-459A-A1FB-F9552CB7705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459C7FF-1109-48F9-8529-9354BEC0DD9B}"/>
              </a:ext>
            </a:extLst>
          </p:cNvPr>
          <p:cNvSpPr txBox="1"/>
          <p:nvPr/>
        </p:nvSpPr>
        <p:spPr>
          <a:xfrm>
            <a:off x="0" y="462723"/>
            <a:ext cx="4617720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RNG</a:t>
            </a:r>
            <a:r>
              <a:rPr lang="zh-CN" altLang="en-US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sz="18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D4D06EF3-D6CE-4962-8ABC-C57E5503C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632250"/>
              </p:ext>
            </p:extLst>
          </p:nvPr>
        </p:nvGraphicFramePr>
        <p:xfrm>
          <a:off x="585720" y="1397506"/>
          <a:ext cx="8064000" cy="131140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3960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RNG_CR</a:t>
                      </a:r>
                      <a:endParaRPr lang="zh-CN" sz="1600" b="0" kern="100" baseline="-250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RNG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控制寄存器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用于使能随机数发生器和中断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RNG_SR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RNG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状态寄存器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用于显示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RNG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当前的一些状态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RNG_DR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RNG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用于存储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32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位随机数值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24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74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95" y="377818"/>
            <a:ext cx="396686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RNG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控制寄存器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RNG_CR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E6EC869-0DA2-431C-A964-D6E30F851E0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7DFFCE0-B218-467F-9523-F4A0E21CD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4252"/>
            <a:ext cx="9144000" cy="131748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CA04B9F-A29A-4ADB-B6DF-AE8DAB44BF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47"/>
          <a:stretch/>
        </p:blipFill>
        <p:spPr>
          <a:xfrm>
            <a:off x="0" y="2462487"/>
            <a:ext cx="7362592" cy="156484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38D458B-B31A-4CA6-B7F5-3EA701A921DE}"/>
              </a:ext>
            </a:extLst>
          </p:cNvPr>
          <p:cNvSpPr/>
          <p:nvPr/>
        </p:nvSpPr>
        <p:spPr>
          <a:xfrm>
            <a:off x="2887017" y="4204009"/>
            <a:ext cx="36503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使能随机数发生器，一般不用到中断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06D164-2D18-4179-88D0-406AF79A57C0}"/>
              </a:ext>
            </a:extLst>
          </p:cNvPr>
          <p:cNvSpPr/>
          <p:nvPr/>
        </p:nvSpPr>
        <p:spPr>
          <a:xfrm>
            <a:off x="796833" y="3827416"/>
            <a:ext cx="1691641" cy="206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2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95" y="377818"/>
            <a:ext cx="396686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RNG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状态寄存器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RNG_SR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E6EC869-0DA2-431C-A964-D6E30F851E0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946237-FC2A-4397-B64D-E854BFADF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1432"/>
            <a:ext cx="9144000" cy="13034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60C0F2-43D5-4131-B2D9-0712D4787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526733"/>
            <a:ext cx="6604782" cy="1139223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BB12E4AF-4EC8-4CAD-A151-E6CCF546C48D}"/>
              </a:ext>
            </a:extLst>
          </p:cNvPr>
          <p:cNvSpPr/>
          <p:nvPr/>
        </p:nvSpPr>
        <p:spPr>
          <a:xfrm>
            <a:off x="1358537" y="4154343"/>
            <a:ext cx="67143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主要关注的是</a:t>
            </a:r>
            <a:r>
              <a:rPr lang="en-US" altLang="zh-CN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DRDY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位，表示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RNG_DR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寄存器包含的随机数数据是否有效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4BE41AF-3819-49E4-B594-7ABC92A34DCB}"/>
              </a:ext>
            </a:extLst>
          </p:cNvPr>
          <p:cNvSpPr/>
          <p:nvPr/>
        </p:nvSpPr>
        <p:spPr>
          <a:xfrm>
            <a:off x="901334" y="2947399"/>
            <a:ext cx="2906489" cy="206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65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95" y="377818"/>
            <a:ext cx="396686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RNG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数据寄存器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RNG_DR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F47E2CF-867F-45A7-BBC3-4ECA64E4F37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A5AD0F-1DA0-47E2-82E2-341FE212B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7288"/>
            <a:ext cx="9144000" cy="15378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5E0EC5-1DC6-43AF-8E6D-C1E580B17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27" y="2688382"/>
            <a:ext cx="4768947" cy="520492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0E6CB0F-00D1-498B-9425-DD29A149A567}"/>
              </a:ext>
            </a:extLst>
          </p:cNvPr>
          <p:cNvSpPr/>
          <p:nvPr/>
        </p:nvSpPr>
        <p:spPr>
          <a:xfrm>
            <a:off x="998217" y="2958871"/>
            <a:ext cx="1691641" cy="206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793CDC-5307-48DA-9D79-9D247D43547D}"/>
              </a:ext>
            </a:extLst>
          </p:cNvPr>
          <p:cNvSpPr/>
          <p:nvPr/>
        </p:nvSpPr>
        <p:spPr>
          <a:xfrm>
            <a:off x="1358538" y="3657958"/>
            <a:ext cx="6191794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RNG_SR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DRDY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位置位后，读取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RNG_DR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位随机数值。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经过一定数目的时钟周期后，提供新的随机数值。</a:t>
            </a:r>
          </a:p>
        </p:txBody>
      </p:sp>
    </p:spTree>
    <p:extLst>
      <p:ext uri="{BB962C8B-B14F-4D97-AF65-F5344CB8AC3E}">
        <p14:creationId xmlns:p14="http://schemas.microsoft.com/office/powerpoint/2010/main" val="381867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“原子哥”在线教学平台：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www.yuanzige.com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技术支持论坛：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www.openedv.com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36329" y="477636"/>
            <a:ext cx="5559002" cy="46410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RNG</a:t>
            </a:r>
            <a:r>
              <a:rPr lang="zh-CN" altLang="en-US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相关的</a:t>
            </a:r>
            <a:r>
              <a:rPr lang="en-US" altLang="zh-CN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</a:t>
            </a:r>
            <a:endParaRPr lang="en-US" altLang="zh-CN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6911C6E-2FD1-4619-A5C1-495ADD4CF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977064"/>
              </p:ext>
            </p:extLst>
          </p:nvPr>
        </p:nvGraphicFramePr>
        <p:xfrm>
          <a:off x="500011" y="1081168"/>
          <a:ext cx="8172000" cy="22718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6000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342030332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驱动函数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关联寄存器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功能描述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HAL_RNG_Init</a:t>
                      </a: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RNG_CR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初始化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RNG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HAL_RNG_MspInit</a:t>
                      </a: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初始化回调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使能时钟、外设、选择时钟源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6092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HAL_RCCEx_PeriphCLKConfig</a:t>
                      </a: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(...)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RCC_BDCR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RNG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时钟源为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PLL</a:t>
                      </a:r>
                      <a:endParaRPr lang="zh-CN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HAL_RNG_GenerateRandomNumber</a:t>
                      </a: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RNG_DR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判断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DRDY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位并读取随机数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__HAL_RCC_RNG_CLK_ENABLE(…)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AHB2ENR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使能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RNG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5179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__HAL_RNG_GET_FLAG(…)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RNG_SR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RNG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相关标记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45449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655E5685-CEA2-4C17-BC23-D087FC0693A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403064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27424</TotalTime>
  <Words>905</Words>
  <Application>Microsoft Office PowerPoint</Application>
  <PresentationFormat>全屏显示(16:9)</PresentationFormat>
  <Paragraphs>136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思源黑体 CN Bold</vt:lpstr>
      <vt:lpstr>思源黑体 CN Normal</vt:lpstr>
      <vt:lpstr>思源黑体 CN Regular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fae login</cp:lastModifiedBy>
  <cp:revision>244</cp:revision>
  <dcterms:created xsi:type="dcterms:W3CDTF">2021-03-21T09:45:45Z</dcterms:created>
  <dcterms:modified xsi:type="dcterms:W3CDTF">2022-01-07T07:13:31Z</dcterms:modified>
</cp:coreProperties>
</file>