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68" r:id="rId2"/>
    <p:sldId id="270" r:id="rId3"/>
    <p:sldId id="278" r:id="rId4"/>
    <p:sldId id="344" r:id="rId5"/>
    <p:sldId id="281" r:id="rId6"/>
    <p:sldId id="338" r:id="rId7"/>
    <p:sldId id="332" r:id="rId8"/>
    <p:sldId id="333" r:id="rId9"/>
    <p:sldId id="334" r:id="rId10"/>
    <p:sldId id="277" r:id="rId11"/>
    <p:sldId id="342" r:id="rId12"/>
    <p:sldId id="468" r:id="rId13"/>
    <p:sldId id="443" r:id="rId14"/>
    <p:sldId id="336" r:id="rId15"/>
    <p:sldId id="335" r:id="rId16"/>
    <p:sldId id="337" r:id="rId17"/>
    <p:sldId id="341" r:id="rId18"/>
    <p:sldId id="343" r:id="rId19"/>
    <p:sldId id="467" r:id="rId20"/>
    <p:sldId id="470" r:id="rId21"/>
    <p:sldId id="471" r:id="rId22"/>
    <p:sldId id="469" r:id="rId23"/>
    <p:sldId id="472" r:id="rId24"/>
    <p:sldId id="339" r:id="rId25"/>
    <p:sldId id="340" r:id="rId26"/>
    <p:sldId id="474" r:id="rId27"/>
    <p:sldId id="473" r:id="rId28"/>
    <p:sldId id="363" r:id="rId29"/>
    <p:sldId id="271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1"/>
    <a:srgbClr val="1969B2"/>
    <a:srgbClr val="117457"/>
    <a:srgbClr val="B4C7E7"/>
    <a:srgbClr val="FFFFFF"/>
    <a:srgbClr val="5AA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83001" autoAdjust="0"/>
  </p:normalViewPr>
  <p:slideViewPr>
    <p:cSldViewPr snapToGrid="0">
      <p:cViewPr varScale="1">
        <p:scale>
          <a:sx n="146" d="100"/>
          <a:sy n="146" d="100"/>
        </p:scale>
        <p:origin x="31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41B4A-1BEF-4060-B990-F97A3677CE15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E00BE-85E8-4D2D-9815-9DA6A5DD79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2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409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268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ARM Cortex-M3</a:t>
            </a:r>
            <a:r>
              <a:rPr lang="zh-CN" altLang="en-US" dirty="0"/>
              <a:t>与</a:t>
            </a:r>
            <a:r>
              <a:rPr lang="en-US" altLang="zh-CN" dirty="0"/>
              <a:t>Cortex-M4</a:t>
            </a:r>
            <a:r>
              <a:rPr lang="zh-CN" altLang="en-US" dirty="0"/>
              <a:t>权威指南 描述该寄存器更加清晰</a:t>
            </a:r>
            <a:endParaRPr lang="en-US" altLang="zh-CN" dirty="0"/>
          </a:p>
          <a:p>
            <a:r>
              <a:rPr lang="en-US" altLang="zh-CN" dirty="0"/>
              <a:t>SLEEPDEEP</a:t>
            </a:r>
            <a:r>
              <a:rPr lang="zh-CN" altLang="en-US" dirty="0"/>
              <a:t>设置为</a:t>
            </a:r>
            <a:r>
              <a:rPr lang="en-US" altLang="zh-CN" dirty="0"/>
              <a:t>1</a:t>
            </a:r>
            <a:r>
              <a:rPr lang="zh-CN" altLang="en-US" dirty="0"/>
              <a:t>时，选择深度休眠模式，否则为休眠模式</a:t>
            </a:r>
            <a:endParaRPr lang="en-US" altLang="zh-CN" dirty="0"/>
          </a:p>
          <a:p>
            <a:r>
              <a:rPr lang="en-US" altLang="zh-CN" dirty="0"/>
              <a:t>SLEEPONEXIT</a:t>
            </a:r>
            <a:r>
              <a:rPr lang="zh-CN" altLang="en-US" dirty="0"/>
              <a:t>设置为</a:t>
            </a:r>
            <a:r>
              <a:rPr lang="en-US" altLang="zh-CN" dirty="0"/>
              <a:t>1</a:t>
            </a:r>
            <a:r>
              <a:rPr lang="zh-CN" altLang="en-US" dirty="0"/>
              <a:t>，使能退出时休眠特性，当从异常处理中退出并返回线程时处理器会自动进入休眠模式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96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21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种模式（运行、停止、待机）</a:t>
            </a:r>
            <a:endParaRPr lang="en-US" altLang="zh-CN" sz="12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96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421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当然，在运行模式下，也可以通过降低系统时钟和关闭</a:t>
            </a:r>
            <a:r>
              <a:rPr lang="en-US" altLang="zh-CN" dirty="0"/>
              <a:t>APB</a:t>
            </a:r>
            <a:r>
              <a:rPr lang="zh-CN" altLang="en-US" dirty="0"/>
              <a:t>和</a:t>
            </a:r>
            <a:r>
              <a:rPr lang="en-US" altLang="zh-CN" dirty="0"/>
              <a:t>AHB</a:t>
            </a:r>
            <a:r>
              <a:rPr lang="zh-CN" altLang="en-US" dirty="0"/>
              <a:t>总线上未被使用的外设时钟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872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077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69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内核电路的电压不一样，例如</a:t>
            </a:r>
            <a:r>
              <a:rPr lang="en-US" altLang="zh-CN" dirty="0"/>
              <a:t>F1</a:t>
            </a:r>
            <a:r>
              <a:rPr lang="zh-CN" altLang="en-US" dirty="0"/>
              <a:t>的内核电路的电压是</a:t>
            </a:r>
            <a:r>
              <a:rPr lang="en-US" altLang="zh-CN" dirty="0"/>
              <a:t>1.8V </a:t>
            </a:r>
            <a:r>
              <a:rPr lang="zh-CN" altLang="en-US" dirty="0"/>
              <a:t>而</a:t>
            </a:r>
            <a:r>
              <a:rPr lang="en-US" altLang="zh-CN" dirty="0"/>
              <a:t>F4 / F7 </a:t>
            </a:r>
            <a:r>
              <a:rPr lang="zh-CN" altLang="en-US" dirty="0"/>
              <a:t>的则是</a:t>
            </a:r>
            <a:r>
              <a:rPr lang="en-US" altLang="zh-CN" dirty="0"/>
              <a:t>1.2V</a:t>
            </a:r>
          </a:p>
          <a:p>
            <a:r>
              <a:rPr lang="en-US" altLang="zh-CN" dirty="0"/>
              <a:t>F7</a:t>
            </a:r>
            <a:r>
              <a:rPr lang="zh-CN" altLang="en-US" dirty="0"/>
              <a:t>在进入停止模式的条件不一样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558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这里需要点开 其他芯片手册教一下寻找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60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338" y="2044697"/>
            <a:ext cx="2179324" cy="52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ts val="281"/>
              </a:spcBef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低功耗实验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134CB2C-E940-4C5F-9769-8E37C3CFC5D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" y="447179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低功耗模式表（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F1 / F4 / F7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D16B67E-9191-44A2-B4E9-631D9E24D4A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33E39400-8CBC-4599-B6F2-294B0947F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21727"/>
              </p:ext>
            </p:extLst>
          </p:nvPr>
        </p:nvGraphicFramePr>
        <p:xfrm>
          <a:off x="295719" y="1080673"/>
          <a:ext cx="8575039" cy="35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311182232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067498045"/>
                    </a:ext>
                  </a:extLst>
                </a:gridCol>
                <a:gridCol w="1786345">
                  <a:extLst>
                    <a:ext uri="{9D8B030D-6E8A-4147-A177-3AD203B41FA5}">
                      <a16:colId xmlns:a16="http://schemas.microsoft.com/office/drawing/2014/main" val="405330152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753670068"/>
                    </a:ext>
                  </a:extLst>
                </a:gridCol>
                <a:gridCol w="1100694">
                  <a:extLst>
                    <a:ext uri="{9D8B030D-6E8A-4147-A177-3AD203B41FA5}">
                      <a16:colId xmlns:a16="http://schemas.microsoft.com/office/drawing/2014/main" val="28846473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37919009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进入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唤醒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对内核电路时钟影响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VDD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区域时钟的影响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电压调节器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64046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睡眠</a:t>
                      </a:r>
                      <a:endParaRPr lang="en-US" altLang="zh-CN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立即休眠或退出时休眠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WFI</a:t>
                      </a:r>
                    </a:p>
                    <a:p>
                      <a:endParaRPr lang="en-US" altLang="zh-CN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WFE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任意中断</a:t>
                      </a:r>
                      <a:endParaRPr lang="en-US" altLang="zh-CN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endParaRPr lang="en-US" altLang="zh-CN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唤醒事件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CPU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时钟关，对其他时钟或模拟时钟源无影响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19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停止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PDDS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和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LPDS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+SLEEPDEEP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+WFI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或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WFE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任意外部中断（在外部中断寄存器中设置）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关闭所有内核电路时钟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HSI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HSE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的振荡器关闭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开启或处于低功耗模式（依据电源控制寄存器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PWR_CR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的设定）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5925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待机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PDDS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+SLEEPDEEP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+WFI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或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WFE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WKUP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引脚的上升沿、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RTC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闹钟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唤醒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入侵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时间戳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事件、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NRST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引脚上的外部复位、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IWDG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复位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7404162"/>
                  </a:ext>
                </a:extLst>
              </a:tr>
            </a:tbl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BD0298D-8200-4FD4-86BC-6569692CF7C2}"/>
              </a:ext>
            </a:extLst>
          </p:cNvPr>
          <p:cNvCxnSpPr>
            <a:cxnSpLocks/>
          </p:cNvCxnSpPr>
          <p:nvPr/>
        </p:nvCxnSpPr>
        <p:spPr>
          <a:xfrm>
            <a:off x="1476841" y="2021829"/>
            <a:ext cx="34052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9F035F0-8301-4F7B-BABB-E93A78F791C9}"/>
              </a:ext>
            </a:extLst>
          </p:cNvPr>
          <p:cNvSpPr/>
          <p:nvPr/>
        </p:nvSpPr>
        <p:spPr>
          <a:xfrm>
            <a:off x="1550506" y="2627407"/>
            <a:ext cx="1304014" cy="219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51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Normal" panose="020B04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Normal" panose="020B04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Normal" panose="020B04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Normal" panose="020B04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179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Normal" panose="020B0400000000000000"/>
              </a:rPr>
              <a:t>三种模式的功耗（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Normal" panose="020B0400000000000000"/>
              </a:rPr>
              <a:t>F1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Normal" panose="020B0400000000000000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Normal" panose="020B040000000000000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F725493-E2E7-4040-AC49-AE18D8E0B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52945"/>
              </p:ext>
            </p:extLst>
          </p:nvPr>
        </p:nvGraphicFramePr>
        <p:xfrm>
          <a:off x="378879" y="1581958"/>
          <a:ext cx="8386242" cy="232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929">
                  <a:extLst>
                    <a:ext uri="{9D8B030D-6E8A-4147-A177-3AD203B41FA5}">
                      <a16:colId xmlns:a16="http://schemas.microsoft.com/office/drawing/2014/main" val="3111822326"/>
                    </a:ext>
                  </a:extLst>
                </a:gridCol>
                <a:gridCol w="4099165">
                  <a:extLst>
                    <a:ext uri="{9D8B030D-6E8A-4147-A177-3AD203B41FA5}">
                      <a16:colId xmlns:a16="http://schemas.microsoft.com/office/drawing/2014/main" val="3067498045"/>
                    </a:ext>
                  </a:extLst>
                </a:gridCol>
                <a:gridCol w="1251714">
                  <a:extLst>
                    <a:ext uri="{9D8B030D-6E8A-4147-A177-3AD203B41FA5}">
                      <a16:colId xmlns:a16="http://schemas.microsoft.com/office/drawing/2014/main" val="2753670068"/>
                    </a:ext>
                  </a:extLst>
                </a:gridCol>
                <a:gridCol w="1915434">
                  <a:extLst>
                    <a:ext uri="{9D8B030D-6E8A-4147-A177-3AD203B41FA5}">
                      <a16:colId xmlns:a16="http://schemas.microsoft.com/office/drawing/2014/main" val="288464735"/>
                    </a:ext>
                  </a:extLst>
                </a:gridCol>
              </a:tblGrid>
              <a:tr h="450882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主要影响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唤醒时间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供应电流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典型值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640467"/>
                  </a:ext>
                </a:extLst>
              </a:tr>
              <a:tr h="467867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正常模式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所有外设正常工作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51mA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19572"/>
                  </a:ext>
                </a:extLst>
              </a:tr>
              <a:tr h="467867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睡眠模式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CPU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时钟关闭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1.8us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29.5mA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5909767"/>
                  </a:ext>
                </a:extLst>
              </a:tr>
              <a:tr h="467867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停止模式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1.8V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区域时钟关闭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 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电压调节器低功耗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5.4us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35uA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5925400"/>
                  </a:ext>
                </a:extLst>
              </a:tr>
              <a:tr h="467867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待机模式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1.8V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区域时钟关闭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 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电压调节器关闭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50us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3.8uA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740416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79D028A-63C0-417C-80B6-CBBF7638DD9A}"/>
              </a:ext>
            </a:extLst>
          </p:cNvPr>
          <p:cNvSpPr txBox="1"/>
          <p:nvPr/>
        </p:nvSpPr>
        <p:spPr>
          <a:xfrm>
            <a:off x="2501889" y="4000685"/>
            <a:ext cx="5899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数据来自于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《STM32F103 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芯片数据手册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》5.3.5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5.3.7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小节整理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172007-7E54-492E-AD45-EC743A223832}"/>
              </a:ext>
            </a:extLst>
          </p:cNvPr>
          <p:cNvSpPr txBox="1"/>
          <p:nvPr/>
        </p:nvSpPr>
        <p:spPr>
          <a:xfrm>
            <a:off x="370927" y="1168902"/>
            <a:ext cx="6553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同等条件下（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 = 25°C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VDD = 3.3V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，系统时钟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72MHz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481A1F45-9BD5-4293-B0F4-950E1398E2F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24034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694" y="957150"/>
            <a:ext cx="5362270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电源系统结构介绍（了解）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，低功耗模式介绍（熟悉）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，低功耗相关寄存器介绍（熟悉）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，低功耗相关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，低功耗模式的使用步骤（掌握）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EE11C6D-F198-4914-9576-1779828E38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156467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59" y="462712"/>
            <a:ext cx="598293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低功耗相关寄存器介绍（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F1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75CB62F-BCD2-4B45-8DF3-11C6CB5E4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066032"/>
              </p:ext>
            </p:extLst>
          </p:nvPr>
        </p:nvGraphicFramePr>
        <p:xfrm>
          <a:off x="108000" y="1496228"/>
          <a:ext cx="8928000" cy="15840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SCB_SCR</a:t>
                      </a:r>
                      <a:endParaRPr lang="zh-CN" sz="1600" b="0" kern="100" baseline="-250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系统控制寄存器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选择休眠和深度休眠模式，用于其他低功耗特性的控制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PWR_CR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电源控制寄存器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可以设置低功耗相关（清除标记位、模式）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PWR_CSR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电源控制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状态寄存器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用于查看系统当前状态（待机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唤醒标志 使能唤醒引脚）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24846"/>
                  </a:ext>
                </a:extLst>
              </a:tr>
            </a:tbl>
          </a:graphicData>
        </a:graphic>
      </p:graphicFrame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AD02AEB-501A-43AC-B876-61FFB5F4BFD7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729F348-E9A6-4149-9B1F-274937337C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2E1E658E-E2AF-463B-BF0C-88AC22E8F74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0C7C832-4654-4C38-878A-5479194C435F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541555-7671-4738-89C3-ABD4236C927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B0D622-1CD4-457D-97EC-EB1059198C7F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15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06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系统控制寄存器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(SCB_SCR)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53A678-451F-4FF2-8DCF-E518D2D6C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1" y="906449"/>
            <a:ext cx="9042981" cy="3627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30E4850-A71F-478A-8451-4758221FA67F}"/>
              </a:ext>
            </a:extLst>
          </p:cNvPr>
          <p:cNvSpPr txBox="1"/>
          <p:nvPr/>
        </p:nvSpPr>
        <p:spPr>
          <a:xfrm>
            <a:off x="5970420" y="4527950"/>
            <a:ext cx="3234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来自：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Cortex-M3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权威指南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中文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).pdf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A6C540B-8A0D-431D-83D7-C1BAC92D1664}"/>
              </a:ext>
            </a:extLst>
          </p:cNvPr>
          <p:cNvSpPr/>
          <p:nvPr/>
        </p:nvSpPr>
        <p:spPr>
          <a:xfrm>
            <a:off x="151076" y="2246647"/>
            <a:ext cx="4280452" cy="3251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进入停止模式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or 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待机模式 ，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SLEEPDEEP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置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A3AEEDE-5288-4018-9F74-C80169CE6CB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213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516A41D-73BF-499F-9075-0CAAAFBA5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969" y="455771"/>
            <a:ext cx="6530577" cy="4388548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179"/>
            <a:ext cx="2241559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电源控制寄存器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ED02C1C8-F7CC-4898-8D5A-5B744D224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0315"/>
            <a:ext cx="197192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PWR_CR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220D1E5-2A4F-406A-8A5C-DA1D8072B529}"/>
              </a:ext>
            </a:extLst>
          </p:cNvPr>
          <p:cNvSpPr/>
          <p:nvPr/>
        </p:nvSpPr>
        <p:spPr>
          <a:xfrm>
            <a:off x="136145" y="2097722"/>
            <a:ext cx="1055780" cy="3473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停止模式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EA67ED0-5523-4AB9-B6A0-CE24D9CBB04C}"/>
              </a:ext>
            </a:extLst>
          </p:cNvPr>
          <p:cNvSpPr/>
          <p:nvPr/>
        </p:nvSpPr>
        <p:spPr>
          <a:xfrm>
            <a:off x="1210508" y="1951942"/>
            <a:ext cx="1031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PDDS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清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018144C-A407-4A38-8F89-0DA3BD093EE5}"/>
              </a:ext>
            </a:extLst>
          </p:cNvPr>
          <p:cNvSpPr/>
          <p:nvPr/>
        </p:nvSpPr>
        <p:spPr>
          <a:xfrm>
            <a:off x="1191925" y="2321274"/>
            <a:ext cx="19159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LPDS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选调节器模式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93E5D31-99AF-4012-8D46-0D54B850DF61}"/>
              </a:ext>
            </a:extLst>
          </p:cNvPr>
          <p:cNvSpPr/>
          <p:nvPr/>
        </p:nvSpPr>
        <p:spPr>
          <a:xfrm>
            <a:off x="136145" y="3459774"/>
            <a:ext cx="1055780" cy="338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待机模式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D6E4D16-903A-4B55-8D5C-652BB664AA3A}"/>
              </a:ext>
            </a:extLst>
          </p:cNvPr>
          <p:cNvSpPr/>
          <p:nvPr/>
        </p:nvSpPr>
        <p:spPr>
          <a:xfrm>
            <a:off x="1191925" y="3466546"/>
            <a:ext cx="1031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PDDS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462ABE4-BC84-49E3-85BE-2206D45D11D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5029DEC-7500-4739-9D73-FE2266CCE3A4}"/>
              </a:ext>
            </a:extLst>
          </p:cNvPr>
          <p:cNvSpPr/>
          <p:nvPr/>
        </p:nvSpPr>
        <p:spPr>
          <a:xfrm>
            <a:off x="1191924" y="3859934"/>
            <a:ext cx="18253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清除唤醒位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CWUF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63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  <p:bldP spid="18" grpId="0"/>
      <p:bldP spid="20" grpId="0" animBg="1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179"/>
            <a:ext cx="4678680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电源控制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/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状态寄存器（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PWR_CSR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D67C38-4EC5-4459-9B20-BA1B398A2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26" y="1073225"/>
            <a:ext cx="6947324" cy="3754882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F72C50D-54F6-495B-A981-B46E93A1C728}"/>
              </a:ext>
            </a:extLst>
          </p:cNvPr>
          <p:cNvSpPr/>
          <p:nvPr/>
        </p:nvSpPr>
        <p:spPr>
          <a:xfrm>
            <a:off x="5379716" y="463391"/>
            <a:ext cx="3642364" cy="6022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待机模式下 ，使用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WKUP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引脚唤醒并需要清除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WUF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标记位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477CA31-47C1-4EBD-8DC0-B846AAE79660}"/>
              </a:ext>
            </a:extLst>
          </p:cNvPr>
          <p:cNvSpPr/>
          <p:nvPr/>
        </p:nvSpPr>
        <p:spPr>
          <a:xfrm>
            <a:off x="5094975" y="3044621"/>
            <a:ext cx="3065165" cy="3077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WKUP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上升沿才能唤醒待机状态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85458C8-7D3D-4036-90C3-9D0777BAF5C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86A418E-3E34-41A4-9BDF-2E276117BB98}"/>
              </a:ext>
            </a:extLst>
          </p:cNvPr>
          <p:cNvSpPr/>
          <p:nvPr/>
        </p:nvSpPr>
        <p:spPr>
          <a:xfrm>
            <a:off x="2756834" y="3392153"/>
            <a:ext cx="5544328" cy="1405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C7DE89B-2B16-4E7E-B5AC-DCB4A525758B}"/>
              </a:ext>
            </a:extLst>
          </p:cNvPr>
          <p:cNvSpPr/>
          <p:nvPr/>
        </p:nvSpPr>
        <p:spPr>
          <a:xfrm>
            <a:off x="189364" y="3940952"/>
            <a:ext cx="2249417" cy="3077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实际上得操作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CWUF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134288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A886B2-1331-422F-82E7-26A2E3462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7649"/>
            <a:ext cx="9144000" cy="3069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8C37886-73E3-46BE-A20C-41CEB1DF41B4}"/>
              </a:ext>
            </a:extLst>
          </p:cNvPr>
          <p:cNvSpPr txBox="1"/>
          <p:nvPr/>
        </p:nvSpPr>
        <p:spPr>
          <a:xfrm>
            <a:off x="60960" y="3961320"/>
            <a:ext cx="9022080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内核指令，使用函数的格式“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__WFI()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”和“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__WFE()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”来调用。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wfi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wfe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是编译器内置的函数，函数内部调用了相对应的汇编指令。更详细的描述参考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《CM3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权威指南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》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39">
            <a:extLst>
              <a:ext uri="{FF2B5EF4-FFF2-40B4-BE49-F238E27FC236}">
                <a16:creationId xmlns:a16="http://schemas.microsoft.com/office/drawing/2014/main" id="{C4600133-D644-4926-9E6A-959A0062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" y="434703"/>
            <a:ext cx="4678680" cy="45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WFI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命令和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WFE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命令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4DF1101-5911-4926-B39B-23E470289DA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07931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179"/>
            <a:ext cx="494665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、低功耗相关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BADB20B-3E07-4285-849F-7C8409B9431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0C99BEF-CF73-4B37-9B43-9117146EA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539930"/>
              </p:ext>
            </p:extLst>
          </p:nvPr>
        </p:nvGraphicFramePr>
        <p:xfrm>
          <a:off x="356732" y="1185750"/>
          <a:ext cx="8430535" cy="277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2000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2022535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342030332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驱动函数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关联寄存器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功能描述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HAL_PWR_EnterSLEEPMode</a:t>
                      </a: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(...)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SCB_SCR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进入睡眠模式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HAL_PWR_EnterSTOPMode</a:t>
                      </a: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PWR_CR/SCB_SCR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进入停止模式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7561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HAL_PWR_EnterSTANDBYMode</a:t>
                      </a: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PWR_CR/SCB_SCR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进入待机模式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9732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HAL_PWR_EnableWakeUpPin</a:t>
                      </a: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PWR_CSR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使能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WKUP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管脚唤醒功能</a:t>
                      </a:r>
                      <a:endParaRPr lang="zh-CN" alt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__HAL_PWR_CLEAR_FLAG(…)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PWR_CR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清除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PWR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的相关标记</a:t>
                      </a:r>
                      <a:endParaRPr lang="zh-CN" alt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1490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__HAL_RCC_PWR_CLK_ENABLE(…)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RCC_APB1ENR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使能电源时钟</a:t>
                      </a:r>
                      <a:endParaRPr lang="zh-CN" alt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040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76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694" y="957150"/>
            <a:ext cx="5362270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电源系统结构介绍（了解）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，低功耗模式介绍（熟悉）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，低功耗相关寄存器介绍（熟悉）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，低功耗相关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，低功耗模式的使用步骤（掌握）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EE11C6D-F198-4914-9576-1779828E38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06724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694" y="957150"/>
            <a:ext cx="5362270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STM32 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电源系统结构介绍（了解）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，低功耗模式介绍（熟悉）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，低功耗相关寄存器介绍（熟悉）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，低功耗相关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，低功耗模式的使用步骤（掌握）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EE11C6D-F198-4914-9576-1779828E38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84164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07" y="453912"/>
            <a:ext cx="173397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睡眠模式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1DBA74-34F5-437B-828E-2A644B9C7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570" y="451045"/>
            <a:ext cx="6996330" cy="2734303"/>
          </a:xfrm>
          <a:prstGeom prst="rect">
            <a:avLst/>
          </a:prstGeom>
        </p:spPr>
      </p:pic>
      <p:sp>
        <p:nvSpPr>
          <p:cNvPr id="17" name="矩形 39">
            <a:extLst>
              <a:ext uri="{FF2B5EF4-FFF2-40B4-BE49-F238E27FC236}">
                <a16:creationId xmlns:a16="http://schemas.microsoft.com/office/drawing/2014/main" id="{06FCB604-4E06-45AE-BB10-479D66324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28"/>
            <a:ext cx="494665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、低功耗模式的使用步骤（掌握）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3BBBA89-DACF-410B-9AF2-B02A80D5D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570" y="3172286"/>
            <a:ext cx="6996330" cy="198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5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0"/>
            <a:ext cx="2519680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睡眠模式配置步骤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A1AA8F4-75E7-4101-B3D5-C15F6A29BA8B}"/>
              </a:ext>
            </a:extLst>
          </p:cNvPr>
          <p:cNvSpPr/>
          <p:nvPr/>
        </p:nvSpPr>
        <p:spPr>
          <a:xfrm>
            <a:off x="613470" y="1073358"/>
            <a:ext cx="3305387" cy="399626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、初始化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WKUP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为中断触发源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A4BC2A1-684A-47AE-AE33-D25D14B99124}"/>
              </a:ext>
            </a:extLst>
          </p:cNvPr>
          <p:cNvSpPr/>
          <p:nvPr/>
        </p:nvSpPr>
        <p:spPr>
          <a:xfrm>
            <a:off x="1320585" y="1720207"/>
            <a:ext cx="1891152" cy="39962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外设低功耗处理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9D8F18C-04A3-4E53-9636-4D866E5370AD}"/>
              </a:ext>
            </a:extLst>
          </p:cNvPr>
          <p:cNvSpPr/>
          <p:nvPr/>
        </p:nvSpPr>
        <p:spPr>
          <a:xfrm>
            <a:off x="613470" y="2367056"/>
            <a:ext cx="3305388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、进入睡眠模式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CE9DA2-003D-424C-845D-73C20A846E81}"/>
              </a:ext>
            </a:extLst>
          </p:cNvPr>
          <p:cNvSpPr/>
          <p:nvPr/>
        </p:nvSpPr>
        <p:spPr>
          <a:xfrm>
            <a:off x="4494457" y="1103894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参考外部中断引脚初始化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66D1209-8974-4592-BE3B-756D8381EEC7}"/>
              </a:ext>
            </a:extLst>
          </p:cNvPr>
          <p:cNvSpPr/>
          <p:nvPr/>
        </p:nvSpPr>
        <p:spPr>
          <a:xfrm>
            <a:off x="4494457" y="2397592"/>
            <a:ext cx="2865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HAL_PWR_EnterSLEEPMode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E0CA007-3AD5-47B4-93B5-1B273889DA20}"/>
              </a:ext>
            </a:extLst>
          </p:cNvPr>
          <p:cNvSpPr/>
          <p:nvPr/>
        </p:nvSpPr>
        <p:spPr>
          <a:xfrm>
            <a:off x="4494457" y="1750743"/>
            <a:ext cx="34965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外围外设进入低功耗，可选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A9AC9849-8ABE-45CC-9861-9175C9910AC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7409E2E-BDB3-4D6A-86D7-9D9362A17DD8}"/>
              </a:ext>
            </a:extLst>
          </p:cNvPr>
          <p:cNvSpPr/>
          <p:nvPr/>
        </p:nvSpPr>
        <p:spPr>
          <a:xfrm>
            <a:off x="613467" y="3601391"/>
            <a:ext cx="3305388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WKUP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外部中断唤醒</a:t>
            </a:r>
          </a:p>
        </p:txBody>
      </p:sp>
    </p:spTree>
    <p:extLst>
      <p:ext uri="{BB962C8B-B14F-4D97-AF65-F5344CB8AC3E}">
        <p14:creationId xmlns:p14="http://schemas.microsoft.com/office/powerpoint/2010/main" val="351261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20" grpId="0"/>
      <p:bldP spid="22" grpId="0"/>
      <p:bldP spid="26" grpId="0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07" y="453912"/>
            <a:ext cx="173397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停止模式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70B0CE24-1A6A-423C-8B6E-484F781D5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371" y="4316296"/>
            <a:ext cx="5013960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退出停止模式，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HSI RC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振荡器被选为系统时钟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13247012-7FED-4407-A710-B6D13D455A1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96580C-E3AC-4FA0-9487-2E8FE8D1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67" y="970643"/>
            <a:ext cx="7578005" cy="325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1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0"/>
            <a:ext cx="2519680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停止模式配置步骤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A1AA8F4-75E7-4101-B3D5-C15F6A29BA8B}"/>
              </a:ext>
            </a:extLst>
          </p:cNvPr>
          <p:cNvSpPr/>
          <p:nvPr/>
        </p:nvSpPr>
        <p:spPr>
          <a:xfrm>
            <a:off x="613470" y="1073358"/>
            <a:ext cx="3305387" cy="399626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、初始化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WKUP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为中断触发源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A4BC2A1-684A-47AE-AE33-D25D14B99124}"/>
              </a:ext>
            </a:extLst>
          </p:cNvPr>
          <p:cNvSpPr/>
          <p:nvPr/>
        </p:nvSpPr>
        <p:spPr>
          <a:xfrm>
            <a:off x="1320585" y="1720207"/>
            <a:ext cx="1891152" cy="39962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外设低功耗处理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9D8F18C-04A3-4E53-9636-4D866E5370AD}"/>
              </a:ext>
            </a:extLst>
          </p:cNvPr>
          <p:cNvSpPr/>
          <p:nvPr/>
        </p:nvSpPr>
        <p:spPr>
          <a:xfrm>
            <a:off x="613470" y="2367056"/>
            <a:ext cx="3305388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、进入停止模式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CE9DA2-003D-424C-845D-73C20A846E81}"/>
              </a:ext>
            </a:extLst>
          </p:cNvPr>
          <p:cNvSpPr/>
          <p:nvPr/>
        </p:nvSpPr>
        <p:spPr>
          <a:xfrm>
            <a:off x="4494457" y="1103894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参考外部中断引脚初始化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66D1209-8974-4592-BE3B-756D8381EEC7}"/>
              </a:ext>
            </a:extLst>
          </p:cNvPr>
          <p:cNvSpPr/>
          <p:nvPr/>
        </p:nvSpPr>
        <p:spPr>
          <a:xfrm>
            <a:off x="4494457" y="2397592"/>
            <a:ext cx="2776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HAL_PWR_EnterSTOPMode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E0CA007-3AD5-47B4-93B5-1B273889DA20}"/>
              </a:ext>
            </a:extLst>
          </p:cNvPr>
          <p:cNvSpPr/>
          <p:nvPr/>
        </p:nvSpPr>
        <p:spPr>
          <a:xfrm>
            <a:off x="4494457" y="1750743"/>
            <a:ext cx="34965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外围外设进入低功耗，可选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A9AC9849-8ABE-45CC-9861-9175C9910AC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F4B74F4-1588-4C6A-A821-88953016AA00}"/>
              </a:ext>
            </a:extLst>
          </p:cNvPr>
          <p:cNvSpPr/>
          <p:nvPr/>
        </p:nvSpPr>
        <p:spPr>
          <a:xfrm>
            <a:off x="613467" y="3542029"/>
            <a:ext cx="3305388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WKUP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外部中断唤醒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87D60B8-A516-494D-BAEC-74165B2AA6DF}"/>
              </a:ext>
            </a:extLst>
          </p:cNvPr>
          <p:cNvSpPr/>
          <p:nvPr/>
        </p:nvSpPr>
        <p:spPr>
          <a:xfrm>
            <a:off x="613466" y="4186336"/>
            <a:ext cx="5281865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重新设置时钟、重新选择滴答时钟源、失能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systick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</a:t>
            </a:r>
          </a:p>
        </p:txBody>
      </p:sp>
    </p:spTree>
    <p:extLst>
      <p:ext uri="{BB962C8B-B14F-4D97-AF65-F5344CB8AC3E}">
        <p14:creationId xmlns:p14="http://schemas.microsoft.com/office/powerpoint/2010/main" val="79795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20" grpId="0"/>
      <p:bldP spid="22" grpId="0"/>
      <p:bldP spid="26" grpId="0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07" y="453912"/>
            <a:ext cx="173397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待机模式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06D01F-829E-41C9-8518-ACD4121E5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8293"/>
            <a:ext cx="9144000" cy="242766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0D1F922-45F9-495E-ADE7-C9506620D756}"/>
              </a:ext>
            </a:extLst>
          </p:cNvPr>
          <p:cNvSpPr txBox="1"/>
          <p:nvPr/>
        </p:nvSpPr>
        <p:spPr>
          <a:xfrm>
            <a:off x="346362" y="3888475"/>
            <a:ext cx="8797638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待机模式下，所有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引脚处于高阻态，除了复位引脚、被使能的唤醒引脚等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待机模式下，不能下载程序，必须退出待机模式才能下载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70B0CE24-1A6A-423C-8B6E-484F781D5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79226"/>
            <a:ext cx="1733973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</a:t>
            </a:r>
            <a:r>
              <a:rPr lang="zh-CN" altLang="en-US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endParaRPr lang="en-US" altLang="zh-CN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13247012-7FED-4407-A710-B6D13D455A1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73592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0"/>
            <a:ext cx="2519680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待机模式配置步骤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A1AA8F4-75E7-4101-B3D5-C15F6A29BA8B}"/>
              </a:ext>
            </a:extLst>
          </p:cNvPr>
          <p:cNvSpPr/>
          <p:nvPr/>
        </p:nvSpPr>
        <p:spPr>
          <a:xfrm>
            <a:off x="613470" y="1073358"/>
            <a:ext cx="3305387" cy="39962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、初始化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WKUP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为中断触发源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A4BC2A1-684A-47AE-AE33-D25D14B99124}"/>
              </a:ext>
            </a:extLst>
          </p:cNvPr>
          <p:cNvSpPr/>
          <p:nvPr/>
        </p:nvSpPr>
        <p:spPr>
          <a:xfrm>
            <a:off x="1320585" y="1720207"/>
            <a:ext cx="1891152" cy="39962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外设低功耗处理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9D8F18C-04A3-4E53-9636-4D866E5370AD}"/>
              </a:ext>
            </a:extLst>
          </p:cNvPr>
          <p:cNvSpPr/>
          <p:nvPr/>
        </p:nvSpPr>
        <p:spPr>
          <a:xfrm>
            <a:off x="613470" y="2367056"/>
            <a:ext cx="3305388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、使能电源时钟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191D3F8-ED13-4702-9D57-9EEE2995CFD8}"/>
              </a:ext>
            </a:extLst>
          </p:cNvPr>
          <p:cNvSpPr/>
          <p:nvPr/>
        </p:nvSpPr>
        <p:spPr>
          <a:xfrm>
            <a:off x="613470" y="3013905"/>
            <a:ext cx="3305388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WKUP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的唤醒功能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FEC1EB9-30A1-4465-B2B9-1160EF92D5C2}"/>
              </a:ext>
            </a:extLst>
          </p:cNvPr>
          <p:cNvSpPr/>
          <p:nvPr/>
        </p:nvSpPr>
        <p:spPr>
          <a:xfrm>
            <a:off x="613469" y="3660754"/>
            <a:ext cx="3305387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、清除唤醒标记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WUF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3EAE465-268F-43AC-BF6A-19F758517C55}"/>
              </a:ext>
            </a:extLst>
          </p:cNvPr>
          <p:cNvSpPr/>
          <p:nvPr/>
        </p:nvSpPr>
        <p:spPr>
          <a:xfrm>
            <a:off x="613468" y="4313666"/>
            <a:ext cx="3305387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、进入待机模式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CE9DA2-003D-424C-845D-73C20A846E81}"/>
              </a:ext>
            </a:extLst>
          </p:cNvPr>
          <p:cNvSpPr/>
          <p:nvPr/>
        </p:nvSpPr>
        <p:spPr>
          <a:xfrm>
            <a:off x="4494457" y="1103894"/>
            <a:ext cx="3057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参考外部中断引脚初始化，可选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66D1209-8974-4592-BE3B-756D8381EEC7}"/>
              </a:ext>
            </a:extLst>
          </p:cNvPr>
          <p:cNvSpPr/>
          <p:nvPr/>
        </p:nvSpPr>
        <p:spPr>
          <a:xfrm>
            <a:off x="4494457" y="2397592"/>
            <a:ext cx="31937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__HAL_RCC_PWR_CLK_ENABLE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ED18820-906D-4DE7-97D1-1B6D84D4263A}"/>
              </a:ext>
            </a:extLst>
          </p:cNvPr>
          <p:cNvSpPr/>
          <p:nvPr/>
        </p:nvSpPr>
        <p:spPr>
          <a:xfrm>
            <a:off x="4494457" y="3044441"/>
            <a:ext cx="29750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HAL_PWR_EnableWakeUpPin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76F8A96-AB51-4BEB-A927-C52CB9D088F9}"/>
              </a:ext>
            </a:extLst>
          </p:cNvPr>
          <p:cNvSpPr/>
          <p:nvPr/>
        </p:nvSpPr>
        <p:spPr>
          <a:xfrm>
            <a:off x="4494457" y="3691290"/>
            <a:ext cx="2669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__HAL_PWR_CLEAR_FLAG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547FCED-A166-4962-A99E-3848DEF76456}"/>
              </a:ext>
            </a:extLst>
          </p:cNvPr>
          <p:cNvSpPr/>
          <p:nvPr/>
        </p:nvSpPr>
        <p:spPr>
          <a:xfrm>
            <a:off x="4494457" y="4344202"/>
            <a:ext cx="3141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HAL_PWR_EnterSTANDBYMode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E0CA007-3AD5-47B4-93B5-1B273889DA20}"/>
              </a:ext>
            </a:extLst>
          </p:cNvPr>
          <p:cNvSpPr/>
          <p:nvPr/>
        </p:nvSpPr>
        <p:spPr>
          <a:xfrm>
            <a:off x="4494457" y="1750743"/>
            <a:ext cx="34965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外围外设进入低功耗，可选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A9AC9849-8ABE-45CC-9861-9175C9910AC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52509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2" grpId="0"/>
      <p:bldP spid="23" grpId="0"/>
      <p:bldP spid="24" grpId="0"/>
      <p:bldP spid="25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402998" y="1402539"/>
            <a:ext cx="8619082" cy="116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，使用按键触发方式，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进入睡眠模式，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进入停止模式，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进入待机模式，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KEY_UP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唤醒（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H750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低功耗整理的例程源码解读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57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694" y="957150"/>
            <a:ext cx="5362270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电源系统结构介绍（了解）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，低功耗模式介绍（熟悉）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，低功耗相关寄存器介绍（熟悉）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，低功耗相关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，低功耗模式的使用步骤（掌握）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EE11C6D-F198-4914-9576-1779828E38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309983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2621278" y="2180941"/>
            <a:ext cx="4389599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低功耗实验（课堂总结）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</p:spTree>
    <p:extLst>
      <p:ext uri="{BB962C8B-B14F-4D97-AF65-F5344CB8AC3E}">
        <p14:creationId xmlns:p14="http://schemas.microsoft.com/office/powerpoint/2010/main" val="131879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43F8D4F-FB71-4D19-81FA-5359E665419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3" y="460689"/>
            <a:ext cx="442298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 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电源系统结构介绍（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F1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5DC17F-6384-4685-AD10-ACEE8BACD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57622"/>
            <a:ext cx="4576231" cy="4378105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3B55FF9-22D8-4CCC-B913-9956998FC297}"/>
              </a:ext>
            </a:extLst>
          </p:cNvPr>
          <p:cNvSpPr/>
          <p:nvPr/>
        </p:nvSpPr>
        <p:spPr>
          <a:xfrm>
            <a:off x="509694" y="1041229"/>
            <a:ext cx="3592866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器件的工作电压（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VDD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2.0~3.6V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5579C2F-C052-45FE-9159-50642BDE02C7}"/>
              </a:ext>
            </a:extLst>
          </p:cNvPr>
          <p:cNvSpPr/>
          <p:nvPr/>
        </p:nvSpPr>
        <p:spPr>
          <a:xfrm>
            <a:off x="390141" y="1887774"/>
            <a:ext cx="5122385" cy="3180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①，为了提高转换精度，给模拟外设独立供电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D5BDEEA-673B-426B-AE86-A9D676D1D4BD}"/>
              </a:ext>
            </a:extLst>
          </p:cNvPr>
          <p:cNvSpPr/>
          <p:nvPr/>
        </p:nvSpPr>
        <p:spPr>
          <a:xfrm>
            <a:off x="390139" y="2712451"/>
            <a:ext cx="5122387" cy="549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②，电压调节器为</a:t>
            </a:r>
            <a:r>
              <a:rPr lang="en-US" altLang="zh-CN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1.8V</a:t>
            </a:r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供电区域供电，且</a:t>
            </a:r>
            <a:r>
              <a:rPr lang="en-US" altLang="zh-CN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1.8V</a:t>
            </a:r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供电区域是电源系统中最主要的部分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22D7806-DF9F-48CB-AED2-B027FF2F5E4A}"/>
              </a:ext>
            </a:extLst>
          </p:cNvPr>
          <p:cNvSpPr/>
          <p:nvPr/>
        </p:nvSpPr>
        <p:spPr>
          <a:xfrm>
            <a:off x="390139" y="3768163"/>
            <a:ext cx="5122387" cy="549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③，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两种供电方式：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6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</a:t>
            </a:r>
            <a:r>
              <a:rPr lang="en-US" altLang="zh-CN" sz="16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。主要电源被切断，该区域还能工作</a:t>
            </a:r>
            <a:endParaRPr lang="zh-CN" altLang="en-US" sz="1600" dirty="0">
              <a:solidFill>
                <a:srgbClr val="002060"/>
              </a:solidFill>
              <a:ea typeface="思源黑体 CN Normal" panose="020B0400000000000000" pitchFamily="34" charset="-122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FC05973-9106-4AE4-B2B6-0FC1B201F88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1F50D5-FAFB-4601-AC33-EA872ED4BC2B}"/>
              </a:ext>
            </a:extLst>
          </p:cNvPr>
          <p:cNvSpPr/>
          <p:nvPr/>
        </p:nvSpPr>
        <p:spPr>
          <a:xfrm>
            <a:off x="3915633" y="4458617"/>
            <a:ext cx="3523632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参考手册 电源控制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347441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3" grpId="0" animBg="1"/>
      <p:bldP spid="15" grpId="0" animBg="1"/>
      <p:bldP spid="16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2" y="454385"/>
            <a:ext cx="5010336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  STM32 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电源系统结构介绍（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F4 / F7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3B55FF9-22D8-4CCC-B913-9956998FC297}"/>
              </a:ext>
            </a:extLst>
          </p:cNvPr>
          <p:cNvSpPr/>
          <p:nvPr/>
        </p:nvSpPr>
        <p:spPr>
          <a:xfrm>
            <a:off x="538917" y="915512"/>
            <a:ext cx="3523632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器件的工作电压（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VDD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1.8~3.6V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5579C2F-C052-45FE-9159-50642BDE02C7}"/>
              </a:ext>
            </a:extLst>
          </p:cNvPr>
          <p:cNvSpPr/>
          <p:nvPr/>
        </p:nvSpPr>
        <p:spPr>
          <a:xfrm>
            <a:off x="390141" y="1417520"/>
            <a:ext cx="2451030" cy="3180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①，备份域电路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D5BDEEA-673B-426B-AE86-A9D676D1D4BD}"/>
              </a:ext>
            </a:extLst>
          </p:cNvPr>
          <p:cNvSpPr/>
          <p:nvPr/>
        </p:nvSpPr>
        <p:spPr>
          <a:xfrm>
            <a:off x="390139" y="2540592"/>
            <a:ext cx="2451032" cy="3180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②，调压器电路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(1.2V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22D7806-DF9F-48CB-AED2-B027FF2F5E4A}"/>
              </a:ext>
            </a:extLst>
          </p:cNvPr>
          <p:cNvSpPr/>
          <p:nvPr/>
        </p:nvSpPr>
        <p:spPr>
          <a:xfrm>
            <a:off x="390139" y="3663662"/>
            <a:ext cx="2451032" cy="3180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ea typeface="思源黑体 CN Normal" panose="020B0400000000000000" pitchFamily="34" charset="-122"/>
              </a:rPr>
              <a:t>③，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电路和参考电压</a:t>
            </a:r>
            <a:endParaRPr lang="zh-CN" altLang="en-US" sz="1600" dirty="0">
              <a:solidFill>
                <a:srgbClr val="002060"/>
              </a:solidFill>
              <a:ea typeface="思源黑体 CN Normal" panose="020B0400000000000000" pitchFamily="34" charset="-122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FC05973-9106-4AE4-B2B6-0FC1B201F88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8F4E66-DB7C-42A6-9CDB-9F6B61AB4B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" r="10515"/>
          <a:stretch/>
        </p:blipFill>
        <p:spPr>
          <a:xfrm>
            <a:off x="4721013" y="447073"/>
            <a:ext cx="4422987" cy="439532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21B92D5-EBCA-4787-9FB8-C33FB42BCD66}"/>
              </a:ext>
            </a:extLst>
          </p:cNvPr>
          <p:cNvSpPr/>
          <p:nvPr/>
        </p:nvSpPr>
        <p:spPr>
          <a:xfrm>
            <a:off x="390139" y="1735596"/>
            <a:ext cx="4330874" cy="588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包含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LSE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振荡器、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、备份寄存器及备份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。电源开关自动切换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VDD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VBAT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供电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16FE6CE-F4AE-4A2C-9377-E4AFF134AB76}"/>
              </a:ext>
            </a:extLst>
          </p:cNvPr>
          <p:cNvSpPr/>
          <p:nvPr/>
        </p:nvSpPr>
        <p:spPr>
          <a:xfrm>
            <a:off x="2852052" y="2471432"/>
            <a:ext cx="1018903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重点部分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9464F6-DB52-4F7C-88E5-EDFA8AF1FB71}"/>
              </a:ext>
            </a:extLst>
          </p:cNvPr>
          <p:cNvSpPr/>
          <p:nvPr/>
        </p:nvSpPr>
        <p:spPr>
          <a:xfrm>
            <a:off x="390139" y="2874363"/>
            <a:ext cx="4330874" cy="588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为备份域及待机电路外的所有数字电路供电，其中包括内核、数字外设及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025ED01-CF11-459E-B7E5-0D2BE95A4D27}"/>
              </a:ext>
            </a:extLst>
          </p:cNvPr>
          <p:cNvSpPr/>
          <p:nvPr/>
        </p:nvSpPr>
        <p:spPr>
          <a:xfrm>
            <a:off x="392318" y="3978039"/>
            <a:ext cx="3735545" cy="84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工作电源使用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VDDA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引脚输入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VSSA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作为独立的地连接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VREF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引脚则为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提供测量使用的参考电压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32009F-BF4F-4BFC-B032-ECADAAD28C23}"/>
              </a:ext>
            </a:extLst>
          </p:cNvPr>
          <p:cNvSpPr/>
          <p:nvPr/>
        </p:nvSpPr>
        <p:spPr>
          <a:xfrm>
            <a:off x="8327571" y="1481404"/>
            <a:ext cx="687978" cy="34070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1.2V</a:t>
            </a: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域</a:t>
            </a:r>
            <a:endParaRPr lang="en-US" altLang="zh-CN" sz="12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9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3" grpId="0" animBg="1"/>
      <p:bldP spid="15" grpId="0" animBg="1"/>
      <p:bldP spid="16" grpId="0" animBg="1"/>
      <p:bldP spid="19" grpId="0"/>
      <p:bldP spid="20" grpId="0"/>
      <p:bldP spid="21" grpId="0"/>
      <p:bldP spid="23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C23DD686-AE58-488A-9854-B5ED387F7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16" y="723864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低功耗是什么？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A46E4D-34C0-435B-8C95-7EC9B0D02BB3}"/>
              </a:ext>
            </a:extLst>
          </p:cNvPr>
          <p:cNvSpPr/>
          <p:nvPr/>
        </p:nvSpPr>
        <p:spPr>
          <a:xfrm>
            <a:off x="237916" y="1415015"/>
            <a:ext cx="303854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降低集成电路的能量消耗。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A8D896-578A-472D-BD48-A637B53DBF09}"/>
              </a:ext>
            </a:extLst>
          </p:cNvPr>
          <p:cNvSpPr/>
          <p:nvPr/>
        </p:nvSpPr>
        <p:spPr>
          <a:xfrm>
            <a:off x="237914" y="2210092"/>
            <a:ext cx="4835017" cy="2126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低功耗特性对用电池供电的产品：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更小电池体积（降低了大小和成本）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延长电池寿命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电磁干扰更小，提高无线通信质量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电源设计更简单，无需过多考虑散热问题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9F8FDEE-802B-4FCF-984D-B331901A683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762727-94F7-441A-8AE8-C4A1A97CA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130" y="2472141"/>
            <a:ext cx="4151870" cy="26713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961F0D-3D2B-4BFA-8B48-8AA0FFA42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201" y="-3"/>
            <a:ext cx="4366799" cy="247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C23DD686-AE58-488A-9854-B5ED387F7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175"/>
            <a:ext cx="507293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、低功耗模式介绍（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F1 / F4 / F7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CDA19A-71A9-4FDC-B693-CC702A0FE9F3}"/>
              </a:ext>
            </a:extLst>
          </p:cNvPr>
          <p:cNvSpPr txBox="1"/>
          <p:nvPr/>
        </p:nvSpPr>
        <p:spPr>
          <a:xfrm>
            <a:off x="385172" y="400523"/>
            <a:ext cx="8545866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STM32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具有运行、睡眠、停止和待机四种工作模式。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2B98E01-44A8-4F86-AB8B-F53B366381C3}"/>
              </a:ext>
            </a:extLst>
          </p:cNvPr>
          <p:cNvSpPr/>
          <p:nvPr/>
        </p:nvSpPr>
        <p:spPr>
          <a:xfrm>
            <a:off x="2354213" y="1411748"/>
            <a:ext cx="6660247" cy="3585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FED09B1-9FB3-4CA4-9125-9F22B1D489D3}"/>
              </a:ext>
            </a:extLst>
          </p:cNvPr>
          <p:cNvSpPr/>
          <p:nvPr/>
        </p:nvSpPr>
        <p:spPr>
          <a:xfrm>
            <a:off x="2673283" y="2764693"/>
            <a:ext cx="1407847" cy="82961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内核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DF79978-7E3C-4894-91DB-75F95425C577}"/>
              </a:ext>
            </a:extLst>
          </p:cNvPr>
          <p:cNvSpPr/>
          <p:nvPr/>
        </p:nvSpPr>
        <p:spPr>
          <a:xfrm>
            <a:off x="2673284" y="1614891"/>
            <a:ext cx="1427756" cy="786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IO/SPI/TIM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EF41A43-CE4E-4C8F-8338-7DAB6AEADF31}"/>
              </a:ext>
            </a:extLst>
          </p:cNvPr>
          <p:cNvSpPr/>
          <p:nvPr/>
        </p:nvSpPr>
        <p:spPr>
          <a:xfrm>
            <a:off x="6120781" y="3642180"/>
            <a:ext cx="1527860" cy="399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电压调节器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148630B-9A60-4B35-8D8B-3C09BE93C2B0}"/>
              </a:ext>
            </a:extLst>
          </p:cNvPr>
          <p:cNvSpPr/>
          <p:nvPr/>
        </p:nvSpPr>
        <p:spPr>
          <a:xfrm>
            <a:off x="6121684" y="2045923"/>
            <a:ext cx="1527859" cy="7755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时钟系统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HSI/HSE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AFDF274-8A8E-4F7D-B2C1-C79AB4A4616E}"/>
              </a:ext>
            </a:extLst>
          </p:cNvPr>
          <p:cNvSpPr/>
          <p:nvPr/>
        </p:nvSpPr>
        <p:spPr>
          <a:xfrm>
            <a:off x="2673283" y="3938038"/>
            <a:ext cx="1407844" cy="100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SRAM/FLASH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梯形 41">
            <a:extLst>
              <a:ext uri="{FF2B5EF4-FFF2-40B4-BE49-F238E27FC236}">
                <a16:creationId xmlns:a16="http://schemas.microsoft.com/office/drawing/2014/main" id="{043937CD-7191-4644-839F-EB30490174EA}"/>
              </a:ext>
            </a:extLst>
          </p:cNvPr>
          <p:cNvSpPr/>
          <p:nvPr/>
        </p:nvSpPr>
        <p:spPr>
          <a:xfrm rot="16200000">
            <a:off x="3304860" y="3066366"/>
            <a:ext cx="3473894" cy="31783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A144DAA-388B-41AC-822E-75241AA17A7D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5200725" y="3841844"/>
            <a:ext cx="920056" cy="0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5E7E90B-74EB-40B6-B469-64B235BA0C21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5200724" y="2430041"/>
            <a:ext cx="920960" cy="3634"/>
          </a:xfrm>
          <a:prstGeom prst="straightConnector1">
            <a:avLst/>
          </a:prstGeom>
          <a:ln w="57150"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752E027-4676-4B1A-9DEA-703FE3BF515A}"/>
              </a:ext>
            </a:extLst>
          </p:cNvPr>
          <p:cNvCxnSpPr>
            <a:cxnSpLocks/>
          </p:cNvCxnSpPr>
          <p:nvPr/>
        </p:nvCxnSpPr>
        <p:spPr>
          <a:xfrm flipH="1">
            <a:off x="7464755" y="1591418"/>
            <a:ext cx="317830" cy="0"/>
          </a:xfrm>
          <a:prstGeom prst="straightConnector1">
            <a:avLst/>
          </a:prstGeom>
          <a:ln w="57150">
            <a:headEnd w="lg" len="lg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3368CFF-DF52-4EEC-9FDE-0F872AFD6A4D}"/>
              </a:ext>
            </a:extLst>
          </p:cNvPr>
          <p:cNvCxnSpPr>
            <a:cxnSpLocks/>
          </p:cNvCxnSpPr>
          <p:nvPr/>
        </p:nvCxnSpPr>
        <p:spPr>
          <a:xfrm flipH="1">
            <a:off x="7464755" y="1812562"/>
            <a:ext cx="322902" cy="0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0FD10F5-E02A-435E-9EF2-3142AAC8DB2B}"/>
              </a:ext>
            </a:extLst>
          </p:cNvPr>
          <p:cNvSpPr txBox="1"/>
          <p:nvPr/>
        </p:nvSpPr>
        <p:spPr>
          <a:xfrm>
            <a:off x="7752576" y="1405072"/>
            <a:ext cx="1261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提供时钟信号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E956335-1159-4BFC-B98A-7F895A42AA28}"/>
              </a:ext>
            </a:extLst>
          </p:cNvPr>
          <p:cNvSpPr txBox="1"/>
          <p:nvPr/>
        </p:nvSpPr>
        <p:spPr>
          <a:xfrm>
            <a:off x="7764109" y="1655184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供电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83FBDBD-7E6E-438C-AE8B-107BC4D983BD}"/>
              </a:ext>
            </a:extLst>
          </p:cNvPr>
          <p:cNvCxnSpPr>
            <a:cxnSpLocks/>
          </p:cNvCxnSpPr>
          <p:nvPr/>
        </p:nvCxnSpPr>
        <p:spPr>
          <a:xfrm flipH="1">
            <a:off x="4081131" y="2174750"/>
            <a:ext cx="801761" cy="0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7CEDFBC-C0ED-4495-86C3-FC7E96E3C38E}"/>
              </a:ext>
            </a:extLst>
          </p:cNvPr>
          <p:cNvCxnSpPr>
            <a:cxnSpLocks/>
          </p:cNvCxnSpPr>
          <p:nvPr/>
        </p:nvCxnSpPr>
        <p:spPr>
          <a:xfrm flipH="1">
            <a:off x="4081131" y="1858556"/>
            <a:ext cx="801761" cy="0"/>
          </a:xfrm>
          <a:prstGeom prst="straightConnector1">
            <a:avLst/>
          </a:prstGeom>
          <a:ln w="57150">
            <a:solidFill>
              <a:schemeClr val="accent6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1F34465-9B29-48B1-800D-F5E9A7F73B9F}"/>
              </a:ext>
            </a:extLst>
          </p:cNvPr>
          <p:cNvCxnSpPr>
            <a:cxnSpLocks/>
          </p:cNvCxnSpPr>
          <p:nvPr/>
        </p:nvCxnSpPr>
        <p:spPr>
          <a:xfrm flipH="1">
            <a:off x="4081130" y="3348715"/>
            <a:ext cx="801761" cy="0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7D0585D-F63D-4868-B4EC-8D0078BEE7F7}"/>
              </a:ext>
            </a:extLst>
          </p:cNvPr>
          <p:cNvCxnSpPr>
            <a:cxnSpLocks/>
          </p:cNvCxnSpPr>
          <p:nvPr/>
        </p:nvCxnSpPr>
        <p:spPr>
          <a:xfrm flipH="1">
            <a:off x="4081130" y="3032521"/>
            <a:ext cx="801761" cy="0"/>
          </a:xfrm>
          <a:prstGeom prst="straightConnector1">
            <a:avLst/>
          </a:prstGeom>
          <a:ln w="57150">
            <a:solidFill>
              <a:schemeClr val="accent6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16BB4F8-302B-4660-B258-8076CA627053}"/>
              </a:ext>
            </a:extLst>
          </p:cNvPr>
          <p:cNvCxnSpPr>
            <a:cxnSpLocks/>
          </p:cNvCxnSpPr>
          <p:nvPr/>
        </p:nvCxnSpPr>
        <p:spPr>
          <a:xfrm flipH="1">
            <a:off x="4081129" y="4575050"/>
            <a:ext cx="801761" cy="0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D7AC648-0D6F-4297-B4E2-87E89B2E17D7}"/>
              </a:ext>
            </a:extLst>
          </p:cNvPr>
          <p:cNvCxnSpPr>
            <a:cxnSpLocks/>
          </p:cNvCxnSpPr>
          <p:nvPr/>
        </p:nvCxnSpPr>
        <p:spPr>
          <a:xfrm flipH="1">
            <a:off x="4081129" y="4258856"/>
            <a:ext cx="801761" cy="0"/>
          </a:xfrm>
          <a:prstGeom prst="straightConnector1">
            <a:avLst/>
          </a:prstGeom>
          <a:ln w="57150">
            <a:solidFill>
              <a:schemeClr val="accent6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97C149BE-F43D-44F3-9DFF-0562A9AEDB78}"/>
              </a:ext>
            </a:extLst>
          </p:cNvPr>
          <p:cNvSpPr txBox="1"/>
          <p:nvPr/>
        </p:nvSpPr>
        <p:spPr>
          <a:xfrm>
            <a:off x="385172" y="747860"/>
            <a:ext cx="8758828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上电后默认是在运行模式，当内核不需要继续运行时，可以选择后面三种低功耗模式。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FBD20E4-D393-4D6F-B95D-26B08C6E9404}"/>
              </a:ext>
            </a:extLst>
          </p:cNvPr>
          <p:cNvSpPr txBox="1"/>
          <p:nvPr/>
        </p:nvSpPr>
        <p:spPr>
          <a:xfrm>
            <a:off x="166894" y="1305681"/>
            <a:ext cx="2274531" cy="153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低功耗模式：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①，睡眠模式   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②，停止模式   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③，待机模式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DF4940A-FFD2-44D2-87E3-AF6F2AD7F187}"/>
              </a:ext>
            </a:extLst>
          </p:cNvPr>
          <p:cNvSpPr txBox="1"/>
          <p:nvPr/>
        </p:nvSpPr>
        <p:spPr>
          <a:xfrm>
            <a:off x="364217" y="2922514"/>
            <a:ext cx="1848216" cy="1162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电源消耗不同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唤醒时间不同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唤醒源不同</a:t>
            </a:r>
          </a:p>
        </p:txBody>
      </p:sp>
    </p:spTree>
    <p:extLst>
      <p:ext uri="{BB962C8B-B14F-4D97-AF65-F5344CB8AC3E}">
        <p14:creationId xmlns:p14="http://schemas.microsoft.com/office/powerpoint/2010/main" val="9073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7" grpId="0"/>
      <p:bldP spid="48" grpId="0"/>
      <p:bldP spid="55" grpId="0"/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Normal" panose="020B04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Normal" panose="020B04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Normal" panose="020B04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EF498FC-0E94-49FA-9A8D-CD244CC1E5A7}"/>
              </a:ext>
            </a:extLst>
          </p:cNvPr>
          <p:cNvSpPr/>
          <p:nvPr/>
        </p:nvSpPr>
        <p:spPr>
          <a:xfrm>
            <a:off x="219244" y="765442"/>
            <a:ext cx="8703776" cy="3754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思源黑体 CN Normal" panose="020B040000000000000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D19332-8C82-458D-B162-69DC86B0157B}"/>
              </a:ext>
            </a:extLst>
          </p:cNvPr>
          <p:cNvSpPr/>
          <p:nvPr/>
        </p:nvSpPr>
        <p:spPr>
          <a:xfrm>
            <a:off x="858227" y="2055190"/>
            <a:ext cx="1406324" cy="10301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CM3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内核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F873A9E-11E5-4C88-8AC0-F10C3B9321F1}"/>
              </a:ext>
            </a:extLst>
          </p:cNvPr>
          <p:cNvSpPr/>
          <p:nvPr/>
        </p:nvSpPr>
        <p:spPr>
          <a:xfrm>
            <a:off x="845461" y="879184"/>
            <a:ext cx="1407202" cy="1030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IO/SPI/TIM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F7C0D16-92CB-45D7-961B-4F5CFD5A13D2}"/>
              </a:ext>
            </a:extLst>
          </p:cNvPr>
          <p:cNvSpPr/>
          <p:nvPr/>
        </p:nvSpPr>
        <p:spPr>
          <a:xfrm>
            <a:off x="4305104" y="3033030"/>
            <a:ext cx="1527859" cy="399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电压调节器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E1F2ED2-65FD-4BC3-91D4-05B3B4BDE244}"/>
              </a:ext>
            </a:extLst>
          </p:cNvPr>
          <p:cNvSpPr/>
          <p:nvPr/>
        </p:nvSpPr>
        <p:spPr>
          <a:xfrm>
            <a:off x="4305104" y="1436773"/>
            <a:ext cx="1527859" cy="7755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时钟系统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HSI/HSE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573544D-902E-4B3E-9BF9-EF12388EF2B4}"/>
              </a:ext>
            </a:extLst>
          </p:cNvPr>
          <p:cNvCxnSpPr>
            <a:cxnSpLocks/>
          </p:cNvCxnSpPr>
          <p:nvPr/>
        </p:nvCxnSpPr>
        <p:spPr>
          <a:xfrm flipH="1">
            <a:off x="2264551" y="1565600"/>
            <a:ext cx="801761" cy="0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1E273BFB-8B9F-4E20-96DF-C0FC1827B838}"/>
              </a:ext>
            </a:extLst>
          </p:cNvPr>
          <p:cNvSpPr/>
          <p:nvPr/>
        </p:nvSpPr>
        <p:spPr>
          <a:xfrm>
            <a:off x="845461" y="3322932"/>
            <a:ext cx="1417335" cy="1030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SRAM/FLASH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F92B4AA-D8AF-4DBE-AB15-75E59DE3AA92}"/>
              </a:ext>
            </a:extLst>
          </p:cNvPr>
          <p:cNvCxnSpPr>
            <a:cxnSpLocks/>
          </p:cNvCxnSpPr>
          <p:nvPr/>
        </p:nvCxnSpPr>
        <p:spPr>
          <a:xfrm flipH="1">
            <a:off x="2264551" y="1249406"/>
            <a:ext cx="801761" cy="0"/>
          </a:xfrm>
          <a:prstGeom prst="straightConnector1">
            <a:avLst/>
          </a:prstGeom>
          <a:ln w="57150">
            <a:solidFill>
              <a:schemeClr val="accent6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梯形 28">
            <a:extLst>
              <a:ext uri="{FF2B5EF4-FFF2-40B4-BE49-F238E27FC236}">
                <a16:creationId xmlns:a16="http://schemas.microsoft.com/office/drawing/2014/main" id="{E73FFA6C-EF2A-46C4-A9C1-61776A125CAC}"/>
              </a:ext>
            </a:extLst>
          </p:cNvPr>
          <p:cNvSpPr/>
          <p:nvPr/>
        </p:nvSpPr>
        <p:spPr>
          <a:xfrm rot="16200000">
            <a:off x="1488280" y="2457216"/>
            <a:ext cx="3473894" cy="31783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3D5F20F-9326-47E8-ABBA-E3F7C0702FC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384144" y="3232694"/>
            <a:ext cx="920960" cy="0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12E3CAB-149B-49FA-8F6D-4B59C1B718D0}"/>
              </a:ext>
            </a:extLst>
          </p:cNvPr>
          <p:cNvCxnSpPr>
            <a:cxnSpLocks/>
          </p:cNvCxnSpPr>
          <p:nvPr/>
        </p:nvCxnSpPr>
        <p:spPr>
          <a:xfrm flipH="1">
            <a:off x="2264550" y="2739565"/>
            <a:ext cx="801761" cy="0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DA29851-07B9-457E-B204-01A2FFEC69A9}"/>
              </a:ext>
            </a:extLst>
          </p:cNvPr>
          <p:cNvCxnSpPr>
            <a:cxnSpLocks/>
          </p:cNvCxnSpPr>
          <p:nvPr/>
        </p:nvCxnSpPr>
        <p:spPr>
          <a:xfrm flipH="1">
            <a:off x="2264550" y="2423371"/>
            <a:ext cx="801761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F7029C6-F7C7-487E-AF6C-85F8F2AD6D88}"/>
              </a:ext>
            </a:extLst>
          </p:cNvPr>
          <p:cNvCxnSpPr>
            <a:cxnSpLocks/>
          </p:cNvCxnSpPr>
          <p:nvPr/>
        </p:nvCxnSpPr>
        <p:spPr>
          <a:xfrm flipH="1">
            <a:off x="2264549" y="3965900"/>
            <a:ext cx="801761" cy="0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8C9017A-1CE4-4A0B-B00D-2D6A471EB796}"/>
              </a:ext>
            </a:extLst>
          </p:cNvPr>
          <p:cNvCxnSpPr>
            <a:cxnSpLocks/>
          </p:cNvCxnSpPr>
          <p:nvPr/>
        </p:nvCxnSpPr>
        <p:spPr>
          <a:xfrm flipH="1">
            <a:off x="2264549" y="3649706"/>
            <a:ext cx="801761" cy="0"/>
          </a:xfrm>
          <a:prstGeom prst="straightConnector1">
            <a:avLst/>
          </a:prstGeom>
          <a:ln w="57150">
            <a:solidFill>
              <a:schemeClr val="accent6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0E8C79B-84EE-40CF-BF0D-DF28E91FF4D2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384144" y="1820891"/>
            <a:ext cx="920960" cy="3634"/>
          </a:xfrm>
          <a:prstGeom prst="straightConnector1">
            <a:avLst/>
          </a:prstGeom>
          <a:ln w="57150"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2081F7F-94DA-456C-9AD2-C29CD6158304}"/>
              </a:ext>
            </a:extLst>
          </p:cNvPr>
          <p:cNvCxnSpPr>
            <a:cxnSpLocks/>
          </p:cNvCxnSpPr>
          <p:nvPr/>
        </p:nvCxnSpPr>
        <p:spPr>
          <a:xfrm flipH="1" flipV="1">
            <a:off x="5424355" y="948154"/>
            <a:ext cx="920960" cy="3634"/>
          </a:xfrm>
          <a:prstGeom prst="straightConnector1">
            <a:avLst/>
          </a:prstGeom>
          <a:ln w="57150">
            <a:headEnd w="lg" len="lg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5365C9A-FCB4-4DBB-9AAC-E63E59E2FC7F}"/>
              </a:ext>
            </a:extLst>
          </p:cNvPr>
          <p:cNvCxnSpPr>
            <a:cxnSpLocks/>
          </p:cNvCxnSpPr>
          <p:nvPr/>
        </p:nvCxnSpPr>
        <p:spPr>
          <a:xfrm flipH="1">
            <a:off x="5429427" y="1172932"/>
            <a:ext cx="920959" cy="0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581991A-9BCB-4988-AF0B-EA4144CFABCC}"/>
              </a:ext>
            </a:extLst>
          </p:cNvPr>
          <p:cNvSpPr txBox="1"/>
          <p:nvPr/>
        </p:nvSpPr>
        <p:spPr>
          <a:xfrm>
            <a:off x="6315306" y="76544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ea typeface="思源黑体 CN Normal" panose="020B0400000000000000"/>
              </a:rPr>
              <a:t>提供时钟信号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24FCB31-E66D-4A9F-BA0E-DDA11D07353B}"/>
              </a:ext>
            </a:extLst>
          </p:cNvPr>
          <p:cNvSpPr txBox="1"/>
          <p:nvPr/>
        </p:nvSpPr>
        <p:spPr>
          <a:xfrm>
            <a:off x="6326839" y="10079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ea typeface="思源黑体 CN Normal" panose="020B0400000000000000"/>
              </a:rPr>
              <a:t>供电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27A7BA9-F2D4-467D-985D-620049B07CFF}"/>
              </a:ext>
            </a:extLst>
          </p:cNvPr>
          <p:cNvSpPr/>
          <p:nvPr/>
        </p:nvSpPr>
        <p:spPr>
          <a:xfrm>
            <a:off x="856471" y="2055648"/>
            <a:ext cx="1406324" cy="10301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内核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DBBAB14-970A-4268-A11B-6203AD0CAC1C}"/>
              </a:ext>
            </a:extLst>
          </p:cNvPr>
          <p:cNvSpPr/>
          <p:nvPr/>
        </p:nvSpPr>
        <p:spPr>
          <a:xfrm>
            <a:off x="6878198" y="3868485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思源黑体 CN Normal" panose="020B0400000000000000"/>
              </a:rPr>
              <a:t>睡眠模式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340B8B3-FD40-4206-A61C-B02D6DC68923}"/>
              </a:ext>
            </a:extLst>
          </p:cNvPr>
          <p:cNvSpPr txBox="1"/>
          <p:nvPr/>
        </p:nvSpPr>
        <p:spPr>
          <a:xfrm>
            <a:off x="6006159" y="1994231"/>
            <a:ext cx="1446794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ea typeface="思源黑体 CN Normal" panose="020B0400000000000000"/>
              </a:rPr>
              <a:t>内核时钟关闭</a:t>
            </a:r>
            <a:endParaRPr lang="en-US" altLang="zh-CN" sz="1600" dirty="0">
              <a:ea typeface="思源黑体 CN Normal" panose="020B040000000000000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13FB80F-8F25-4889-A1C7-F5E9EBAA6D6D}"/>
              </a:ext>
            </a:extLst>
          </p:cNvPr>
          <p:cNvCxnSpPr>
            <a:cxnSpLocks/>
          </p:cNvCxnSpPr>
          <p:nvPr/>
        </p:nvCxnSpPr>
        <p:spPr>
          <a:xfrm flipH="1">
            <a:off x="2263673" y="2423371"/>
            <a:ext cx="801761" cy="0"/>
          </a:xfrm>
          <a:prstGeom prst="straightConnector1">
            <a:avLst/>
          </a:prstGeom>
          <a:ln w="57150">
            <a:solidFill>
              <a:schemeClr val="accent6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F1453D0-9117-43D9-AFFB-DD83DA173419}"/>
              </a:ext>
            </a:extLst>
          </p:cNvPr>
          <p:cNvSpPr/>
          <p:nvPr/>
        </p:nvSpPr>
        <p:spPr>
          <a:xfrm>
            <a:off x="3656521" y="3684622"/>
            <a:ext cx="662131" cy="281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优点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E027375-CE82-4C2A-8A4A-2AAF1992C5EF}"/>
              </a:ext>
            </a:extLst>
          </p:cNvPr>
          <p:cNvSpPr/>
          <p:nvPr/>
        </p:nvSpPr>
        <p:spPr>
          <a:xfrm>
            <a:off x="4318652" y="3655983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对系统影响小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8A757E8-99FD-4621-A08F-66E326A9CF47}"/>
              </a:ext>
            </a:extLst>
          </p:cNvPr>
          <p:cNvSpPr/>
          <p:nvPr/>
        </p:nvSpPr>
        <p:spPr>
          <a:xfrm>
            <a:off x="3658185" y="4072374"/>
            <a:ext cx="662131" cy="281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缺点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E06543E-9E0E-404E-998A-07F1C7257665}"/>
              </a:ext>
            </a:extLst>
          </p:cNvPr>
          <p:cNvSpPr/>
          <p:nvPr/>
        </p:nvSpPr>
        <p:spPr>
          <a:xfrm>
            <a:off x="4318652" y="4039708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节能效果最差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57B55879-F370-46B1-A937-2C5FB53F01F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6B7B03E-75AA-4AEF-9588-0B206C94B145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Normal" panose="020B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07430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3" grpId="0" animBg="1"/>
      <p:bldP spid="36" grpId="0"/>
      <p:bldP spid="43" grpId="0" animBg="1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Normal" panose="020B04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Normal" panose="020B04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Normal" panose="020B04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EF498FC-0E94-49FA-9A8D-CD244CC1E5A7}"/>
              </a:ext>
            </a:extLst>
          </p:cNvPr>
          <p:cNvSpPr/>
          <p:nvPr/>
        </p:nvSpPr>
        <p:spPr>
          <a:xfrm>
            <a:off x="219244" y="750202"/>
            <a:ext cx="8703776" cy="3754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思源黑体 CN Normal" panose="020B040000000000000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D19332-8C82-458D-B162-69DC86B0157B}"/>
              </a:ext>
            </a:extLst>
          </p:cNvPr>
          <p:cNvSpPr/>
          <p:nvPr/>
        </p:nvSpPr>
        <p:spPr>
          <a:xfrm>
            <a:off x="858227" y="2039950"/>
            <a:ext cx="1406324" cy="10301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CM3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内核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F873A9E-11E5-4C88-8AC0-F10C3B9321F1}"/>
              </a:ext>
            </a:extLst>
          </p:cNvPr>
          <p:cNvSpPr/>
          <p:nvPr/>
        </p:nvSpPr>
        <p:spPr>
          <a:xfrm>
            <a:off x="878137" y="863944"/>
            <a:ext cx="1385748" cy="10301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IO/SPI/TIM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F7C0D16-92CB-45D7-961B-4F5CFD5A13D2}"/>
              </a:ext>
            </a:extLst>
          </p:cNvPr>
          <p:cNvSpPr/>
          <p:nvPr/>
        </p:nvSpPr>
        <p:spPr>
          <a:xfrm>
            <a:off x="4305104" y="3017790"/>
            <a:ext cx="1527859" cy="399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电压调节器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E1F2ED2-65FD-4BC3-91D4-05B3B4BDE244}"/>
              </a:ext>
            </a:extLst>
          </p:cNvPr>
          <p:cNvSpPr/>
          <p:nvPr/>
        </p:nvSpPr>
        <p:spPr>
          <a:xfrm>
            <a:off x="4305104" y="1421533"/>
            <a:ext cx="1527859" cy="7755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时钟系统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HSI/HSE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573544D-902E-4B3E-9BF9-EF12388EF2B4}"/>
              </a:ext>
            </a:extLst>
          </p:cNvPr>
          <p:cNvCxnSpPr>
            <a:cxnSpLocks/>
          </p:cNvCxnSpPr>
          <p:nvPr/>
        </p:nvCxnSpPr>
        <p:spPr>
          <a:xfrm flipH="1">
            <a:off x="2264551" y="1550360"/>
            <a:ext cx="801761" cy="0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1E273BFB-8B9F-4E20-96DF-C0FC1827B838}"/>
              </a:ext>
            </a:extLst>
          </p:cNvPr>
          <p:cNvSpPr/>
          <p:nvPr/>
        </p:nvSpPr>
        <p:spPr>
          <a:xfrm>
            <a:off x="857560" y="3307692"/>
            <a:ext cx="1406323" cy="1030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SRAM/FLASH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F92B4AA-D8AF-4DBE-AB15-75E59DE3AA92}"/>
              </a:ext>
            </a:extLst>
          </p:cNvPr>
          <p:cNvCxnSpPr>
            <a:cxnSpLocks/>
          </p:cNvCxnSpPr>
          <p:nvPr/>
        </p:nvCxnSpPr>
        <p:spPr>
          <a:xfrm flipH="1">
            <a:off x="2264551" y="1234166"/>
            <a:ext cx="801761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梯形 28">
            <a:extLst>
              <a:ext uri="{FF2B5EF4-FFF2-40B4-BE49-F238E27FC236}">
                <a16:creationId xmlns:a16="http://schemas.microsoft.com/office/drawing/2014/main" id="{E73FFA6C-EF2A-46C4-A9C1-61776A125CAC}"/>
              </a:ext>
            </a:extLst>
          </p:cNvPr>
          <p:cNvSpPr/>
          <p:nvPr/>
        </p:nvSpPr>
        <p:spPr>
          <a:xfrm rot="16200000">
            <a:off x="1488280" y="2441976"/>
            <a:ext cx="3473894" cy="31783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3D5F20F-9326-47E8-ABBA-E3F7C0702FC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384144" y="3217454"/>
            <a:ext cx="920960" cy="0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12E3CAB-149B-49FA-8F6D-4B59C1B718D0}"/>
              </a:ext>
            </a:extLst>
          </p:cNvPr>
          <p:cNvCxnSpPr>
            <a:cxnSpLocks/>
          </p:cNvCxnSpPr>
          <p:nvPr/>
        </p:nvCxnSpPr>
        <p:spPr>
          <a:xfrm flipH="1">
            <a:off x="2264550" y="2724325"/>
            <a:ext cx="801761" cy="0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DA29851-07B9-457E-B204-01A2FFEC69A9}"/>
              </a:ext>
            </a:extLst>
          </p:cNvPr>
          <p:cNvCxnSpPr>
            <a:cxnSpLocks/>
          </p:cNvCxnSpPr>
          <p:nvPr/>
        </p:nvCxnSpPr>
        <p:spPr>
          <a:xfrm flipH="1">
            <a:off x="2264550" y="2408131"/>
            <a:ext cx="801761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F7029C6-F7C7-487E-AF6C-85F8F2AD6D88}"/>
              </a:ext>
            </a:extLst>
          </p:cNvPr>
          <p:cNvCxnSpPr>
            <a:cxnSpLocks/>
          </p:cNvCxnSpPr>
          <p:nvPr/>
        </p:nvCxnSpPr>
        <p:spPr>
          <a:xfrm flipH="1">
            <a:off x="2264549" y="3950660"/>
            <a:ext cx="801761" cy="0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8C9017A-1CE4-4A0B-B00D-2D6A471EB796}"/>
              </a:ext>
            </a:extLst>
          </p:cNvPr>
          <p:cNvCxnSpPr>
            <a:cxnSpLocks/>
          </p:cNvCxnSpPr>
          <p:nvPr/>
        </p:nvCxnSpPr>
        <p:spPr>
          <a:xfrm flipH="1">
            <a:off x="2264549" y="3634466"/>
            <a:ext cx="801761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0E8C79B-84EE-40CF-BF0D-DF28E91FF4D2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384144" y="1805651"/>
            <a:ext cx="920960" cy="363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2081F7F-94DA-456C-9AD2-C29CD6158304}"/>
              </a:ext>
            </a:extLst>
          </p:cNvPr>
          <p:cNvCxnSpPr>
            <a:cxnSpLocks/>
          </p:cNvCxnSpPr>
          <p:nvPr/>
        </p:nvCxnSpPr>
        <p:spPr>
          <a:xfrm flipH="1" flipV="1">
            <a:off x="5424355" y="932914"/>
            <a:ext cx="920960" cy="3634"/>
          </a:xfrm>
          <a:prstGeom prst="straightConnector1">
            <a:avLst/>
          </a:prstGeom>
          <a:ln w="57150">
            <a:headEnd w="lg" len="lg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5365C9A-FCB4-4DBB-9AAC-E63E59E2FC7F}"/>
              </a:ext>
            </a:extLst>
          </p:cNvPr>
          <p:cNvCxnSpPr>
            <a:cxnSpLocks/>
          </p:cNvCxnSpPr>
          <p:nvPr/>
        </p:nvCxnSpPr>
        <p:spPr>
          <a:xfrm flipH="1">
            <a:off x="5429427" y="1157692"/>
            <a:ext cx="920959" cy="0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581991A-9BCB-4988-AF0B-EA4144CFABCC}"/>
              </a:ext>
            </a:extLst>
          </p:cNvPr>
          <p:cNvSpPr txBox="1"/>
          <p:nvPr/>
        </p:nvSpPr>
        <p:spPr>
          <a:xfrm>
            <a:off x="6315306" y="75020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ea typeface="思源黑体 CN Normal" panose="020B0400000000000000"/>
              </a:rPr>
              <a:t>提供时钟信号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24FCB31-E66D-4A9F-BA0E-DDA11D07353B}"/>
              </a:ext>
            </a:extLst>
          </p:cNvPr>
          <p:cNvSpPr txBox="1"/>
          <p:nvPr/>
        </p:nvSpPr>
        <p:spPr>
          <a:xfrm>
            <a:off x="6326839" y="9926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ea typeface="思源黑体 CN Normal" panose="020B0400000000000000"/>
              </a:rPr>
              <a:t>供电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DBBAB14-970A-4268-A11B-6203AD0CAC1C}"/>
              </a:ext>
            </a:extLst>
          </p:cNvPr>
          <p:cNvSpPr/>
          <p:nvPr/>
        </p:nvSpPr>
        <p:spPr>
          <a:xfrm>
            <a:off x="6885818" y="3853245"/>
            <a:ext cx="20313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思源黑体 CN Normal" panose="020B0400000000000000"/>
              </a:rPr>
              <a:t>停止</a:t>
            </a:r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思源黑体 CN Normal" panose="020B0400000000000000"/>
              </a:rPr>
              <a:t>模式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EC1F8F1-4E0B-4C68-8C71-4A5B90FBB937}"/>
              </a:ext>
            </a:extLst>
          </p:cNvPr>
          <p:cNvSpPr txBox="1"/>
          <p:nvPr/>
        </p:nvSpPr>
        <p:spPr>
          <a:xfrm>
            <a:off x="6042661" y="1978991"/>
            <a:ext cx="2059610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ea typeface="思源黑体 CN Normal" panose="020B0400000000000000"/>
              </a:rPr>
              <a:t>内核时钟关闭</a:t>
            </a:r>
            <a:endParaRPr lang="en-US" altLang="zh-CN" sz="1600" dirty="0">
              <a:ea typeface="思源黑体 CN Normal" panose="020B040000000000000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60FF8CD-CB24-40E3-A3E0-74500178E798}"/>
              </a:ext>
            </a:extLst>
          </p:cNvPr>
          <p:cNvSpPr/>
          <p:nvPr/>
        </p:nvSpPr>
        <p:spPr>
          <a:xfrm>
            <a:off x="857561" y="863474"/>
            <a:ext cx="1406323" cy="1030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IO/SPI/TIM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A9FB4B7-BF7A-4EA1-B186-1041091C6B7E}"/>
              </a:ext>
            </a:extLst>
          </p:cNvPr>
          <p:cNvSpPr/>
          <p:nvPr/>
        </p:nvSpPr>
        <p:spPr>
          <a:xfrm>
            <a:off x="4305104" y="1421533"/>
            <a:ext cx="1527859" cy="7755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时钟系统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HSI/HSE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7FE00A1-1029-418E-B93B-6792DB7E8B66}"/>
              </a:ext>
            </a:extLst>
          </p:cNvPr>
          <p:cNvCxnSpPr>
            <a:cxnSpLocks/>
          </p:cNvCxnSpPr>
          <p:nvPr/>
        </p:nvCxnSpPr>
        <p:spPr>
          <a:xfrm flipH="1">
            <a:off x="2264551" y="1234166"/>
            <a:ext cx="801761" cy="0"/>
          </a:xfrm>
          <a:prstGeom prst="straightConnector1">
            <a:avLst/>
          </a:prstGeom>
          <a:ln w="57150">
            <a:solidFill>
              <a:schemeClr val="accent6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3BD72B1-BF7A-41CE-A275-8CD2D4E8BCCD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384144" y="1805651"/>
            <a:ext cx="920960" cy="3634"/>
          </a:xfrm>
          <a:prstGeom prst="straightConnector1">
            <a:avLst/>
          </a:prstGeom>
          <a:ln w="57150"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B75F76C2-54F4-47DB-A786-914A8D1C8A8B}"/>
              </a:ext>
            </a:extLst>
          </p:cNvPr>
          <p:cNvSpPr/>
          <p:nvPr/>
        </p:nvSpPr>
        <p:spPr>
          <a:xfrm>
            <a:off x="857561" y="2045621"/>
            <a:ext cx="1406324" cy="10301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内核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83B9319-9D6A-4545-85C1-9E4243D36B18}"/>
              </a:ext>
            </a:extLst>
          </p:cNvPr>
          <p:cNvCxnSpPr>
            <a:cxnSpLocks/>
          </p:cNvCxnSpPr>
          <p:nvPr/>
        </p:nvCxnSpPr>
        <p:spPr>
          <a:xfrm flipH="1">
            <a:off x="2263884" y="2413802"/>
            <a:ext cx="801761" cy="0"/>
          </a:xfrm>
          <a:prstGeom prst="straightConnector1">
            <a:avLst/>
          </a:prstGeom>
          <a:ln w="57150">
            <a:solidFill>
              <a:schemeClr val="accent6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1956C5F-D8D9-42FB-BB8B-6BF9F0A70187}"/>
              </a:ext>
            </a:extLst>
          </p:cNvPr>
          <p:cNvCxnSpPr>
            <a:cxnSpLocks/>
          </p:cNvCxnSpPr>
          <p:nvPr/>
        </p:nvCxnSpPr>
        <p:spPr>
          <a:xfrm flipH="1">
            <a:off x="2264364" y="3633774"/>
            <a:ext cx="801761" cy="0"/>
          </a:xfrm>
          <a:prstGeom prst="straightConnector1">
            <a:avLst/>
          </a:prstGeom>
          <a:ln w="57150">
            <a:solidFill>
              <a:schemeClr val="accent6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5396CD44-14E3-4A59-8FF2-D5688FA48107}"/>
              </a:ext>
            </a:extLst>
          </p:cNvPr>
          <p:cNvSpPr txBox="1"/>
          <p:nvPr/>
        </p:nvSpPr>
        <p:spPr>
          <a:xfrm>
            <a:off x="6042660" y="2381877"/>
            <a:ext cx="2874484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关闭内核逻辑电路的所有时钟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关闭时钟系统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59604121-B56D-4034-9A6C-47F4D1FB9E3E}"/>
              </a:ext>
            </a:extLst>
          </p:cNvPr>
          <p:cNvSpPr/>
          <p:nvPr/>
        </p:nvSpPr>
        <p:spPr>
          <a:xfrm>
            <a:off x="3664141" y="3669382"/>
            <a:ext cx="662131" cy="281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优点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BE38A70-88A0-4569-A775-5997D7B0C55C}"/>
              </a:ext>
            </a:extLst>
          </p:cNvPr>
          <p:cNvSpPr/>
          <p:nvPr/>
        </p:nvSpPr>
        <p:spPr>
          <a:xfrm>
            <a:off x="4333892" y="3640743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节能效果好，程序不会复位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A9E4E07-555C-4818-9BC3-B2F6595EBAFA}"/>
              </a:ext>
            </a:extLst>
          </p:cNvPr>
          <p:cNvSpPr/>
          <p:nvPr/>
        </p:nvSpPr>
        <p:spPr>
          <a:xfrm>
            <a:off x="3665805" y="4057134"/>
            <a:ext cx="662131" cy="281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缺点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413B90E-5334-4A81-8EC0-077F7D83B3F2}"/>
              </a:ext>
            </a:extLst>
          </p:cNvPr>
          <p:cNvSpPr/>
          <p:nvPr/>
        </p:nvSpPr>
        <p:spPr>
          <a:xfrm>
            <a:off x="4326272" y="4024468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恢复时间较长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B8FA25D-7AC9-4E89-A4AB-6AC782D37BE7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Normal" panose="020B0400000000000000"/>
            </a:endParaRPr>
          </a:p>
        </p:txBody>
      </p:sp>
      <p:sp>
        <p:nvSpPr>
          <p:cNvPr id="53" name="Rectangle 2">
            <a:extLst>
              <a:ext uri="{FF2B5EF4-FFF2-40B4-BE49-F238E27FC236}">
                <a16:creationId xmlns:a16="http://schemas.microsoft.com/office/drawing/2014/main" id="{93199CD6-1698-496B-8955-535F47AAD3B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86909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0" grpId="0" animBg="1"/>
      <p:bldP spid="32" grpId="0" animBg="1"/>
      <p:bldP spid="43" grpId="0" animBg="1"/>
      <p:bldP spid="48" grpId="0"/>
      <p:bldP spid="49" grpId="0" animBg="1"/>
      <p:bldP spid="50" grpId="0"/>
      <p:bldP spid="51" grpId="0" animBg="1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Normal" panose="020B04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Normal" panose="020B04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Normal" panose="020B04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EF498FC-0E94-49FA-9A8D-CD244CC1E5A7}"/>
              </a:ext>
            </a:extLst>
          </p:cNvPr>
          <p:cNvSpPr/>
          <p:nvPr/>
        </p:nvSpPr>
        <p:spPr>
          <a:xfrm>
            <a:off x="242104" y="803543"/>
            <a:ext cx="8703776" cy="3718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思源黑体 CN Normal" panose="020B040000000000000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D19332-8C82-458D-B162-69DC86B0157B}"/>
              </a:ext>
            </a:extLst>
          </p:cNvPr>
          <p:cNvSpPr/>
          <p:nvPr/>
        </p:nvSpPr>
        <p:spPr>
          <a:xfrm>
            <a:off x="881087" y="2093290"/>
            <a:ext cx="1406324" cy="10301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CM3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内核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F873A9E-11E5-4C88-8AC0-F10C3B9321F1}"/>
              </a:ext>
            </a:extLst>
          </p:cNvPr>
          <p:cNvSpPr/>
          <p:nvPr/>
        </p:nvSpPr>
        <p:spPr>
          <a:xfrm>
            <a:off x="900996" y="917284"/>
            <a:ext cx="1406324" cy="10301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IO/SPI/TIM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F7C0D16-92CB-45D7-961B-4F5CFD5A13D2}"/>
              </a:ext>
            </a:extLst>
          </p:cNvPr>
          <p:cNvSpPr/>
          <p:nvPr/>
        </p:nvSpPr>
        <p:spPr>
          <a:xfrm>
            <a:off x="4327964" y="3071130"/>
            <a:ext cx="1579731" cy="3993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电压调节器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E1F2ED2-65FD-4BC3-91D4-05B3B4BDE244}"/>
              </a:ext>
            </a:extLst>
          </p:cNvPr>
          <p:cNvSpPr/>
          <p:nvPr/>
        </p:nvSpPr>
        <p:spPr>
          <a:xfrm>
            <a:off x="4327964" y="1474873"/>
            <a:ext cx="1527859" cy="7755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时钟系统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HSI/HSE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573544D-902E-4B3E-9BF9-EF12388EF2B4}"/>
              </a:ext>
            </a:extLst>
          </p:cNvPr>
          <p:cNvCxnSpPr>
            <a:cxnSpLocks/>
          </p:cNvCxnSpPr>
          <p:nvPr/>
        </p:nvCxnSpPr>
        <p:spPr>
          <a:xfrm flipH="1">
            <a:off x="2287411" y="1603700"/>
            <a:ext cx="801761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1E273BFB-8B9F-4E20-96DF-C0FC1827B838}"/>
              </a:ext>
            </a:extLst>
          </p:cNvPr>
          <p:cNvSpPr/>
          <p:nvPr/>
        </p:nvSpPr>
        <p:spPr>
          <a:xfrm>
            <a:off x="879755" y="3361032"/>
            <a:ext cx="1407655" cy="10301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SRAM/FLASH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F92B4AA-D8AF-4DBE-AB15-75E59DE3AA92}"/>
              </a:ext>
            </a:extLst>
          </p:cNvPr>
          <p:cNvCxnSpPr>
            <a:cxnSpLocks/>
          </p:cNvCxnSpPr>
          <p:nvPr/>
        </p:nvCxnSpPr>
        <p:spPr>
          <a:xfrm flipH="1">
            <a:off x="2287411" y="1287506"/>
            <a:ext cx="801761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梯形 28">
            <a:extLst>
              <a:ext uri="{FF2B5EF4-FFF2-40B4-BE49-F238E27FC236}">
                <a16:creationId xmlns:a16="http://schemas.microsoft.com/office/drawing/2014/main" id="{E73FFA6C-EF2A-46C4-A9C1-61776A125CAC}"/>
              </a:ext>
            </a:extLst>
          </p:cNvPr>
          <p:cNvSpPr/>
          <p:nvPr/>
        </p:nvSpPr>
        <p:spPr>
          <a:xfrm rot="16200000">
            <a:off x="1511140" y="2495316"/>
            <a:ext cx="3473894" cy="31783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3D5F20F-9326-47E8-ABBA-E3F7C0702FC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407004" y="3270794"/>
            <a:ext cx="92096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12E3CAB-149B-49FA-8F6D-4B59C1B718D0}"/>
              </a:ext>
            </a:extLst>
          </p:cNvPr>
          <p:cNvCxnSpPr>
            <a:cxnSpLocks/>
          </p:cNvCxnSpPr>
          <p:nvPr/>
        </p:nvCxnSpPr>
        <p:spPr>
          <a:xfrm flipH="1">
            <a:off x="2287410" y="2777665"/>
            <a:ext cx="801761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DA29851-07B9-457E-B204-01A2FFEC69A9}"/>
              </a:ext>
            </a:extLst>
          </p:cNvPr>
          <p:cNvCxnSpPr>
            <a:cxnSpLocks/>
          </p:cNvCxnSpPr>
          <p:nvPr/>
        </p:nvCxnSpPr>
        <p:spPr>
          <a:xfrm flipH="1">
            <a:off x="2287410" y="2461471"/>
            <a:ext cx="801761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F7029C6-F7C7-487E-AF6C-85F8F2AD6D88}"/>
              </a:ext>
            </a:extLst>
          </p:cNvPr>
          <p:cNvCxnSpPr>
            <a:cxnSpLocks/>
          </p:cNvCxnSpPr>
          <p:nvPr/>
        </p:nvCxnSpPr>
        <p:spPr>
          <a:xfrm flipH="1">
            <a:off x="2287409" y="4004000"/>
            <a:ext cx="801761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8C9017A-1CE4-4A0B-B00D-2D6A471EB796}"/>
              </a:ext>
            </a:extLst>
          </p:cNvPr>
          <p:cNvCxnSpPr>
            <a:cxnSpLocks/>
          </p:cNvCxnSpPr>
          <p:nvPr/>
        </p:nvCxnSpPr>
        <p:spPr>
          <a:xfrm flipH="1">
            <a:off x="2287409" y="3687806"/>
            <a:ext cx="801761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0E8C79B-84EE-40CF-BF0D-DF28E91FF4D2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407004" y="1858991"/>
            <a:ext cx="920960" cy="363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2081F7F-94DA-456C-9AD2-C29CD6158304}"/>
              </a:ext>
            </a:extLst>
          </p:cNvPr>
          <p:cNvCxnSpPr>
            <a:cxnSpLocks/>
          </p:cNvCxnSpPr>
          <p:nvPr/>
        </p:nvCxnSpPr>
        <p:spPr>
          <a:xfrm flipH="1" flipV="1">
            <a:off x="5447215" y="986254"/>
            <a:ext cx="920960" cy="3634"/>
          </a:xfrm>
          <a:prstGeom prst="straightConnector1">
            <a:avLst/>
          </a:prstGeom>
          <a:ln w="57150">
            <a:headEnd w="lg" len="lg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5365C9A-FCB4-4DBB-9AAC-E63E59E2FC7F}"/>
              </a:ext>
            </a:extLst>
          </p:cNvPr>
          <p:cNvCxnSpPr>
            <a:cxnSpLocks/>
          </p:cNvCxnSpPr>
          <p:nvPr/>
        </p:nvCxnSpPr>
        <p:spPr>
          <a:xfrm flipH="1">
            <a:off x="5452287" y="1211032"/>
            <a:ext cx="920959" cy="0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581991A-9BCB-4988-AF0B-EA4144CFABCC}"/>
              </a:ext>
            </a:extLst>
          </p:cNvPr>
          <p:cNvSpPr txBox="1"/>
          <p:nvPr/>
        </p:nvSpPr>
        <p:spPr>
          <a:xfrm>
            <a:off x="6338166" y="80354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ea typeface="思源黑体 CN Normal" panose="020B0400000000000000"/>
              </a:rPr>
              <a:t>提供时钟信号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24FCB31-E66D-4A9F-BA0E-DDA11D07353B}"/>
              </a:ext>
            </a:extLst>
          </p:cNvPr>
          <p:cNvSpPr txBox="1"/>
          <p:nvPr/>
        </p:nvSpPr>
        <p:spPr>
          <a:xfrm>
            <a:off x="6349699" y="10460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ea typeface="思源黑体 CN Normal" panose="020B0400000000000000"/>
              </a:rPr>
              <a:t>供电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DBBAB14-970A-4268-A11B-6203AD0CAC1C}"/>
              </a:ext>
            </a:extLst>
          </p:cNvPr>
          <p:cNvSpPr/>
          <p:nvPr/>
        </p:nvSpPr>
        <p:spPr>
          <a:xfrm>
            <a:off x="6908678" y="3876105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思源黑体 CN Normal" panose="020B0400000000000000"/>
              </a:rPr>
              <a:t>待机模式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5A75FC8-1B24-4F6E-98CD-815464B32720}"/>
              </a:ext>
            </a:extLst>
          </p:cNvPr>
          <p:cNvSpPr/>
          <p:nvPr/>
        </p:nvSpPr>
        <p:spPr>
          <a:xfrm>
            <a:off x="4327964" y="3071130"/>
            <a:ext cx="1579731" cy="399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电压调节器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C3DF91A-E3C3-4212-959F-3A57E2C5E277}"/>
              </a:ext>
            </a:extLst>
          </p:cNvPr>
          <p:cNvSpPr/>
          <p:nvPr/>
        </p:nvSpPr>
        <p:spPr>
          <a:xfrm>
            <a:off x="872801" y="3361032"/>
            <a:ext cx="1413278" cy="1030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SRAM/FLASH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05F4546-043C-4578-8CEB-FF296BDC3385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3407004" y="3270794"/>
            <a:ext cx="920960" cy="0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8F404E1-52F1-4D31-9A55-E22E8E34DB55}"/>
              </a:ext>
            </a:extLst>
          </p:cNvPr>
          <p:cNvSpPr/>
          <p:nvPr/>
        </p:nvSpPr>
        <p:spPr>
          <a:xfrm>
            <a:off x="897824" y="907882"/>
            <a:ext cx="1414383" cy="103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IO/SPI/TIM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6736619-FC25-42A0-8329-2265033E8804}"/>
              </a:ext>
            </a:extLst>
          </p:cNvPr>
          <p:cNvSpPr/>
          <p:nvPr/>
        </p:nvSpPr>
        <p:spPr>
          <a:xfrm>
            <a:off x="4327964" y="1474873"/>
            <a:ext cx="1527859" cy="7755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时钟系统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HSI/HSE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ADCC6CA-0F4E-4672-A7F1-3295A24C9D0A}"/>
              </a:ext>
            </a:extLst>
          </p:cNvPr>
          <p:cNvCxnSpPr>
            <a:cxnSpLocks/>
          </p:cNvCxnSpPr>
          <p:nvPr/>
        </p:nvCxnSpPr>
        <p:spPr>
          <a:xfrm flipH="1">
            <a:off x="2287411" y="1603700"/>
            <a:ext cx="801761" cy="0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094DA17-8DF5-482E-BB59-5E67D81C4A8E}"/>
              </a:ext>
            </a:extLst>
          </p:cNvPr>
          <p:cNvCxnSpPr>
            <a:cxnSpLocks/>
          </p:cNvCxnSpPr>
          <p:nvPr/>
        </p:nvCxnSpPr>
        <p:spPr>
          <a:xfrm flipH="1">
            <a:off x="2287411" y="1287506"/>
            <a:ext cx="801761" cy="0"/>
          </a:xfrm>
          <a:prstGeom prst="straightConnector1">
            <a:avLst/>
          </a:prstGeom>
          <a:ln w="57150">
            <a:solidFill>
              <a:schemeClr val="accent6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3488194-3F69-4BF4-8A99-F13722D10D0A}"/>
              </a:ext>
            </a:extLst>
          </p:cNvPr>
          <p:cNvCxnSpPr>
            <a:cxnSpLocks/>
          </p:cNvCxnSpPr>
          <p:nvPr/>
        </p:nvCxnSpPr>
        <p:spPr>
          <a:xfrm flipH="1">
            <a:off x="2287410" y="2777665"/>
            <a:ext cx="801761" cy="0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A95556A-AC18-4701-8F05-CB1E557BAAC3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3407004" y="1858991"/>
            <a:ext cx="920960" cy="3634"/>
          </a:xfrm>
          <a:prstGeom prst="straightConnector1">
            <a:avLst/>
          </a:prstGeom>
          <a:ln w="57150"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97427A1C-85E4-4481-9446-AC43368416B6}"/>
              </a:ext>
            </a:extLst>
          </p:cNvPr>
          <p:cNvSpPr/>
          <p:nvPr/>
        </p:nvSpPr>
        <p:spPr>
          <a:xfrm>
            <a:off x="880421" y="2098961"/>
            <a:ext cx="1406324" cy="10301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内核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D7F89F5-6EA4-4D66-959F-A3C9B58FCBDC}"/>
              </a:ext>
            </a:extLst>
          </p:cNvPr>
          <p:cNvCxnSpPr>
            <a:cxnSpLocks/>
          </p:cNvCxnSpPr>
          <p:nvPr/>
        </p:nvCxnSpPr>
        <p:spPr>
          <a:xfrm flipH="1">
            <a:off x="2286744" y="2467142"/>
            <a:ext cx="801761" cy="0"/>
          </a:xfrm>
          <a:prstGeom prst="straightConnector1">
            <a:avLst/>
          </a:prstGeom>
          <a:ln w="57150">
            <a:solidFill>
              <a:schemeClr val="accent6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95E2BB4-792D-4BC6-915A-6DAA5DCDECB5}"/>
              </a:ext>
            </a:extLst>
          </p:cNvPr>
          <p:cNvCxnSpPr>
            <a:cxnSpLocks/>
          </p:cNvCxnSpPr>
          <p:nvPr/>
        </p:nvCxnSpPr>
        <p:spPr>
          <a:xfrm flipH="1">
            <a:off x="2287224" y="3687114"/>
            <a:ext cx="801761" cy="0"/>
          </a:xfrm>
          <a:prstGeom prst="straightConnector1">
            <a:avLst/>
          </a:prstGeom>
          <a:ln w="57150">
            <a:solidFill>
              <a:schemeClr val="accent6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27E9E38-BB76-44A3-AE79-3213BD496A27}"/>
              </a:ext>
            </a:extLst>
          </p:cNvPr>
          <p:cNvCxnSpPr>
            <a:cxnSpLocks/>
          </p:cNvCxnSpPr>
          <p:nvPr/>
        </p:nvCxnSpPr>
        <p:spPr>
          <a:xfrm flipH="1">
            <a:off x="2286744" y="4004000"/>
            <a:ext cx="801761" cy="0"/>
          </a:xfrm>
          <a:prstGeom prst="straightConnector1">
            <a:avLst/>
          </a:prstGeom>
          <a:ln w="57150">
            <a:solidFill>
              <a:srgbClr val="FF0000"/>
            </a:solidFill>
            <a:headEnd w="lg" len="lg"/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BBB2E8A0-BED5-4F27-BD05-29BB1962FFEA}"/>
              </a:ext>
            </a:extLst>
          </p:cNvPr>
          <p:cNvSpPr/>
          <p:nvPr/>
        </p:nvSpPr>
        <p:spPr>
          <a:xfrm>
            <a:off x="3694621" y="3753202"/>
            <a:ext cx="669246" cy="281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优点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51D2082-13FC-44F6-B4A4-6C7440E5ACCD}"/>
              </a:ext>
            </a:extLst>
          </p:cNvPr>
          <p:cNvSpPr/>
          <p:nvPr/>
        </p:nvSpPr>
        <p:spPr>
          <a:xfrm>
            <a:off x="4356751" y="3724563"/>
            <a:ext cx="14309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节能效果最好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F1FFD326-6022-47C6-9D9E-3A6167A205A4}"/>
              </a:ext>
            </a:extLst>
          </p:cNvPr>
          <p:cNvSpPr/>
          <p:nvPr/>
        </p:nvSpPr>
        <p:spPr>
          <a:xfrm>
            <a:off x="3696285" y="4140954"/>
            <a:ext cx="669246" cy="281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缺点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3F68E7A-BC4A-45CF-9B19-1F551D63279E}"/>
              </a:ext>
            </a:extLst>
          </p:cNvPr>
          <p:cNvSpPr/>
          <p:nvPr/>
        </p:nvSpPr>
        <p:spPr>
          <a:xfrm>
            <a:off x="4356752" y="4108288"/>
            <a:ext cx="26649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程序会复位，少数条件唤醒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715666D-9394-4A90-8F60-B1F21F3E19DF}"/>
              </a:ext>
            </a:extLst>
          </p:cNvPr>
          <p:cNvSpPr txBox="1"/>
          <p:nvPr/>
        </p:nvSpPr>
        <p:spPr>
          <a:xfrm>
            <a:off x="6111240" y="2032331"/>
            <a:ext cx="2664987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ea typeface="思源黑体 CN Normal" panose="020B0400000000000000"/>
              </a:rPr>
              <a:t>内核时钟关闭</a:t>
            </a:r>
            <a:endParaRPr lang="en-US" altLang="zh-CN" sz="1600" dirty="0">
              <a:ea typeface="思源黑体 CN Normal" panose="020B040000000000000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AF1365B-7526-45B2-A82C-2B1606EF02E8}"/>
              </a:ext>
            </a:extLst>
          </p:cNvPr>
          <p:cNvSpPr txBox="1"/>
          <p:nvPr/>
        </p:nvSpPr>
        <p:spPr>
          <a:xfrm>
            <a:off x="6111240" y="2435217"/>
            <a:ext cx="2844017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关闭内核逻辑电路的所有时钟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ea typeface="思源黑体 CN Normal" panose="020B0400000000000000"/>
              </a:rPr>
              <a:t>关闭时钟系统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62789B4-8ACB-424D-B715-F00D05C313A5}"/>
              </a:ext>
            </a:extLst>
          </p:cNvPr>
          <p:cNvSpPr txBox="1"/>
          <p:nvPr/>
        </p:nvSpPr>
        <p:spPr>
          <a:xfrm>
            <a:off x="6111240" y="3257327"/>
            <a:ext cx="2664987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ea typeface="思源黑体 CN Normal" panose="020B0400000000000000"/>
              </a:rPr>
              <a:t>关闭电压调节器</a:t>
            </a:r>
            <a:endParaRPr lang="en-US" altLang="zh-CN" sz="1600" dirty="0">
              <a:ea typeface="思源黑体 CN Normal" panose="020B040000000000000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1244097-FD7F-44FD-9E0F-75F2AF2A8A67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Normal" panose="020B04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Normal" panose="020B0400000000000000"/>
            </a:endParaRPr>
          </a:p>
        </p:txBody>
      </p:sp>
      <p:sp>
        <p:nvSpPr>
          <p:cNvPr id="58" name="Rectangle 2">
            <a:extLst>
              <a:ext uri="{FF2B5EF4-FFF2-40B4-BE49-F238E27FC236}">
                <a16:creationId xmlns:a16="http://schemas.microsoft.com/office/drawing/2014/main" id="{B9D29250-E8FE-48E1-B8E1-48115D45BEE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02568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5" grpId="0" animBg="1"/>
      <p:bldP spid="36" grpId="0" animBg="1"/>
      <p:bldP spid="47" grpId="0" animBg="1"/>
      <p:bldP spid="51" grpId="0" animBg="1"/>
      <p:bldP spid="52" grpId="0"/>
      <p:bldP spid="53" grpId="0" animBg="1"/>
      <p:bldP spid="54" grpId="0"/>
      <p:bldP spid="55" grpId="0"/>
      <p:bldP spid="56" grpId="0"/>
      <p:bldP spid="5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13091</TotalTime>
  <Words>2422</Words>
  <Application>Microsoft Office PowerPoint</Application>
  <PresentationFormat>全屏显示(16:9)</PresentationFormat>
  <Paragraphs>392</Paragraphs>
  <Slides>29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思源黑体 CN Bold</vt:lpstr>
      <vt:lpstr>思源黑体 CN Normal</vt:lpstr>
      <vt:lpstr>思源黑体 CN 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Mr_Xu</cp:lastModifiedBy>
  <cp:revision>129</cp:revision>
  <dcterms:created xsi:type="dcterms:W3CDTF">2021-03-21T09:45:45Z</dcterms:created>
  <dcterms:modified xsi:type="dcterms:W3CDTF">2022-01-21T09:10:04Z</dcterms:modified>
</cp:coreProperties>
</file>