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8" r:id="rId2"/>
    <p:sldId id="270" r:id="rId3"/>
    <p:sldId id="345" r:id="rId4"/>
    <p:sldId id="450" r:id="rId5"/>
    <p:sldId id="347" r:id="rId6"/>
    <p:sldId id="352" r:id="rId7"/>
    <p:sldId id="349" r:id="rId8"/>
    <p:sldId id="353" r:id="rId9"/>
    <p:sldId id="350" r:id="rId10"/>
    <p:sldId id="358" r:id="rId11"/>
    <p:sldId id="277" r:id="rId12"/>
    <p:sldId id="342" r:id="rId13"/>
    <p:sldId id="360" r:id="rId14"/>
    <p:sldId id="443" r:id="rId15"/>
    <p:sldId id="444" r:id="rId16"/>
    <p:sldId id="355" r:id="rId17"/>
    <p:sldId id="445" r:id="rId18"/>
    <p:sldId id="446" r:id="rId19"/>
    <p:sldId id="447" r:id="rId20"/>
    <p:sldId id="341" r:id="rId21"/>
    <p:sldId id="354" r:id="rId22"/>
    <p:sldId id="449" r:id="rId23"/>
    <p:sldId id="34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1"/>
    <a:srgbClr val="1969B2"/>
    <a:srgbClr val="117457"/>
    <a:srgbClr val="B4C7E7"/>
    <a:srgbClr val="FFFFFF"/>
    <a:srgbClr val="5A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3001" autoAdjust="0"/>
  </p:normalViewPr>
  <p:slideViewPr>
    <p:cSldViewPr snapToGrid="0">
      <p:cViewPr varScale="1">
        <p:scale>
          <a:sx n="109" d="100"/>
          <a:sy n="109" d="100"/>
        </p:scale>
        <p:origin x="47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B4A-1BEF-4060-B990-F97A3677CE1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E00BE-85E8-4D2D-9815-9DA6A5DD7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5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02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7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3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4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1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3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1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7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38" y="2044697"/>
            <a:ext cx="2179324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低功耗实验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34CB2C-E940-4C5F-9769-8E37C3CFC5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1CDA19A-71A9-4FDC-B693-CC702A0FE9F3}"/>
              </a:ext>
            </a:extLst>
          </p:cNvPr>
          <p:cNvSpPr txBox="1"/>
          <p:nvPr/>
        </p:nvSpPr>
        <p:spPr>
          <a:xfrm>
            <a:off x="264577" y="778696"/>
            <a:ext cx="319607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不同电压等级对应的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CORE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电压值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D21249-FFF4-4505-8D5A-4C31DAD819E4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4CE2C2-96B8-4868-BE16-D0B649400399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D386C7-C7C9-48A9-9B39-F97C88223BF7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05744C-58AA-4E5F-BA89-4FA05B9B0B4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3DE37A34-331C-47F5-B306-7AD7B6E3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60" name="Rectangle 2">
            <a:extLst>
              <a:ext uri="{FF2B5EF4-FFF2-40B4-BE49-F238E27FC236}">
                <a16:creationId xmlns:a16="http://schemas.microsoft.com/office/drawing/2014/main" id="{13D8C204-AC1F-4BBD-9DBA-6846C9A5CA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FB655CFB-703F-40E3-8B1C-B1179A040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27613"/>
              </p:ext>
            </p:extLst>
          </p:nvPr>
        </p:nvGraphicFramePr>
        <p:xfrm>
          <a:off x="264576" y="1253991"/>
          <a:ext cx="8267424" cy="238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1118223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067498045"/>
                    </a:ext>
                  </a:extLst>
                </a:gridCol>
                <a:gridCol w="1865712">
                  <a:extLst>
                    <a:ext uri="{9D8B030D-6E8A-4147-A177-3AD203B41FA5}">
                      <a16:colId xmlns:a16="http://schemas.microsoft.com/office/drawing/2014/main" val="3191520797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146965326"/>
                    </a:ext>
                  </a:extLst>
                </a:gridCol>
                <a:gridCol w="1865712">
                  <a:extLst>
                    <a:ext uri="{9D8B030D-6E8A-4147-A177-3AD203B41FA5}">
                      <a16:colId xmlns:a16="http://schemas.microsoft.com/office/drawing/2014/main" val="2059245445"/>
                    </a:ext>
                  </a:extLst>
                </a:gridCol>
              </a:tblGrid>
              <a:tr h="343784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思源黑体 CN Normal" panose="020B0400000000000000"/>
                        </a:rPr>
                        <a:t>电压等级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思源黑体 CN Normal" panose="020B0400000000000000"/>
                        </a:rPr>
                        <a:t>V</a:t>
                      </a:r>
                      <a:r>
                        <a:rPr lang="en-US" altLang="zh-CN" sz="1600" baseline="-25000" dirty="0">
                          <a:ea typeface="思源黑体 CN Normal" panose="020B0400000000000000"/>
                        </a:rPr>
                        <a:t>CORE </a:t>
                      </a:r>
                      <a:r>
                        <a:rPr lang="zh-CN" altLang="en-US" sz="1600" dirty="0">
                          <a:ea typeface="思源黑体 CN Normal" panose="020B0400000000000000"/>
                        </a:rPr>
                        <a:t>电源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思源黑体 CN Normal" panose="020B0400000000000000"/>
                        </a:rPr>
                        <a:t>最大频率（</a:t>
                      </a:r>
                      <a:r>
                        <a:rPr lang="en-US" altLang="zh-CN" sz="1600" dirty="0">
                          <a:ea typeface="思源黑体 CN Normal" panose="020B0400000000000000"/>
                        </a:rPr>
                        <a:t>MHz</a:t>
                      </a:r>
                      <a:r>
                        <a:rPr lang="zh-CN" altLang="en-US" sz="1600" dirty="0">
                          <a:ea typeface="思源黑体 CN Normal" panose="020B040000000000000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思源黑体 CN Normal" panose="020B0400000000000000"/>
                        </a:rPr>
                        <a:t>V</a:t>
                      </a:r>
                      <a:r>
                        <a:rPr lang="en-US" altLang="zh-CN" sz="1600" baseline="-25000" dirty="0">
                          <a:ea typeface="思源黑体 CN Normal" panose="020B0400000000000000"/>
                        </a:rPr>
                        <a:t>CORE </a:t>
                      </a:r>
                      <a:r>
                        <a:rPr lang="zh-CN" altLang="en-US" sz="1600" dirty="0">
                          <a:ea typeface="思源黑体 CN Normal" panose="020B0400000000000000"/>
                        </a:rPr>
                        <a:t>电压值</a:t>
                      </a:r>
                      <a:r>
                        <a:rPr lang="en-US" altLang="zh-CN" sz="1600" dirty="0">
                          <a:ea typeface="思源黑体 CN Normal" panose="020B0400000000000000"/>
                        </a:rPr>
                        <a:t>(</a:t>
                      </a:r>
                      <a:r>
                        <a:rPr lang="zh-CN" altLang="en-US" sz="1600" dirty="0">
                          <a:ea typeface="思源黑体 CN Normal" panose="020B0400000000000000"/>
                        </a:rPr>
                        <a:t>典型</a:t>
                      </a:r>
                      <a:r>
                        <a:rPr lang="en-US" altLang="zh-CN" sz="1600" dirty="0">
                          <a:ea typeface="思源黑体 CN Normal" panose="020B0400000000000000"/>
                        </a:rPr>
                        <a:t>)</a:t>
                      </a:r>
                      <a:endParaRPr lang="zh-CN" altLang="en-US" sz="1600" dirty="0"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思源黑体 CN Normal" panose="020B0400000000000000"/>
                        </a:rPr>
                        <a:t>最小</a:t>
                      </a:r>
                      <a:r>
                        <a:rPr lang="en-US" altLang="zh-CN" sz="1600" dirty="0">
                          <a:ea typeface="思源黑体 CN Normal" panose="020B0400000000000000"/>
                        </a:rPr>
                        <a:t>V</a:t>
                      </a:r>
                      <a:r>
                        <a:rPr lang="en-US" altLang="zh-CN" sz="1600" baseline="-25000" dirty="0">
                          <a:ea typeface="思源黑体 CN Normal" panose="020B0400000000000000"/>
                        </a:rPr>
                        <a:t>DD</a:t>
                      </a:r>
                      <a:r>
                        <a:rPr lang="en-US" altLang="zh-CN" sz="1600" dirty="0">
                          <a:ea typeface="思源黑体 CN Normal" panose="020B0400000000000000"/>
                        </a:rPr>
                        <a:t>(V)</a:t>
                      </a:r>
                      <a:endParaRPr lang="zh-CN" altLang="en-US" sz="1600" dirty="0"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640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VOS0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LDO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1.35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1.26~1.40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1.7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95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VOS1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LDO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1.2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1.15~1.26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1.62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909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VOS2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LDO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300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1.1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1.05~1.26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1.62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925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VOS3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LDO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1.0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0.95~1.26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1.62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404162"/>
                  </a:ext>
                </a:extLst>
              </a:tr>
              <a:tr h="36957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SVOS4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LDO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N/A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Not Found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1.62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52027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SVOS5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LDO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N/A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Not Found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1.62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6519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AB071B5-BB58-4639-9036-2625A9B78950}"/>
              </a:ext>
            </a:extLst>
          </p:cNvPr>
          <p:cNvSpPr txBox="1"/>
          <p:nvPr/>
        </p:nvSpPr>
        <p:spPr>
          <a:xfrm>
            <a:off x="264576" y="3660002"/>
            <a:ext cx="710689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整理于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《STM32H750VBT6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芯片数据手册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》7.3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小节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Table120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Table121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115673-434E-41DC-B7F0-9B496C6715C3}"/>
              </a:ext>
            </a:extLst>
          </p:cNvPr>
          <p:cNvSpPr txBox="1"/>
          <p:nvPr/>
        </p:nvSpPr>
        <p:spPr>
          <a:xfrm>
            <a:off x="120883" y="4099641"/>
            <a:ext cx="908189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VOS0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是在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H750 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版本才会有设计，所以关于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VOS0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的资料需要在英文版参考手册中才能找到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E4DB09-927C-4B16-8313-26381952B9F2}"/>
              </a:ext>
            </a:extLst>
          </p:cNvPr>
          <p:cNvSpPr/>
          <p:nvPr/>
        </p:nvSpPr>
        <p:spPr>
          <a:xfrm>
            <a:off x="214919" y="1551909"/>
            <a:ext cx="1219986" cy="423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069890-EEFB-44D9-BA9A-82C3FC3F9DCE}"/>
              </a:ext>
            </a:extLst>
          </p:cNvPr>
          <p:cNvSpPr/>
          <p:nvPr/>
        </p:nvSpPr>
        <p:spPr>
          <a:xfrm>
            <a:off x="4783016" y="556034"/>
            <a:ext cx="3196077" cy="5416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完成切换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VOS3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VOS1VOS0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6A2A32-3F47-4C06-AD9F-05AAF39C2794}"/>
              </a:ext>
            </a:extLst>
          </p:cNvPr>
          <p:cNvSpPr/>
          <p:nvPr/>
        </p:nvSpPr>
        <p:spPr>
          <a:xfrm>
            <a:off x="2710960" y="1555814"/>
            <a:ext cx="1219986" cy="423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 animBg="1"/>
      <p:bldP spid="2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243" y="62581"/>
            <a:ext cx="225987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低功耗模式汇总表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B5600A-CBEE-4065-99DF-8DF60115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" y="37281"/>
            <a:ext cx="6404346" cy="50809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3694EE-73D8-4383-841E-2816CFE8E594}"/>
              </a:ext>
            </a:extLst>
          </p:cNvPr>
          <p:cNvSpPr/>
          <p:nvPr/>
        </p:nvSpPr>
        <p:spPr>
          <a:xfrm>
            <a:off x="34861" y="3871231"/>
            <a:ext cx="4469377" cy="1224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9A952B-AF9C-46CA-B71B-DF4CC542D478}"/>
              </a:ext>
            </a:extLst>
          </p:cNvPr>
          <p:cNvSpPr txBox="1"/>
          <p:nvPr/>
        </p:nvSpPr>
        <p:spPr>
          <a:xfrm>
            <a:off x="6439714" y="916896"/>
            <a:ext cx="2704307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系统提供了多个低功耗模式，可在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不需要执行代码时节省功耗。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262A5A-FFBF-4FC6-829E-F8F9E961658B}"/>
              </a:ext>
            </a:extLst>
          </p:cNvPr>
          <p:cNvSpPr txBox="1"/>
          <p:nvPr/>
        </p:nvSpPr>
        <p:spPr>
          <a:xfrm>
            <a:off x="6439714" y="2483531"/>
            <a:ext cx="2704307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根据应用选择具体的模式，以在低功耗、短启动时间和可用唤醒源之间寻求最佳平衡。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9045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77" y="708436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H750</a:t>
            </a:r>
            <a:r>
              <a:rPr lang="zh-CN" altLang="en-US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低功耗模式的功耗</a:t>
            </a:r>
            <a:endParaRPr lang="en-US" altLang="zh-CN" sz="20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D028A-63C0-417C-80B6-CBBF7638DD9A}"/>
              </a:ext>
            </a:extLst>
          </p:cNvPr>
          <p:cNvSpPr txBox="1"/>
          <p:nvPr/>
        </p:nvSpPr>
        <p:spPr>
          <a:xfrm>
            <a:off x="1935701" y="2202418"/>
            <a:ext cx="479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详看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《STM32H750VBT6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数据手册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》6.3.6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81A1F45-9BD5-4293-B0F4-950E1398E2F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24034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694" y="957150"/>
            <a:ext cx="5362270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，低功耗相关寄存器介绍（熟悉）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，低功耗相关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61518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" y="462712"/>
            <a:ext cx="59829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低功耗相关寄存器介绍（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13506"/>
              </p:ext>
            </p:extLst>
          </p:nvPr>
        </p:nvGraphicFramePr>
        <p:xfrm>
          <a:off x="149250" y="1069698"/>
          <a:ext cx="8857050" cy="3564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89075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SCB_SCR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系统控制寄存器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选择休眠和深度休眠模式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 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设置进入深度睡眠后的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V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CORE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和电源监控相关</a:t>
                      </a:r>
                      <a:endParaRPr lang="zh-CN" altLang="en-US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PWR_CPUCR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 CPU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用于设置域的低功耗模式和查询当前相关标志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PWR_WKUPEPR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 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唤醒使能和极性寄存器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设置唤醒源（使能、极性、控制上拉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下拉）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1628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PWR_WKUPCR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 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唤醒清除寄存器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清除唤醒源的标志位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397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EXTI_CPUIMR1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中断屏蔽寄存器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用于设置事件的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中断屏蔽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265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EXTI_CPUPR1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可配置事件挂起请求寄存器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用于设置管理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EXTI0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EXTI21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线的中断标志位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693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EXTI_(R/F)TSR1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上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下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升沿触发选择寄存器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用于设置输入线的极性（上升沿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下降沿触发）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29150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060"/>
            <a:ext cx="461772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(SCB_SCR)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0E4850-A71F-478A-8451-4758221FA67F}"/>
              </a:ext>
            </a:extLst>
          </p:cNvPr>
          <p:cNvSpPr txBox="1"/>
          <p:nvPr/>
        </p:nvSpPr>
        <p:spPr>
          <a:xfrm>
            <a:off x="2508469" y="4453228"/>
            <a:ext cx="3745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来自</a:t>
            </a:r>
            <a:r>
              <a:rPr lang="en-US" altLang="zh-CN" sz="1400" dirty="0"/>
              <a:t>:《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Cortex M7 Generic User Guide</a:t>
            </a:r>
            <a:r>
              <a:rPr lang="en-US" altLang="zh-CN" sz="1400" dirty="0"/>
              <a:t>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pdf</a:t>
            </a:r>
            <a:endParaRPr lang="zh-CN" altLang="en-US" sz="14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3AEEDE-5288-4018-9F74-C80169CE6C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B38F13-FE0D-4567-ACDB-12C9D7C2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857691"/>
            <a:ext cx="7452360" cy="21343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927CE0-4EB1-47F1-B417-13D0B1F9B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98" b="27062"/>
          <a:stretch/>
        </p:blipFill>
        <p:spPr>
          <a:xfrm>
            <a:off x="7620" y="3268980"/>
            <a:ext cx="7452360" cy="6858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0DB4AE2-CC0F-4C66-A619-6F74D3305B28}"/>
              </a:ext>
            </a:extLst>
          </p:cNvPr>
          <p:cNvSpPr/>
          <p:nvPr/>
        </p:nvSpPr>
        <p:spPr>
          <a:xfrm>
            <a:off x="1810862" y="3711488"/>
            <a:ext cx="1839118" cy="243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1FF852-6ED0-4BF4-A566-8AFAE1F86417}"/>
              </a:ext>
            </a:extLst>
          </p:cNvPr>
          <p:cNvSpPr txBox="1"/>
          <p:nvPr/>
        </p:nvSpPr>
        <p:spPr>
          <a:xfrm>
            <a:off x="1470660" y="3992311"/>
            <a:ext cx="424434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要进入待机模式，该位置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8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06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1(PWR_CR1)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3AEEDE-5288-4018-9F74-C80169CE6C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911A2A-986B-4684-B1EC-7D89743A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" y="880893"/>
            <a:ext cx="7852954" cy="13297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E1F4A8-D638-4D3D-88B3-D5E82F964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" y="2208613"/>
            <a:ext cx="7401364" cy="1338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915AFD-8B08-4375-9732-BBAA3D650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86" y="3532800"/>
            <a:ext cx="7401364" cy="94805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BB04A82-70D1-4FBF-B9D7-4DC046EB28DD}"/>
              </a:ext>
            </a:extLst>
          </p:cNvPr>
          <p:cNvSpPr txBox="1"/>
          <p:nvPr/>
        </p:nvSpPr>
        <p:spPr>
          <a:xfrm>
            <a:off x="152400" y="4396171"/>
            <a:ext cx="90220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要进入停止模式，为获得更低功耗，可设置稳压器为低功耗模式（即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LPDS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），等待中断唤醒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251350-DA68-4107-8B55-457DC89C48FE}"/>
              </a:ext>
            </a:extLst>
          </p:cNvPr>
          <p:cNvSpPr/>
          <p:nvPr/>
        </p:nvSpPr>
        <p:spPr>
          <a:xfrm>
            <a:off x="1201262" y="4209936"/>
            <a:ext cx="5618638" cy="243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80"/>
            <a:ext cx="515874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(PWR_CPUCR)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1A0F15-574B-480F-8A9E-7B5A3874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2" y="427161"/>
            <a:ext cx="7219418" cy="15783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6D28C3-00A4-4878-89D7-F17451F4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2" y="2028038"/>
            <a:ext cx="5877210" cy="25142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BB04A82-70D1-4FBF-B9D7-4DC046EB28DD}"/>
              </a:ext>
            </a:extLst>
          </p:cNvPr>
          <p:cNvSpPr txBox="1"/>
          <p:nvPr/>
        </p:nvSpPr>
        <p:spPr>
          <a:xfrm>
            <a:off x="289846" y="4515639"/>
            <a:ext cx="793832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PDDS_D1~PDDS_D3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D1/D2/D3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进入深度睡眠模式后，进入停止模式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PDDS_D1~PDDS_D3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D1/D2/D3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进入深度睡眠模式后，进入待机模式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71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40"/>
            <a:ext cx="560832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唤醒使能和极性寄存器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(PWR_WKUPEPR)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0639331-5C47-4E91-BBDC-D8DB27467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98"/>
            <a:ext cx="5874462" cy="468926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9251350-DA68-4107-8B55-457DC89C48FE}"/>
              </a:ext>
            </a:extLst>
          </p:cNvPr>
          <p:cNvSpPr/>
          <p:nvPr/>
        </p:nvSpPr>
        <p:spPr>
          <a:xfrm>
            <a:off x="687204" y="4515732"/>
            <a:ext cx="3336156" cy="1617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493B44-5824-4094-AE8A-3F54FC4E8036}"/>
              </a:ext>
            </a:extLst>
          </p:cNvPr>
          <p:cNvSpPr txBox="1"/>
          <p:nvPr/>
        </p:nvSpPr>
        <p:spPr>
          <a:xfrm>
            <a:off x="4315220" y="2792790"/>
            <a:ext cx="48287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WKUP(PA0)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的上升沿来唤醒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，怎么操作呢？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63B128-041A-45F7-BB18-A6690663CDED}"/>
              </a:ext>
            </a:extLst>
          </p:cNvPr>
          <p:cNvSpPr txBox="1"/>
          <p:nvPr/>
        </p:nvSpPr>
        <p:spPr>
          <a:xfrm>
            <a:off x="4522763" y="3189317"/>
            <a:ext cx="4621237" cy="1300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WKUPEN1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唤醒功能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WKUPPP1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，选择上升沿唤醒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WKUPPUPD1[1:0]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，选择使用下拉电阻，以保持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引脚的低电平状态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C9A175-7BDC-4D0F-81D3-3E6E25B0879E}"/>
              </a:ext>
            </a:extLst>
          </p:cNvPr>
          <p:cNvSpPr/>
          <p:nvPr/>
        </p:nvSpPr>
        <p:spPr>
          <a:xfrm>
            <a:off x="691890" y="3725703"/>
            <a:ext cx="3061836" cy="1617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CBBCF3-1177-4167-88B0-79F453E0B447}"/>
              </a:ext>
            </a:extLst>
          </p:cNvPr>
          <p:cNvSpPr/>
          <p:nvPr/>
        </p:nvSpPr>
        <p:spPr>
          <a:xfrm>
            <a:off x="1863969" y="3104269"/>
            <a:ext cx="738554" cy="1617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40"/>
            <a:ext cx="560832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唤醒清除寄存器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(PWR_WKUPCR)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493B44-5824-4094-AE8A-3F54FC4E8036}"/>
              </a:ext>
            </a:extLst>
          </p:cNvPr>
          <p:cNvSpPr txBox="1"/>
          <p:nvPr/>
        </p:nvSpPr>
        <p:spPr>
          <a:xfrm>
            <a:off x="673655" y="3958703"/>
            <a:ext cx="768686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WKUP(PA0)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引脚作为唤醒源，对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WKUPC1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，即清除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的唤醒标志位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60EEB3-DE66-4102-BCA8-4F5A99FBE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513"/>
            <a:ext cx="9144000" cy="1925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17AF8B-F616-4D5A-96CA-37263B917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0316"/>
            <a:ext cx="9144000" cy="9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694" y="957150"/>
            <a:ext cx="5362270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，低功耗模式介绍（熟悉）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8C37886-73E3-46BE-A20C-41CEB1DF41B4}"/>
              </a:ext>
            </a:extLst>
          </p:cNvPr>
          <p:cNvSpPr txBox="1"/>
          <p:nvPr/>
        </p:nvSpPr>
        <p:spPr>
          <a:xfrm>
            <a:off x="79716" y="3708101"/>
            <a:ext cx="902208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内核指令，使用函数的格式“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__WFI()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”和“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__WFE()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”来调用。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wfi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wfe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是编译器内置的函数，函数内部调用了相对应的汇编指令。更详细的描述参考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《CM7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C4600133-D644-4926-9E6A-959A0062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" y="434703"/>
            <a:ext cx="467868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WFI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命令和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WFE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命令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4DF1101-5911-4926-B39B-23E470289DA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CE1188-D7DB-45AA-B881-2E918CCFC511}"/>
              </a:ext>
            </a:extLst>
          </p:cNvPr>
          <p:cNvSpPr txBox="1"/>
          <p:nvPr/>
        </p:nvSpPr>
        <p:spPr>
          <a:xfrm>
            <a:off x="2640309" y="730096"/>
            <a:ext cx="632785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模式下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cmsis_armcc.h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AC6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模式下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cmsis_armclang.h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03715F-E806-4F65-AF87-6820C826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1048"/>
            <a:ext cx="9144000" cy="2034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3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79060"/>
            <a:ext cx="440871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 D3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域控制寄存器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(PWR_D3CR)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0E4850-A71F-478A-8451-4758221FA67F}"/>
              </a:ext>
            </a:extLst>
          </p:cNvPr>
          <p:cNvSpPr txBox="1"/>
          <p:nvPr/>
        </p:nvSpPr>
        <p:spPr>
          <a:xfrm>
            <a:off x="855614" y="4765603"/>
            <a:ext cx="555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运行模式下，可以通过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位进行配置，降低电压级别进而降低功耗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938B82-388A-4B40-8CE1-FCFB29A2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866"/>
          <a:stretch/>
        </p:blipFill>
        <p:spPr>
          <a:xfrm>
            <a:off x="117564" y="933553"/>
            <a:ext cx="7308915" cy="11917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AC1299F-468A-4D7F-83A5-E173053B8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85"/>
          <a:stretch/>
        </p:blipFill>
        <p:spPr>
          <a:xfrm>
            <a:off x="39186" y="2220559"/>
            <a:ext cx="6706050" cy="240248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38DC05-70A6-4BE6-B476-9EC60B9B293A}"/>
              </a:ext>
            </a:extLst>
          </p:cNvPr>
          <p:cNvSpPr/>
          <p:nvPr/>
        </p:nvSpPr>
        <p:spPr>
          <a:xfrm>
            <a:off x="5257799" y="3212627"/>
            <a:ext cx="3425152" cy="30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特别注意：电压级别对应的最大时钟频率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F9B14B-181F-466F-9B45-202FE0C38C2D}"/>
              </a:ext>
            </a:extLst>
          </p:cNvPr>
          <p:cNvSpPr txBox="1"/>
          <p:nvPr/>
        </p:nvSpPr>
        <p:spPr>
          <a:xfrm>
            <a:off x="-55516" y="41655"/>
            <a:ext cx="4627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（附加讲解，正常流程电压等级变化）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6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79060"/>
            <a:ext cx="728254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SYSCFG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电源控制寄存器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(SYSCFG_PWRCR)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0E4850-A71F-478A-8451-4758221FA67F}"/>
              </a:ext>
            </a:extLst>
          </p:cNvPr>
          <p:cNvSpPr txBox="1"/>
          <p:nvPr/>
        </p:nvSpPr>
        <p:spPr>
          <a:xfrm>
            <a:off x="949056" y="4396047"/>
            <a:ext cx="642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ODEN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，使得电压等级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激活为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，最终可以获得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480MHz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的主频</a:t>
            </a:r>
            <a:endParaRPr lang="zh-CN" altLang="en-US" sz="14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3AEEDE-5288-4018-9F74-C80169CE6C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FFFEE4-D513-4DBC-AEC5-655B434A6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43"/>
          <a:stretch/>
        </p:blipFill>
        <p:spPr>
          <a:xfrm>
            <a:off x="-1" y="890242"/>
            <a:ext cx="8112824" cy="326995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38DC05-70A6-4BE6-B476-9EC60B9B293A}"/>
              </a:ext>
            </a:extLst>
          </p:cNvPr>
          <p:cNvSpPr/>
          <p:nvPr/>
        </p:nvSpPr>
        <p:spPr>
          <a:xfrm>
            <a:off x="4953000" y="2536647"/>
            <a:ext cx="3701143" cy="30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模式下，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模式才会被激活</a:t>
            </a:r>
          </a:p>
        </p:txBody>
      </p:sp>
    </p:spTree>
    <p:extLst>
      <p:ext uri="{BB962C8B-B14F-4D97-AF65-F5344CB8AC3E}">
        <p14:creationId xmlns:p14="http://schemas.microsoft.com/office/powerpoint/2010/main" val="16759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49466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、低功耗相关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0C99BEF-CF73-4B37-9B43-9117146EA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61952"/>
              </p:ext>
            </p:extLst>
          </p:nvPr>
        </p:nvGraphicFramePr>
        <p:xfrm>
          <a:off x="288000" y="1185750"/>
          <a:ext cx="8568000" cy="2277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456474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439526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HAL_PWR_EnterSLEEPMode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SCB_SCR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进入睡眠模式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HAL_PWR_EnterSTOPMode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PWR_CR1/PWR_CPUCR/SCB_SCR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进入停止模式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HAL_PWR_EnterSTANDBYMode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PWR_CPUCR/SCB_SCR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进入待机模式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HAL_PWR_EnableWakeUpPin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PWR_WKUPEPR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WKUP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管脚唤醒功能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" y="-1566"/>
            <a:ext cx="50103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5579C2F-C052-45FE-9159-50642BDE02C7}"/>
              </a:ext>
            </a:extLst>
          </p:cNvPr>
          <p:cNvSpPr/>
          <p:nvPr/>
        </p:nvSpPr>
        <p:spPr>
          <a:xfrm>
            <a:off x="87809" y="925672"/>
            <a:ext cx="1768648" cy="24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稳压器域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5BDEEA-673B-426B-AE86-A9D676D1D4BD}"/>
              </a:ext>
            </a:extLst>
          </p:cNvPr>
          <p:cNvSpPr/>
          <p:nvPr/>
        </p:nvSpPr>
        <p:spPr>
          <a:xfrm>
            <a:off x="87809" y="1932916"/>
            <a:ext cx="1196246" cy="24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②，内核域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2D7806-DF9F-48CB-AED2-B027FF2F5E4A}"/>
              </a:ext>
            </a:extLst>
          </p:cNvPr>
          <p:cNvSpPr/>
          <p:nvPr/>
        </p:nvSpPr>
        <p:spPr>
          <a:xfrm>
            <a:off x="87809" y="2765110"/>
            <a:ext cx="1196246" cy="24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③，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zh-CN" altLang="en-US" sz="1400" dirty="0">
              <a:solidFill>
                <a:srgbClr val="002060"/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255AE1-9834-4971-AF05-A17D2723E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34" y="48939"/>
            <a:ext cx="3776541" cy="506422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21B92D5-EBCA-4787-9FB8-C33FB42BCD66}"/>
              </a:ext>
            </a:extLst>
          </p:cNvPr>
          <p:cNvSpPr/>
          <p:nvPr/>
        </p:nvSpPr>
        <p:spPr>
          <a:xfrm>
            <a:off x="1864874" y="620701"/>
            <a:ext cx="3874744" cy="84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是所有电源和模拟稳压器的公共地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DD50USB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稳压器供电的外部电源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DD33USB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接口供电的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稳压器供电输出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0059B2D-E735-42F9-A743-3050AD2DB197}"/>
              </a:ext>
            </a:extLst>
          </p:cNvPr>
          <p:cNvSpPr/>
          <p:nvPr/>
        </p:nvSpPr>
        <p:spPr>
          <a:xfrm>
            <a:off x="87809" y="3681023"/>
            <a:ext cx="1196246" cy="24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④，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备份域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1FF25E-8AD2-456A-A2DB-D61C4DA3556F}"/>
              </a:ext>
            </a:extLst>
          </p:cNvPr>
          <p:cNvSpPr/>
          <p:nvPr/>
        </p:nvSpPr>
        <p:spPr>
          <a:xfrm>
            <a:off x="87809" y="4597342"/>
            <a:ext cx="1210483" cy="24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⑤，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E44E38-8533-4711-B209-4029EF6AA5F1}"/>
              </a:ext>
            </a:extLst>
          </p:cNvPr>
          <p:cNvSpPr/>
          <p:nvPr/>
        </p:nvSpPr>
        <p:spPr>
          <a:xfrm>
            <a:off x="1298292" y="1506314"/>
            <a:ext cx="4330874" cy="110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DDLDO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是稳压器供电的外部电源</a:t>
            </a:r>
            <a:endParaRPr lang="en-US" altLang="zh-CN" sz="1400" baseline="-25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CAP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数字内核域电源，独立于所有其他电源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可通过稳压器或外部电源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除备份域和待机电路以外所有数字电路都由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D1F471-8666-4E02-ABAE-F7825F940FFD}"/>
              </a:ext>
            </a:extLst>
          </p:cNvPr>
          <p:cNvSpPr/>
          <p:nvPr/>
        </p:nvSpPr>
        <p:spPr>
          <a:xfrm>
            <a:off x="366329" y="3006763"/>
            <a:ext cx="5235303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和系统模拟模块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电源管理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供电的外部电源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是后备电源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934133-44B6-4A93-9C5F-6B221E0B4CAE}"/>
              </a:ext>
            </a:extLst>
          </p:cNvPr>
          <p:cNvSpPr/>
          <p:nvPr/>
        </p:nvSpPr>
        <p:spPr>
          <a:xfrm>
            <a:off x="420913" y="3942596"/>
            <a:ext cx="4484191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备份域的电源来自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SW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SW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BAT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ECC9FC-28CC-4118-8AA1-52F823C355D2}"/>
              </a:ext>
            </a:extLst>
          </p:cNvPr>
          <p:cNvSpPr/>
          <p:nvPr/>
        </p:nvSpPr>
        <p:spPr>
          <a:xfrm>
            <a:off x="1311646" y="4298525"/>
            <a:ext cx="3707543" cy="84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独立于所有其他电源，是外部模拟电源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是独立的模拟和参考电压地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的外部参考电压</a:t>
            </a:r>
            <a:endParaRPr lang="en-US" altLang="zh-CN" sz="1400" baseline="-25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63C14F46-58C9-4AEC-B101-2BD74BD5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23" y="1592207"/>
            <a:ext cx="549424" cy="33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80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9" grpId="0"/>
      <p:bldP spid="24" grpId="0" animBg="1"/>
      <p:bldP spid="25" grpId="0" animBg="1"/>
      <p:bldP spid="27" grpId="0"/>
      <p:bldP spid="29" grpId="0"/>
      <p:bldP spid="30" grpId="0"/>
      <p:bldP spid="3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1CDA19A-71A9-4FDC-B693-CC702A0FE9F3}"/>
              </a:ext>
            </a:extLst>
          </p:cNvPr>
          <p:cNvSpPr txBox="1"/>
          <p:nvPr/>
        </p:nvSpPr>
        <p:spPr>
          <a:xfrm>
            <a:off x="75796" y="2633133"/>
            <a:ext cx="8992407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高性能域：用于执行一些非常紧急、重要的或快速、高优先级的程序。用于从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TCM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L1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中提取紧急的或优先级较高的用户程序，在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480M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主频下执行，确保实现最快速响应 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3DE37A34-331C-47F5-B306-7AD7B6E3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F644D0-12C9-41EC-807B-C3E9B0181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5"/>
          <a:stretch/>
        </p:blipFill>
        <p:spPr>
          <a:xfrm>
            <a:off x="1" y="0"/>
            <a:ext cx="5134708" cy="26331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3B01561-4C68-4E8E-92CA-FB63108FE74A}"/>
              </a:ext>
            </a:extLst>
          </p:cNvPr>
          <p:cNvSpPr txBox="1"/>
          <p:nvPr/>
        </p:nvSpPr>
        <p:spPr>
          <a:xfrm>
            <a:off x="75796" y="3460667"/>
            <a:ext cx="8992407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通信接口域：主要进行数据通信工作，减轻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的负担。用于执行外部程序，因为系统不是孤立的，需要更多的通讯，不管通过以太网、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USB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还是其他的串口。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4CC78B-6957-42D9-8BBD-6A4307E7D028}"/>
              </a:ext>
            </a:extLst>
          </p:cNvPr>
          <p:cNvSpPr txBox="1"/>
          <p:nvPr/>
        </p:nvSpPr>
        <p:spPr>
          <a:xfrm>
            <a:off x="75795" y="4288201"/>
            <a:ext cx="8992407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数据批处理域：用于系统需要进入睡眠模式，某些应用依然需要他进行工作，抓取数据，这些数据当用于需要唤醒时马上拿到这些数据进行批量处理，这是批处理模式。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67DE55-EFE3-4C8F-88F0-4F0A9A869ABC}"/>
              </a:ext>
            </a:extLst>
          </p:cNvPr>
          <p:cNvSpPr txBox="1"/>
          <p:nvPr/>
        </p:nvSpPr>
        <p:spPr>
          <a:xfrm>
            <a:off x="5306631" y="376018"/>
            <a:ext cx="333796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CPU(CM7)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、外设和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FLASH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50C45-35E5-4FA3-9628-31BB4F3712FC}"/>
              </a:ext>
            </a:extLst>
          </p:cNvPr>
          <p:cNvSpPr txBox="1"/>
          <p:nvPr/>
        </p:nvSpPr>
        <p:spPr>
          <a:xfrm>
            <a:off x="5306631" y="971449"/>
            <a:ext cx="333796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：外设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C50862-E2C1-4E31-905B-8B90D7592D0C}"/>
              </a:ext>
            </a:extLst>
          </p:cNvPr>
          <p:cNvSpPr txBox="1"/>
          <p:nvPr/>
        </p:nvSpPr>
        <p:spPr>
          <a:xfrm>
            <a:off x="5306631" y="1566879"/>
            <a:ext cx="371544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：系统控制、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逻辑和低功耗外设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075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9896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C23DD686-AE58-488A-9854-B5ED387F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72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、低功耗模式介绍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CDA19A-71A9-4FDC-B693-CC702A0FE9F3}"/>
              </a:ext>
            </a:extLst>
          </p:cNvPr>
          <p:cNvSpPr txBox="1"/>
          <p:nvPr/>
        </p:nvSpPr>
        <p:spPr>
          <a:xfrm>
            <a:off x="415016" y="974580"/>
            <a:ext cx="817653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STM32H750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提供了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种低功耗模式，以达到不同层次的降低功耗的目的。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D21249-FFF4-4505-8D5A-4C31DAD819E4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4CE2C2-96B8-4868-BE16-D0B649400399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D386C7-C7C9-48A9-9B39-F97C88223BF7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05744C-58AA-4E5F-BA89-4FA05B9B0B4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3DE37A34-331C-47F5-B306-7AD7B6E3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60" name="Rectangle 2">
            <a:extLst>
              <a:ext uri="{FF2B5EF4-FFF2-40B4-BE49-F238E27FC236}">
                <a16:creationId xmlns:a16="http://schemas.microsoft.com/office/drawing/2014/main" id="{13D8C204-AC1F-4BBD-9DBA-6846C9A5CA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id="{FB655CFB-703F-40E3-8B1C-B1179A040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4139"/>
              </p:ext>
            </p:extLst>
          </p:nvPr>
        </p:nvGraphicFramePr>
        <p:xfrm>
          <a:off x="415016" y="1487804"/>
          <a:ext cx="7920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111822326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30674980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思源黑体 CN Normal" panose="020B0400000000000000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思源黑体 CN Normal" panose="020B0400000000000000"/>
                        </a:rPr>
                        <a:t>主要影响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640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CSleep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时钟停止，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停止工作，外设仍可以运行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95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CStop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与其子系统时钟停止，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停止工作，大部分外设也停止工作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909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DStop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停止工作，域总线矩阵时钟停止，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域进入停止模式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925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Stop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停止工作，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域进入停止模式，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D1/D2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域进入停止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待机模式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4041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DStandby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停止工作，域掉电，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D1/D2/D3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域进入待机模式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52027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Standby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系统掉电，达到最低功耗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651902"/>
                  </a:ext>
                </a:extLst>
              </a:tr>
            </a:tbl>
          </a:graphicData>
        </a:graphic>
      </p:graphicFrame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9C9A4EB-0070-4020-A6EB-4AA4E7EA87A8}"/>
              </a:ext>
            </a:extLst>
          </p:cNvPr>
          <p:cNvCxnSpPr>
            <a:cxnSpLocks/>
          </p:cNvCxnSpPr>
          <p:nvPr/>
        </p:nvCxnSpPr>
        <p:spPr>
          <a:xfrm>
            <a:off x="8601716" y="1487804"/>
            <a:ext cx="0" cy="234696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E037AEB-51D3-47D6-800E-E0EEA933DC0F}"/>
              </a:ext>
            </a:extLst>
          </p:cNvPr>
          <p:cNvSpPr txBox="1"/>
          <p:nvPr/>
        </p:nvSpPr>
        <p:spPr>
          <a:xfrm>
            <a:off x="8608067" y="1911002"/>
            <a:ext cx="364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耗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少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726B4B6-2297-4C21-8FB3-783E23CFCEB4}"/>
              </a:ext>
            </a:extLst>
          </p:cNvPr>
          <p:cNvSpPr txBox="1"/>
          <p:nvPr/>
        </p:nvSpPr>
        <p:spPr>
          <a:xfrm>
            <a:off x="415015" y="3924602"/>
            <a:ext cx="817653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运行模式下，可通过降低系统时钟频率来降低功耗或关闭无需用到的外设时钟。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58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C23DD686-AE58-488A-9854-B5ED387F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459" y="3427511"/>
            <a:ext cx="219782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内核域（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V</a:t>
            </a:r>
            <a:r>
              <a:rPr lang="en-US" altLang="zh-CN" sz="2000" b="1" baseline="-25000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CORE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B98E01-44A8-4F86-AB8B-F53B366381C3}"/>
              </a:ext>
            </a:extLst>
          </p:cNvPr>
          <p:cNvSpPr/>
          <p:nvPr/>
        </p:nvSpPr>
        <p:spPr>
          <a:xfrm>
            <a:off x="1595194" y="566604"/>
            <a:ext cx="7469590" cy="357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F79978-7E3C-4894-91DB-75F95425C577}"/>
              </a:ext>
            </a:extLst>
          </p:cNvPr>
          <p:cNvSpPr/>
          <p:nvPr/>
        </p:nvSpPr>
        <p:spPr>
          <a:xfrm>
            <a:off x="1704837" y="2403659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（系统逻辑、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F41A43-CE4E-4C8F-8338-7DAB6AEADF31}"/>
              </a:ext>
            </a:extLst>
          </p:cNvPr>
          <p:cNvSpPr/>
          <p:nvPr/>
        </p:nvSpPr>
        <p:spPr>
          <a:xfrm>
            <a:off x="122150" y="1023422"/>
            <a:ext cx="1015334" cy="7053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稳压器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（默认）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48630B-9A60-4B35-8D8B-3C09BE93C2B0}"/>
              </a:ext>
            </a:extLst>
          </p:cNvPr>
          <p:cNvSpPr/>
          <p:nvPr/>
        </p:nvSpPr>
        <p:spPr>
          <a:xfrm>
            <a:off x="122150" y="1916257"/>
            <a:ext cx="1015334" cy="775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外部电源（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CAP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6BB4F8-302B-4660-B258-8076CA62705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768148" y="1353421"/>
            <a:ext cx="0" cy="1050238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">
            <a:extLst>
              <a:ext uri="{FF2B5EF4-FFF2-40B4-BE49-F238E27FC236}">
                <a16:creationId xmlns:a16="http://schemas.microsoft.com/office/drawing/2014/main" id="{64BFCF3C-C016-45E0-BD6B-F1E96A7F359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A0EBEE-6F43-42F1-B75A-AA4B0DD86EE0}"/>
              </a:ext>
            </a:extLst>
          </p:cNvPr>
          <p:cNvSpPr/>
          <p:nvPr/>
        </p:nvSpPr>
        <p:spPr>
          <a:xfrm>
            <a:off x="4262693" y="2403659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947EB9-93BE-4E2C-AA53-0183E79EF11B}"/>
              </a:ext>
            </a:extLst>
          </p:cNvPr>
          <p:cNvSpPr/>
          <p:nvPr/>
        </p:nvSpPr>
        <p:spPr>
          <a:xfrm>
            <a:off x="6820549" y="2403659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247347-3A8A-4141-88AA-67C3FE535199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326003" y="1353421"/>
            <a:ext cx="2" cy="316485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B898CD7-A772-4A04-AE76-99DC4D122F90}"/>
              </a:ext>
            </a:extLst>
          </p:cNvPr>
          <p:cNvCxnSpPr>
            <a:cxnSpLocks/>
            <a:stCxn id="39" idx="3"/>
            <a:endCxn id="80" idx="0"/>
          </p:cNvCxnSpPr>
          <p:nvPr/>
        </p:nvCxnSpPr>
        <p:spPr>
          <a:xfrm>
            <a:off x="1137484" y="1376119"/>
            <a:ext cx="6748601" cy="293786"/>
          </a:xfrm>
          <a:prstGeom prst="bentConnector2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FD63E6B-FCCA-4165-8B89-C986CD606BA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137484" y="1376119"/>
            <a:ext cx="201459" cy="927890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70048EB-8ECC-4BAE-98BC-896D8579F6AD}"/>
              </a:ext>
            </a:extLst>
          </p:cNvPr>
          <p:cNvSpPr/>
          <p:nvPr/>
        </p:nvSpPr>
        <p:spPr>
          <a:xfrm>
            <a:off x="4989750" y="1669906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7F3287-BC47-4A5A-A48F-843BB6C81024}"/>
              </a:ext>
            </a:extLst>
          </p:cNvPr>
          <p:cNvSpPr/>
          <p:nvPr/>
        </p:nvSpPr>
        <p:spPr>
          <a:xfrm>
            <a:off x="7549832" y="1669905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5717B-61DC-42CF-8A2F-0B2FB34B909F}"/>
              </a:ext>
            </a:extLst>
          </p:cNvPr>
          <p:cNvCxnSpPr>
            <a:cxnSpLocks/>
            <a:stCxn id="79" idx="2"/>
            <a:endCxn id="30" idx="0"/>
          </p:cNvCxnSpPr>
          <p:nvPr/>
        </p:nvCxnSpPr>
        <p:spPr>
          <a:xfrm>
            <a:off x="5326003" y="2069233"/>
            <a:ext cx="1" cy="33442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C9BD45A-ECF4-4122-B3E9-760CD7539903}"/>
              </a:ext>
            </a:extLst>
          </p:cNvPr>
          <p:cNvCxnSpPr>
            <a:cxnSpLocks/>
            <a:stCxn id="80" idx="2"/>
            <a:endCxn id="31" idx="0"/>
          </p:cNvCxnSpPr>
          <p:nvPr/>
        </p:nvCxnSpPr>
        <p:spPr>
          <a:xfrm flipH="1">
            <a:off x="7883860" y="2069232"/>
            <a:ext cx="2225" cy="3344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F0DEA82-4D75-4B6C-BD1F-8052200458B6}"/>
              </a:ext>
            </a:extLst>
          </p:cNvPr>
          <p:cNvSpPr txBox="1"/>
          <p:nvPr/>
        </p:nvSpPr>
        <p:spPr>
          <a:xfrm>
            <a:off x="5596188" y="794352"/>
            <a:ext cx="111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复位后默认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74FC843-F227-4B5C-91C1-4C2A251796B4}"/>
              </a:ext>
            </a:extLst>
          </p:cNvPr>
          <p:cNvSpPr txBox="1"/>
          <p:nvPr/>
        </p:nvSpPr>
        <p:spPr>
          <a:xfrm>
            <a:off x="2335044" y="1068179"/>
            <a:ext cx="513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/>
              </a:rPr>
              <a:t>V</a:t>
            </a:r>
            <a:r>
              <a:rPr lang="en-US" altLang="zh-CN" sz="1400" baseline="-25000" dirty="0">
                <a:latin typeface="思源黑体 CN Normal" panose="020B0400000000000000" pitchFamily="34" charset="-122"/>
                <a:ea typeface="思源黑体 CN Normal" panose="020B0400000000000000"/>
              </a:rPr>
              <a:t>CORE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不同电压级别（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VOS3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F9CBA5C-E59F-4FD2-AD18-42DC17924F23}"/>
              </a:ext>
            </a:extLst>
          </p:cNvPr>
          <p:cNvSpPr/>
          <p:nvPr/>
        </p:nvSpPr>
        <p:spPr>
          <a:xfrm>
            <a:off x="5912335" y="1074547"/>
            <a:ext cx="480937" cy="238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909F83F-F01C-4267-8027-E70E9EF8FA22}"/>
              </a:ext>
            </a:extLst>
          </p:cNvPr>
          <p:cNvSpPr txBox="1"/>
          <p:nvPr/>
        </p:nvSpPr>
        <p:spPr>
          <a:xfrm>
            <a:off x="-64447" y="706473"/>
            <a:ext cx="171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MR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LP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 模式</a:t>
            </a:r>
          </a:p>
        </p:txBody>
      </p:sp>
      <p:sp>
        <p:nvSpPr>
          <p:cNvPr id="99" name="矩形 39">
            <a:extLst>
              <a:ext uri="{FF2B5EF4-FFF2-40B4-BE49-F238E27FC236}">
                <a16:creationId xmlns:a16="http://schemas.microsoft.com/office/drawing/2014/main" id="{F52180B6-2B4E-49BF-BCD5-7D25A280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33" y="510704"/>
            <a:ext cx="436689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系统运行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停止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待机模式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7587D36-F880-4720-9702-F2520F375A33}"/>
              </a:ext>
            </a:extLst>
          </p:cNvPr>
          <p:cNvSpPr txBox="1"/>
          <p:nvPr/>
        </p:nvSpPr>
        <p:spPr>
          <a:xfrm>
            <a:off x="7371" y="4153407"/>
            <a:ext cx="913662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稳压器提供三种不同的工作模式：主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(MR)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模式、低功耗模式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(LP)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或关闭模式，根据系统工作模式进行使用。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79A504-ED34-4C8B-B5BA-2D133852913F}"/>
              </a:ext>
            </a:extLst>
          </p:cNvPr>
          <p:cNvSpPr txBox="1"/>
          <p:nvPr/>
        </p:nvSpPr>
        <p:spPr>
          <a:xfrm>
            <a:off x="1662633" y="3209317"/>
            <a:ext cx="504678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D3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工作模式：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DRun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DStop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D4B38DF-B56B-448C-8931-D9EB592991BF}"/>
              </a:ext>
            </a:extLst>
          </p:cNvPr>
          <p:cNvSpPr txBox="1"/>
          <p:nvPr/>
        </p:nvSpPr>
        <p:spPr>
          <a:xfrm>
            <a:off x="3286027" y="3524211"/>
            <a:ext cx="73029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POWER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CLK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09C493-C191-4A2E-BC17-E4B2D33D6831}"/>
              </a:ext>
            </a:extLst>
          </p:cNvPr>
          <p:cNvSpPr txBox="1"/>
          <p:nvPr/>
        </p:nvSpPr>
        <p:spPr>
          <a:xfrm>
            <a:off x="3994099" y="3528898"/>
            <a:ext cx="263881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ON		ON 		OFF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ON		OFF		OFF</a:t>
            </a:r>
          </a:p>
        </p:txBody>
      </p:sp>
    </p:spTree>
    <p:extLst>
      <p:ext uri="{BB962C8B-B14F-4D97-AF65-F5344CB8AC3E}">
        <p14:creationId xmlns:p14="http://schemas.microsoft.com/office/powerpoint/2010/main" val="27639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6" grpId="0" animBg="1"/>
      <p:bldP spid="38" grpId="0" animBg="1"/>
      <p:bldP spid="39" grpId="0" animBg="1"/>
      <p:bldP spid="40" grpId="0" animBg="1"/>
      <p:bldP spid="30" grpId="0" animBg="1"/>
      <p:bldP spid="31" grpId="0" animBg="1"/>
      <p:bldP spid="79" grpId="0" animBg="1"/>
      <p:bldP spid="80" grpId="0" animBg="1"/>
      <p:bldP spid="93" grpId="0"/>
      <p:bldP spid="94" grpId="0"/>
      <p:bldP spid="95" grpId="0" animBg="1"/>
      <p:bldP spid="96" grpId="0"/>
      <p:bldP spid="99" grpId="0"/>
      <p:bldP spid="33" grpId="0"/>
      <p:bldP spid="34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C23DD686-AE58-488A-9854-B5ED387F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617" y="4285753"/>
            <a:ext cx="221157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内核域（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V</a:t>
            </a:r>
            <a:r>
              <a:rPr lang="en-US" altLang="zh-CN" sz="2000" b="1" baseline="-25000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CORE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B98E01-44A8-4F86-AB8B-F53B366381C3}"/>
              </a:ext>
            </a:extLst>
          </p:cNvPr>
          <p:cNvSpPr/>
          <p:nvPr/>
        </p:nvSpPr>
        <p:spPr>
          <a:xfrm>
            <a:off x="1595194" y="627399"/>
            <a:ext cx="7469590" cy="413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F79978-7E3C-4894-91DB-75F95425C577}"/>
              </a:ext>
            </a:extLst>
          </p:cNvPr>
          <p:cNvSpPr/>
          <p:nvPr/>
        </p:nvSpPr>
        <p:spPr>
          <a:xfrm>
            <a:off x="1704837" y="2464454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（系统逻辑、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F41A43-CE4E-4C8F-8338-7DAB6AEADF31}"/>
              </a:ext>
            </a:extLst>
          </p:cNvPr>
          <p:cNvSpPr/>
          <p:nvPr/>
        </p:nvSpPr>
        <p:spPr>
          <a:xfrm>
            <a:off x="122150" y="1084217"/>
            <a:ext cx="1015334" cy="7053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稳压器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6BB4F8-302B-4660-B258-8076CA62705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768148" y="1414216"/>
            <a:ext cx="0" cy="1050238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">
            <a:extLst>
              <a:ext uri="{FF2B5EF4-FFF2-40B4-BE49-F238E27FC236}">
                <a16:creationId xmlns:a16="http://schemas.microsoft.com/office/drawing/2014/main" id="{64BFCF3C-C016-45E0-BD6B-F1E96A7F359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A0EBEE-6F43-42F1-B75A-AA4B0DD86EE0}"/>
              </a:ext>
            </a:extLst>
          </p:cNvPr>
          <p:cNvSpPr/>
          <p:nvPr/>
        </p:nvSpPr>
        <p:spPr>
          <a:xfrm>
            <a:off x="4262693" y="2464454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947EB9-93BE-4E2C-AA53-0183E79EF11B}"/>
              </a:ext>
            </a:extLst>
          </p:cNvPr>
          <p:cNvSpPr/>
          <p:nvPr/>
        </p:nvSpPr>
        <p:spPr>
          <a:xfrm>
            <a:off x="6820549" y="2464454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247347-3A8A-4141-88AA-67C3FE535199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326003" y="1414216"/>
            <a:ext cx="2" cy="316485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B898CD7-A772-4A04-AE76-99DC4D122F90}"/>
              </a:ext>
            </a:extLst>
          </p:cNvPr>
          <p:cNvCxnSpPr>
            <a:cxnSpLocks/>
            <a:stCxn id="39" idx="3"/>
            <a:endCxn id="80" idx="0"/>
          </p:cNvCxnSpPr>
          <p:nvPr/>
        </p:nvCxnSpPr>
        <p:spPr>
          <a:xfrm>
            <a:off x="1137484" y="1436914"/>
            <a:ext cx="6748601" cy="293786"/>
          </a:xfrm>
          <a:prstGeom prst="bentConnector2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70048EB-8ECC-4BAE-98BC-896D8579F6AD}"/>
              </a:ext>
            </a:extLst>
          </p:cNvPr>
          <p:cNvSpPr/>
          <p:nvPr/>
        </p:nvSpPr>
        <p:spPr>
          <a:xfrm>
            <a:off x="4989750" y="1730701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7F3287-BC47-4A5A-A48F-843BB6C81024}"/>
              </a:ext>
            </a:extLst>
          </p:cNvPr>
          <p:cNvSpPr/>
          <p:nvPr/>
        </p:nvSpPr>
        <p:spPr>
          <a:xfrm>
            <a:off x="7549832" y="1730700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5717B-61DC-42CF-8A2F-0B2FB34B909F}"/>
              </a:ext>
            </a:extLst>
          </p:cNvPr>
          <p:cNvCxnSpPr>
            <a:cxnSpLocks/>
            <a:stCxn id="79" idx="2"/>
            <a:endCxn id="30" idx="0"/>
          </p:cNvCxnSpPr>
          <p:nvPr/>
        </p:nvCxnSpPr>
        <p:spPr>
          <a:xfrm>
            <a:off x="5326003" y="2130028"/>
            <a:ext cx="1" cy="33442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C9BD45A-ECF4-4122-B3E9-760CD7539903}"/>
              </a:ext>
            </a:extLst>
          </p:cNvPr>
          <p:cNvCxnSpPr>
            <a:cxnSpLocks/>
            <a:stCxn id="80" idx="2"/>
            <a:endCxn id="31" idx="0"/>
          </p:cNvCxnSpPr>
          <p:nvPr/>
        </p:nvCxnSpPr>
        <p:spPr>
          <a:xfrm flipH="1">
            <a:off x="7883860" y="2130027"/>
            <a:ext cx="2225" cy="3344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F0DEA82-4D75-4B6C-BD1F-8052200458B6}"/>
              </a:ext>
            </a:extLst>
          </p:cNvPr>
          <p:cNvSpPr txBox="1"/>
          <p:nvPr/>
        </p:nvSpPr>
        <p:spPr>
          <a:xfrm>
            <a:off x="5596188" y="855147"/>
            <a:ext cx="111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复位后默认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F9CBA5C-E59F-4FD2-AD18-42DC17924F23}"/>
              </a:ext>
            </a:extLst>
          </p:cNvPr>
          <p:cNvSpPr/>
          <p:nvPr/>
        </p:nvSpPr>
        <p:spPr>
          <a:xfrm>
            <a:off x="5912335" y="1135342"/>
            <a:ext cx="480937" cy="238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909F83F-F01C-4267-8027-E70E9EF8FA22}"/>
              </a:ext>
            </a:extLst>
          </p:cNvPr>
          <p:cNvSpPr txBox="1"/>
          <p:nvPr/>
        </p:nvSpPr>
        <p:spPr>
          <a:xfrm>
            <a:off x="183744" y="767268"/>
            <a:ext cx="89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MR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模式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2EAD444-EF00-44B1-B480-4E5B1494BA8A}"/>
              </a:ext>
            </a:extLst>
          </p:cNvPr>
          <p:cNvSpPr txBox="1"/>
          <p:nvPr/>
        </p:nvSpPr>
        <p:spPr>
          <a:xfrm>
            <a:off x="1721521" y="3660121"/>
            <a:ext cx="724894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系统在运行模式下，可以通过软件调节为不同电压级别，进而使功耗得到优化。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99" name="矩形 39">
            <a:extLst>
              <a:ext uri="{FF2B5EF4-FFF2-40B4-BE49-F238E27FC236}">
                <a16:creationId xmlns:a16="http://schemas.microsoft.com/office/drawing/2014/main" id="{F52180B6-2B4E-49BF-BCD5-7D25A280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710" y="582584"/>
            <a:ext cx="171255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系统运行模式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9EC3026-8050-4365-BA12-F4DA4A778AF3}"/>
              </a:ext>
            </a:extLst>
          </p:cNvPr>
          <p:cNvSpPr txBox="1"/>
          <p:nvPr/>
        </p:nvSpPr>
        <p:spPr>
          <a:xfrm>
            <a:off x="2335044" y="1122438"/>
            <a:ext cx="436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/>
              </a:rPr>
              <a:t>V</a:t>
            </a:r>
            <a:r>
              <a:rPr lang="en-US" altLang="zh-CN" sz="1400" baseline="-25000" dirty="0">
                <a:latin typeface="思源黑体 CN Normal" panose="020B0400000000000000" pitchFamily="34" charset="-122"/>
                <a:ea typeface="思源黑体 CN Normal" panose="020B0400000000000000"/>
              </a:rPr>
              <a:t>CORE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不同电压级别（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VOS3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5893DFC-6244-4169-AAD6-DD2DA6B113AF}"/>
              </a:ext>
            </a:extLst>
          </p:cNvPr>
          <p:cNvSpPr txBox="1"/>
          <p:nvPr/>
        </p:nvSpPr>
        <p:spPr>
          <a:xfrm>
            <a:off x="6695342" y="3237453"/>
            <a:ext cx="241064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DRun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DStop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4D7282E-530F-4535-A718-5E132C697035}"/>
              </a:ext>
            </a:extLst>
          </p:cNvPr>
          <p:cNvSpPr txBox="1"/>
          <p:nvPr/>
        </p:nvSpPr>
        <p:spPr>
          <a:xfrm>
            <a:off x="4150263" y="3237453"/>
            <a:ext cx="241064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DRun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DStop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5C3EEEF-016C-4AB9-A51D-1B4E2D4F6A19}"/>
              </a:ext>
            </a:extLst>
          </p:cNvPr>
          <p:cNvSpPr txBox="1"/>
          <p:nvPr/>
        </p:nvSpPr>
        <p:spPr>
          <a:xfrm>
            <a:off x="2335044" y="3237453"/>
            <a:ext cx="94458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DRun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812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0" grpId="0" animBg="1"/>
      <p:bldP spid="31" grpId="0" animBg="1"/>
      <p:bldP spid="79" grpId="0" animBg="1"/>
      <p:bldP spid="80" grpId="0" animBg="1"/>
      <p:bldP spid="93" grpId="0"/>
      <p:bldP spid="95" grpId="0" animBg="1"/>
      <p:bldP spid="96" grpId="0"/>
      <p:bldP spid="98" grpId="0"/>
      <p:bldP spid="100" grpId="0"/>
      <p:bldP spid="102" grpId="0"/>
      <p:bldP spid="103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C23DD686-AE58-488A-9854-B5ED387F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617" y="4285753"/>
            <a:ext cx="221157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内核域（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V</a:t>
            </a:r>
            <a:r>
              <a:rPr lang="en-US" altLang="zh-CN" sz="2000" b="1" baseline="-25000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CORE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B98E01-44A8-4F86-AB8B-F53B366381C3}"/>
              </a:ext>
            </a:extLst>
          </p:cNvPr>
          <p:cNvSpPr/>
          <p:nvPr/>
        </p:nvSpPr>
        <p:spPr>
          <a:xfrm>
            <a:off x="1595194" y="627399"/>
            <a:ext cx="7469590" cy="413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F79978-7E3C-4894-91DB-75F95425C577}"/>
              </a:ext>
            </a:extLst>
          </p:cNvPr>
          <p:cNvSpPr/>
          <p:nvPr/>
        </p:nvSpPr>
        <p:spPr>
          <a:xfrm>
            <a:off x="1704837" y="2464454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（系统逻辑、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F41A43-CE4E-4C8F-8338-7DAB6AEADF31}"/>
              </a:ext>
            </a:extLst>
          </p:cNvPr>
          <p:cNvSpPr/>
          <p:nvPr/>
        </p:nvSpPr>
        <p:spPr>
          <a:xfrm>
            <a:off x="122150" y="1084217"/>
            <a:ext cx="1015334" cy="705394"/>
          </a:xfrm>
          <a:prstGeom prst="rect">
            <a:avLst/>
          </a:prstGeom>
          <a:solidFill>
            <a:srgbClr val="FF00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500">
                  <a:srgbClr val="ABC0E4"/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稳压器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6BB4F8-302B-4660-B258-8076CA62705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768148" y="1414216"/>
            <a:ext cx="0" cy="1050238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">
            <a:extLst>
              <a:ext uri="{FF2B5EF4-FFF2-40B4-BE49-F238E27FC236}">
                <a16:creationId xmlns:a16="http://schemas.microsoft.com/office/drawing/2014/main" id="{64BFCF3C-C016-45E0-BD6B-F1E96A7F359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A0EBEE-6F43-42F1-B75A-AA4B0DD86EE0}"/>
              </a:ext>
            </a:extLst>
          </p:cNvPr>
          <p:cNvSpPr/>
          <p:nvPr/>
        </p:nvSpPr>
        <p:spPr>
          <a:xfrm>
            <a:off x="4262693" y="2464454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947EB9-93BE-4E2C-AA53-0183E79EF11B}"/>
              </a:ext>
            </a:extLst>
          </p:cNvPr>
          <p:cNvSpPr/>
          <p:nvPr/>
        </p:nvSpPr>
        <p:spPr>
          <a:xfrm>
            <a:off x="6820549" y="2464454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247347-3A8A-4141-88AA-67C3FE535199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326003" y="1414216"/>
            <a:ext cx="2" cy="316485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B898CD7-A772-4A04-AE76-99DC4D122F90}"/>
              </a:ext>
            </a:extLst>
          </p:cNvPr>
          <p:cNvCxnSpPr>
            <a:cxnSpLocks/>
            <a:stCxn id="39" idx="3"/>
            <a:endCxn id="80" idx="0"/>
          </p:cNvCxnSpPr>
          <p:nvPr/>
        </p:nvCxnSpPr>
        <p:spPr>
          <a:xfrm>
            <a:off x="1137484" y="1436914"/>
            <a:ext cx="6748601" cy="293786"/>
          </a:xfrm>
          <a:prstGeom prst="bentConnector2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70048EB-8ECC-4BAE-98BC-896D8579F6AD}"/>
              </a:ext>
            </a:extLst>
          </p:cNvPr>
          <p:cNvSpPr/>
          <p:nvPr/>
        </p:nvSpPr>
        <p:spPr>
          <a:xfrm>
            <a:off x="4989750" y="1730701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7F3287-BC47-4A5A-A48F-843BB6C81024}"/>
              </a:ext>
            </a:extLst>
          </p:cNvPr>
          <p:cNvSpPr/>
          <p:nvPr/>
        </p:nvSpPr>
        <p:spPr>
          <a:xfrm>
            <a:off x="7549832" y="1730700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5717B-61DC-42CF-8A2F-0B2FB34B909F}"/>
              </a:ext>
            </a:extLst>
          </p:cNvPr>
          <p:cNvCxnSpPr>
            <a:cxnSpLocks/>
            <a:stCxn id="79" idx="2"/>
            <a:endCxn id="30" idx="0"/>
          </p:cNvCxnSpPr>
          <p:nvPr/>
        </p:nvCxnSpPr>
        <p:spPr>
          <a:xfrm>
            <a:off x="5326003" y="2130028"/>
            <a:ext cx="1" cy="33442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C9BD45A-ECF4-4122-B3E9-760CD7539903}"/>
              </a:ext>
            </a:extLst>
          </p:cNvPr>
          <p:cNvCxnSpPr>
            <a:cxnSpLocks/>
            <a:stCxn id="80" idx="2"/>
            <a:endCxn id="31" idx="0"/>
          </p:cNvCxnSpPr>
          <p:nvPr/>
        </p:nvCxnSpPr>
        <p:spPr>
          <a:xfrm flipH="1">
            <a:off x="7883860" y="2130027"/>
            <a:ext cx="2225" cy="3344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F0DEA82-4D75-4B6C-BD1F-8052200458B6}"/>
              </a:ext>
            </a:extLst>
          </p:cNvPr>
          <p:cNvSpPr txBox="1"/>
          <p:nvPr/>
        </p:nvSpPr>
        <p:spPr>
          <a:xfrm>
            <a:off x="6140931" y="832407"/>
            <a:ext cx="130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MR/LP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74FC843-F227-4B5C-91C1-4C2A251796B4}"/>
              </a:ext>
            </a:extLst>
          </p:cNvPr>
          <p:cNvSpPr txBox="1"/>
          <p:nvPr/>
        </p:nvSpPr>
        <p:spPr>
          <a:xfrm>
            <a:off x="2939959" y="1128974"/>
            <a:ext cx="394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/>
              </a:rPr>
              <a:t>V</a:t>
            </a:r>
            <a:r>
              <a:rPr lang="en-US" altLang="zh-CN" sz="1400" baseline="-25000" dirty="0">
                <a:latin typeface="思源黑体 CN Normal" panose="020B0400000000000000" pitchFamily="34" charset="-122"/>
                <a:ea typeface="思源黑体 CN Normal" panose="020B0400000000000000"/>
              </a:rPr>
              <a:t>CORE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不同电压级别（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SVOS5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SVOS4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SVOS3 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F9CBA5C-E59F-4FD2-AD18-42DC17924F23}"/>
              </a:ext>
            </a:extLst>
          </p:cNvPr>
          <p:cNvSpPr/>
          <p:nvPr/>
        </p:nvSpPr>
        <p:spPr>
          <a:xfrm>
            <a:off x="6140931" y="1135342"/>
            <a:ext cx="547252" cy="238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909F83F-F01C-4267-8027-E70E9EF8FA22}"/>
              </a:ext>
            </a:extLst>
          </p:cNvPr>
          <p:cNvSpPr txBox="1"/>
          <p:nvPr/>
        </p:nvSpPr>
        <p:spPr>
          <a:xfrm>
            <a:off x="66179" y="767268"/>
            <a:ext cx="126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MR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LP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模式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2EAD444-EF00-44B1-B480-4E5B1494BA8A}"/>
              </a:ext>
            </a:extLst>
          </p:cNvPr>
          <p:cNvSpPr txBox="1"/>
          <p:nvPr/>
        </p:nvSpPr>
        <p:spPr>
          <a:xfrm>
            <a:off x="1721521" y="3582749"/>
            <a:ext cx="7248940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系统在停止模式下，若稳压器设置为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MR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模式可以快速唤醒。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若稳压器设置为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LP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模式会获得较低的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CORE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电源电压级别，              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增加唤醒时间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99" name="矩形 39">
            <a:extLst>
              <a:ext uri="{FF2B5EF4-FFF2-40B4-BE49-F238E27FC236}">
                <a16:creationId xmlns:a16="http://schemas.microsoft.com/office/drawing/2014/main" id="{F52180B6-2B4E-49BF-BCD5-7D25A280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710" y="582584"/>
            <a:ext cx="171255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系统停止模式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8C7A17C-56E4-4243-9D1B-29EB8DD73AB3}"/>
              </a:ext>
            </a:extLst>
          </p:cNvPr>
          <p:cNvSpPr/>
          <p:nvPr/>
        </p:nvSpPr>
        <p:spPr>
          <a:xfrm>
            <a:off x="4709157" y="1135342"/>
            <a:ext cx="1281547" cy="238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1022B4-C100-4C97-8A1D-BED37191B438}"/>
              </a:ext>
            </a:extLst>
          </p:cNvPr>
          <p:cNvSpPr txBox="1"/>
          <p:nvPr/>
        </p:nvSpPr>
        <p:spPr>
          <a:xfrm>
            <a:off x="4934677" y="832407"/>
            <a:ext cx="84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LP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模式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90C1DA-3CA2-4697-BE21-F2A65DF8055F}"/>
              </a:ext>
            </a:extLst>
          </p:cNvPr>
          <p:cNvSpPr txBox="1"/>
          <p:nvPr/>
        </p:nvSpPr>
        <p:spPr>
          <a:xfrm>
            <a:off x="6994266" y="3237453"/>
            <a:ext cx="180292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DStop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A55B10-566A-4C91-995A-61309D97E0EE}"/>
              </a:ext>
            </a:extLst>
          </p:cNvPr>
          <p:cNvSpPr txBox="1"/>
          <p:nvPr/>
        </p:nvSpPr>
        <p:spPr>
          <a:xfrm>
            <a:off x="4431619" y="3237453"/>
            <a:ext cx="180292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DStop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C27C3C-5DED-4A33-BFBA-6AF58ACC3DF8}"/>
              </a:ext>
            </a:extLst>
          </p:cNvPr>
          <p:cNvSpPr txBox="1"/>
          <p:nvPr/>
        </p:nvSpPr>
        <p:spPr>
          <a:xfrm>
            <a:off x="2291012" y="3237453"/>
            <a:ext cx="94458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DStop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6232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0" grpId="0" animBg="1"/>
      <p:bldP spid="31" grpId="0" animBg="1"/>
      <p:bldP spid="79" grpId="0" animBg="1"/>
      <p:bldP spid="80" grpId="0" animBg="1"/>
      <p:bldP spid="93" grpId="0"/>
      <p:bldP spid="94" grpId="0"/>
      <p:bldP spid="95" grpId="0" animBg="1"/>
      <p:bldP spid="96" grpId="0"/>
      <p:bldP spid="98" grpId="0"/>
      <p:bldP spid="32" grpId="0" animBg="1"/>
      <p:bldP spid="33" grpId="0"/>
      <p:bldP spid="35" grpId="0"/>
      <p:bldP spid="3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C23DD686-AE58-488A-9854-B5ED387F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567" y="4281072"/>
            <a:ext cx="221157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内核域（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V</a:t>
            </a:r>
            <a:r>
              <a:rPr lang="en-US" altLang="zh-CN" sz="2000" b="1" baseline="-25000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CORE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B98E01-44A8-4F86-AB8B-F53B366381C3}"/>
              </a:ext>
            </a:extLst>
          </p:cNvPr>
          <p:cNvSpPr/>
          <p:nvPr/>
        </p:nvSpPr>
        <p:spPr>
          <a:xfrm>
            <a:off x="1561011" y="575709"/>
            <a:ext cx="7503773" cy="4182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F79978-7E3C-4894-91DB-75F95425C577}"/>
              </a:ext>
            </a:extLst>
          </p:cNvPr>
          <p:cNvSpPr/>
          <p:nvPr/>
        </p:nvSpPr>
        <p:spPr>
          <a:xfrm>
            <a:off x="1704837" y="2486917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（系统逻辑、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F41A43-CE4E-4C8F-8338-7DAB6AEADF31}"/>
              </a:ext>
            </a:extLst>
          </p:cNvPr>
          <p:cNvSpPr/>
          <p:nvPr/>
        </p:nvSpPr>
        <p:spPr>
          <a:xfrm>
            <a:off x="122150" y="1084217"/>
            <a:ext cx="1015334" cy="7053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稳压器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6BB4F8-302B-4660-B258-8076CA62705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768148" y="1414216"/>
            <a:ext cx="0" cy="1072701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">
            <a:extLst>
              <a:ext uri="{FF2B5EF4-FFF2-40B4-BE49-F238E27FC236}">
                <a16:creationId xmlns:a16="http://schemas.microsoft.com/office/drawing/2014/main" id="{64BFCF3C-C016-45E0-BD6B-F1E96A7F359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A0EBEE-6F43-42F1-B75A-AA4B0DD86EE0}"/>
              </a:ext>
            </a:extLst>
          </p:cNvPr>
          <p:cNvSpPr/>
          <p:nvPr/>
        </p:nvSpPr>
        <p:spPr>
          <a:xfrm>
            <a:off x="4262693" y="2486917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947EB9-93BE-4E2C-AA53-0183E79EF11B}"/>
              </a:ext>
            </a:extLst>
          </p:cNvPr>
          <p:cNvSpPr/>
          <p:nvPr/>
        </p:nvSpPr>
        <p:spPr>
          <a:xfrm>
            <a:off x="6820549" y="2464454"/>
            <a:ext cx="2126621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、外设、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247347-3A8A-4141-88AA-67C3FE535199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326003" y="1414216"/>
            <a:ext cx="2" cy="316485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B898CD7-A772-4A04-AE76-99DC4D122F90}"/>
              </a:ext>
            </a:extLst>
          </p:cNvPr>
          <p:cNvCxnSpPr>
            <a:cxnSpLocks/>
            <a:stCxn id="39" idx="3"/>
            <a:endCxn id="80" idx="0"/>
          </p:cNvCxnSpPr>
          <p:nvPr/>
        </p:nvCxnSpPr>
        <p:spPr>
          <a:xfrm>
            <a:off x="1137484" y="1436914"/>
            <a:ext cx="6748601" cy="293786"/>
          </a:xfrm>
          <a:prstGeom prst="bentConnector2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70048EB-8ECC-4BAE-98BC-896D8579F6AD}"/>
              </a:ext>
            </a:extLst>
          </p:cNvPr>
          <p:cNvSpPr/>
          <p:nvPr/>
        </p:nvSpPr>
        <p:spPr>
          <a:xfrm>
            <a:off x="4989750" y="1730701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7F3287-BC47-4A5A-A48F-843BB6C81024}"/>
              </a:ext>
            </a:extLst>
          </p:cNvPr>
          <p:cNvSpPr/>
          <p:nvPr/>
        </p:nvSpPr>
        <p:spPr>
          <a:xfrm>
            <a:off x="7549832" y="1730700"/>
            <a:ext cx="672506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BB5717B-61DC-42CF-8A2F-0B2FB34B909F}"/>
              </a:ext>
            </a:extLst>
          </p:cNvPr>
          <p:cNvCxnSpPr>
            <a:cxnSpLocks/>
            <a:stCxn id="79" idx="2"/>
            <a:endCxn id="30" idx="0"/>
          </p:cNvCxnSpPr>
          <p:nvPr/>
        </p:nvCxnSpPr>
        <p:spPr>
          <a:xfrm>
            <a:off x="5326003" y="2130028"/>
            <a:ext cx="1" cy="356889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C9BD45A-ECF4-4122-B3E9-760CD7539903}"/>
              </a:ext>
            </a:extLst>
          </p:cNvPr>
          <p:cNvCxnSpPr>
            <a:cxnSpLocks/>
            <a:stCxn id="80" idx="2"/>
            <a:endCxn id="31" idx="0"/>
          </p:cNvCxnSpPr>
          <p:nvPr/>
        </p:nvCxnSpPr>
        <p:spPr>
          <a:xfrm flipH="1">
            <a:off x="7883860" y="2130027"/>
            <a:ext cx="2225" cy="3344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F0DEA82-4D75-4B6C-BD1F-8052200458B6}"/>
              </a:ext>
            </a:extLst>
          </p:cNvPr>
          <p:cNvSpPr txBox="1"/>
          <p:nvPr/>
        </p:nvSpPr>
        <p:spPr>
          <a:xfrm>
            <a:off x="132533" y="744614"/>
            <a:ext cx="110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 模式</a:t>
            </a: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E3328726-04F1-43B0-B1AB-2E29FDFD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710" y="582584"/>
            <a:ext cx="171255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系统待机模式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03C799-DB7B-489A-8598-357819C3A93C}"/>
              </a:ext>
            </a:extLst>
          </p:cNvPr>
          <p:cNvSpPr txBox="1"/>
          <p:nvPr/>
        </p:nvSpPr>
        <p:spPr>
          <a:xfrm>
            <a:off x="1721521" y="3554613"/>
            <a:ext cx="724894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系统在待机模式下，稳压器关闭且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CORE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域掉电。除待机电路和备份域外，寄存器和存储器的内容。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30F18B5-3EA8-45B5-8AE2-357F9C40348C}"/>
              </a:ext>
            </a:extLst>
          </p:cNvPr>
          <p:cNvSpPr txBox="1"/>
          <p:nvPr/>
        </p:nvSpPr>
        <p:spPr>
          <a:xfrm>
            <a:off x="2070602" y="3237453"/>
            <a:ext cx="140411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264019-CD0B-47F6-AA57-DA7EBE78FC74}"/>
              </a:ext>
            </a:extLst>
          </p:cNvPr>
          <p:cNvSpPr txBox="1"/>
          <p:nvPr/>
        </p:nvSpPr>
        <p:spPr>
          <a:xfrm>
            <a:off x="4734076" y="3237453"/>
            <a:ext cx="123063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212B8C1-ABE5-40C2-B585-6726D09FF184}"/>
              </a:ext>
            </a:extLst>
          </p:cNvPr>
          <p:cNvSpPr txBox="1"/>
          <p:nvPr/>
        </p:nvSpPr>
        <p:spPr>
          <a:xfrm>
            <a:off x="7327213" y="3237453"/>
            <a:ext cx="133180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DStandby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419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0" grpId="0" animBg="1"/>
      <p:bldP spid="31" grpId="0" animBg="1"/>
      <p:bldP spid="79" grpId="0" animBg="1"/>
      <p:bldP spid="80" grpId="0" animBg="1"/>
      <p:bldP spid="93" grpId="0"/>
      <p:bldP spid="33" grpId="0"/>
      <p:bldP spid="34" grpId="0"/>
      <p:bldP spid="35" grpId="0"/>
      <p:bldP spid="3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22771</TotalTime>
  <Words>2244</Words>
  <Application>Microsoft Office PowerPoint</Application>
  <PresentationFormat>全屏显示(16:9)</PresentationFormat>
  <Paragraphs>317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Mr_Xu</cp:lastModifiedBy>
  <cp:revision>126</cp:revision>
  <dcterms:created xsi:type="dcterms:W3CDTF">2021-03-21T09:45:45Z</dcterms:created>
  <dcterms:modified xsi:type="dcterms:W3CDTF">2022-02-09T08:35:28Z</dcterms:modified>
</cp:coreProperties>
</file>