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68" r:id="rId2"/>
    <p:sldId id="270" r:id="rId3"/>
    <p:sldId id="278" r:id="rId4"/>
    <p:sldId id="475" r:id="rId5"/>
    <p:sldId id="474" r:id="rId6"/>
    <p:sldId id="480" r:id="rId7"/>
    <p:sldId id="481" r:id="rId8"/>
    <p:sldId id="443" r:id="rId9"/>
    <p:sldId id="336" r:id="rId10"/>
    <p:sldId id="335" r:id="rId11"/>
    <p:sldId id="337" r:id="rId12"/>
    <p:sldId id="476" r:id="rId13"/>
    <p:sldId id="477" r:id="rId14"/>
    <p:sldId id="343" r:id="rId15"/>
    <p:sldId id="478" r:id="rId16"/>
    <p:sldId id="482" r:id="rId17"/>
    <p:sldId id="340" r:id="rId18"/>
    <p:sldId id="466" r:id="rId19"/>
    <p:sldId id="483" r:id="rId20"/>
    <p:sldId id="363" r:id="rId21"/>
    <p:sldId id="271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6F1"/>
    <a:srgbClr val="1969B2"/>
    <a:srgbClr val="117457"/>
    <a:srgbClr val="B4C7E7"/>
    <a:srgbClr val="FFFFFF"/>
    <a:srgbClr val="5AA5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83001" autoAdjust="0"/>
  </p:normalViewPr>
  <p:slideViewPr>
    <p:cSldViewPr snapToGrid="0">
      <p:cViewPr varScale="1">
        <p:scale>
          <a:sx n="114" d="100"/>
          <a:sy n="114" d="100"/>
        </p:scale>
        <p:origin x="40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41B4A-1BEF-4060-B990-F97A3677CE15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E00BE-85E8-4D2D-9815-9DA6A5DD79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2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E00BE-85E8-4D2D-9815-9DA6A5DD79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409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E00BE-85E8-4D2D-9815-9DA6A5DD790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221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E00BE-85E8-4D2D-9815-9DA6A5DD790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991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E00BE-85E8-4D2D-9815-9DA6A5DD790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967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349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268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E00BE-85E8-4D2D-9815-9DA6A5DD790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96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338" y="2044697"/>
            <a:ext cx="2179324" cy="52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ts val="281"/>
              </a:spcBef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</a:t>
            </a:r>
            <a:r>
              <a:rPr lang="zh-CN" altLang="en-US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实验</a:t>
            </a:r>
            <a:endParaRPr lang="en-US" altLang="zh-CN" sz="32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134CB2C-E940-4C5F-9769-8E37C3CFC5D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8410"/>
            <a:ext cx="444500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中断状态寄存器（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DMA_ISR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8BA00D-447D-4A2F-A976-511A73A1B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9" y="917255"/>
            <a:ext cx="5913437" cy="13799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8344E52-ECE6-40AF-9CDF-4EF99D4F7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70" y="2344221"/>
            <a:ext cx="5459361" cy="220535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1ED495C-9C77-4C53-9E6E-991B410F2D64}"/>
              </a:ext>
            </a:extLst>
          </p:cNvPr>
          <p:cNvSpPr/>
          <p:nvPr/>
        </p:nvSpPr>
        <p:spPr>
          <a:xfrm>
            <a:off x="3213465" y="3801291"/>
            <a:ext cx="1972490" cy="173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4AE2495-5DA8-499C-9BF2-4CB383D3E98A}"/>
              </a:ext>
            </a:extLst>
          </p:cNvPr>
          <p:cNvSpPr/>
          <p:nvPr/>
        </p:nvSpPr>
        <p:spPr>
          <a:xfrm>
            <a:off x="4253981" y="513714"/>
            <a:ext cx="2192539" cy="2677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查询当前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传输状态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5B1F11B-A1AF-464B-AF4E-3B6AB178F034}"/>
              </a:ext>
            </a:extLst>
          </p:cNvPr>
          <p:cNvSpPr/>
          <p:nvPr/>
        </p:nvSpPr>
        <p:spPr>
          <a:xfrm>
            <a:off x="5495201" y="3029905"/>
            <a:ext cx="1560920" cy="2507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传输一半的数据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6DDDF8B-79A0-4518-BFBF-D14FB32E31A5}"/>
              </a:ext>
            </a:extLst>
          </p:cNvPr>
          <p:cNvSpPr/>
          <p:nvPr/>
        </p:nvSpPr>
        <p:spPr>
          <a:xfrm>
            <a:off x="5495201" y="3566852"/>
            <a:ext cx="1560920" cy="2507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数据传输结束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0780283-F6CD-407C-A60D-A170BC271F7F}"/>
              </a:ext>
            </a:extLst>
          </p:cNvPr>
          <p:cNvSpPr/>
          <p:nvPr/>
        </p:nvSpPr>
        <p:spPr>
          <a:xfrm>
            <a:off x="5495201" y="2498563"/>
            <a:ext cx="1560920" cy="2507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传输出现错误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49DE82D-A139-43C3-AFEE-B6549D405D43}"/>
              </a:ext>
            </a:extLst>
          </p:cNvPr>
          <p:cNvSpPr/>
          <p:nvPr/>
        </p:nvSpPr>
        <p:spPr>
          <a:xfrm>
            <a:off x="2596900" y="4454943"/>
            <a:ext cx="3814354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注意：当设置了允许中断时，将会产生中断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894FD2F-C96E-4BF1-B550-683EE1738770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6FDA921-62AA-42A4-98CB-D627AC634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8" name="Rectangle 2">
            <a:extLst>
              <a:ext uri="{FF2B5EF4-FFF2-40B4-BE49-F238E27FC236}">
                <a16:creationId xmlns:a16="http://schemas.microsoft.com/office/drawing/2014/main" id="{C492E2D8-5911-488D-BC84-EA562F19104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32CC9C9-4285-4E42-B0D3-ED446E8C945E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FF0E472-26A8-49DC-BD4B-24190239D465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241EEC7-EAA4-4EA2-9624-EDF9F42147F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063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" y="404043"/>
            <a:ext cx="467868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中断标志清除寄存器（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DMA_IFCR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E1249A-69E9-43B3-8F37-53A7745CF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9" y="923648"/>
            <a:ext cx="5857490" cy="135834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6E34094-4A38-478F-9FF7-09CE31D07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1" y="2459837"/>
            <a:ext cx="6062254" cy="219804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561432D-7952-4B72-BCE7-AFB3EACBD298}"/>
              </a:ext>
            </a:extLst>
          </p:cNvPr>
          <p:cNvSpPr/>
          <p:nvPr/>
        </p:nvSpPr>
        <p:spPr>
          <a:xfrm>
            <a:off x="2271112" y="3912323"/>
            <a:ext cx="2414102" cy="177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10D35A6-56A3-4312-A9DE-E679438F5FC8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C979849-083C-4046-857F-2557C2E206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1BB91DD3-45F7-4E99-B105-D187DBEAFA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5D14B8-6F47-4E4F-B005-80F1B34BCF12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A7A382A-EE4F-4961-889C-A98F78F6B015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13D4973-B5A1-432E-A2D0-CF4CC5585A3D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88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179"/>
            <a:ext cx="552450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通道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x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传输数量寄存器（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DMA_CNDTR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A85458C8-7D3D-4036-90C3-9D0777BAF5C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DE3CF7-51E5-43B6-9A6C-4EECE6CD3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3" y="902950"/>
            <a:ext cx="7762602" cy="3270185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91C194C5-F14C-4E1D-B88F-122A11D203BA}"/>
              </a:ext>
            </a:extLst>
          </p:cNvPr>
          <p:cNvSpPr/>
          <p:nvPr/>
        </p:nvSpPr>
        <p:spPr>
          <a:xfrm>
            <a:off x="3015887" y="4229140"/>
            <a:ext cx="3112225" cy="2677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最大数据传输数目：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65535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85CE81A-2FB2-489B-82CC-7E01A2209C04}"/>
              </a:ext>
            </a:extLst>
          </p:cNvPr>
          <p:cNvSpPr/>
          <p:nvPr/>
        </p:nvSpPr>
        <p:spPr>
          <a:xfrm>
            <a:off x="84907" y="4453699"/>
            <a:ext cx="9022080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非循环模式下传输结束后，要开始新的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传输，需要在关闭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通道情况下，在该寄存器中重新写入传输数目。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4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46"/>
            <a:ext cx="552450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通道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x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外设地址寄存器（</a:t>
            </a:r>
            <a:r>
              <a:rPr lang="en-US" altLang="zh-CN" sz="20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DMA_CPARx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7046837C-5358-4874-890F-06DBF13D3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0340"/>
            <a:ext cx="552450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通道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x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存储器地址寄存器（</a:t>
            </a:r>
            <a:r>
              <a:rPr lang="en-US" altLang="zh-CN" sz="20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DMA_CMARx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CFBACD-1556-4C02-8AFB-FDB8D5DDB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78868"/>
            <a:ext cx="9144000" cy="170938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0083D06-069A-44DE-9B1B-96B027DC6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7406"/>
            <a:ext cx="9144000" cy="2236696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47730609-4595-4E33-BB99-4A322D06E2FC}"/>
              </a:ext>
            </a:extLst>
          </p:cNvPr>
          <p:cNvSpPr/>
          <p:nvPr/>
        </p:nvSpPr>
        <p:spPr>
          <a:xfrm>
            <a:off x="6797583" y="101129"/>
            <a:ext cx="2157005" cy="2677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从哪里传？传哪里？</a:t>
            </a:r>
          </a:p>
        </p:txBody>
      </p:sp>
    </p:spTree>
    <p:extLst>
      <p:ext uri="{BB962C8B-B14F-4D97-AF65-F5344CB8AC3E}">
        <p14:creationId xmlns:p14="http://schemas.microsoft.com/office/powerpoint/2010/main" val="325728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179"/>
            <a:ext cx="494665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、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库驱动介绍（掌握）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7BADB20B-3E07-4285-849F-7C8409B9431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0C99BEF-CF73-4B37-9B43-9117146EA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366448"/>
              </p:ext>
            </p:extLst>
          </p:nvPr>
        </p:nvGraphicFramePr>
        <p:xfrm>
          <a:off x="100148" y="965818"/>
          <a:ext cx="8943703" cy="324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78778">
                  <a:extLst>
                    <a:ext uri="{9D8B030D-6E8A-4147-A177-3AD203B41FA5}">
                      <a16:colId xmlns:a16="http://schemas.microsoft.com/office/drawing/2014/main" val="107443588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964890757"/>
                    </a:ext>
                  </a:extLst>
                </a:gridCol>
                <a:gridCol w="2464525">
                  <a:extLst>
                    <a:ext uri="{9D8B030D-6E8A-4147-A177-3AD203B41FA5}">
                      <a16:colId xmlns:a16="http://schemas.microsoft.com/office/drawing/2014/main" val="34203033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驱动函数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关联寄存器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功能描述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5783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__</a:t>
                      </a:r>
                      <a:r>
                        <a:rPr lang="en-US" altLang="zh-CN" sz="1400" b="1" kern="100" dirty="0" err="1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HAL_RCC_DMAx_CLK_ENABLE</a:t>
                      </a:r>
                      <a:r>
                        <a:rPr lang="en-US" altLang="zh-CN" sz="1400" b="1" kern="100" dirty="0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RCC_AHBENR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使能</a:t>
                      </a:r>
                      <a:r>
                        <a:rPr lang="en-US" altLang="zh-CN" sz="14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DMAx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时钟</a:t>
                      </a:r>
                      <a:endParaRPr lang="zh-CN" alt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5954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HAL_DMA_Init</a:t>
                      </a:r>
                      <a:r>
                        <a:rPr lang="en-US" altLang="zh-CN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DMA_CCR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初始化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DMA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7561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HAL_DMA_Start_IT</a:t>
                      </a:r>
                      <a:r>
                        <a:rPr lang="en-US" altLang="zh-CN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DMA_CCR/CPAR/CMAR/CNDTR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开始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DMA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传输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9719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__HAL_LINKDMA(…)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用来连接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和外设句柄</a:t>
                      </a:r>
                      <a:endParaRPr lang="zh-CN" alt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6605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HAL_UART_Transmit_DMA</a:t>
                      </a:r>
                      <a:r>
                        <a:rPr lang="en-US" altLang="zh-CN" sz="1400" b="1" kern="100" dirty="0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CCR/CPAR/CMAR/CNDTR/USART_CR3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使能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发送，启动传输</a:t>
                      </a:r>
                      <a:endParaRPr lang="zh-CN" alt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2741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__HAL_DMA_GET_FLAG(…)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DMA_ISR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查询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传输通道的状态</a:t>
                      </a:r>
                      <a:endParaRPr lang="zh-CN" alt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7094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__HAL_DMA_ENABLE(…)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DMA_CCR(EN)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使能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外设</a:t>
                      </a:r>
                      <a:endParaRPr lang="zh-CN" alt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5694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__HAL_DMA_DISABLE(…)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DMA_CCR(EN)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失能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外设</a:t>
                      </a:r>
                      <a:endParaRPr lang="zh-CN" alt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663444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3022DB30-D0E7-4A80-8E8F-1A0291DB5320}"/>
              </a:ext>
            </a:extLst>
          </p:cNvPr>
          <p:cNvSpPr/>
          <p:nvPr/>
        </p:nvSpPr>
        <p:spPr>
          <a:xfrm>
            <a:off x="457442" y="4302045"/>
            <a:ext cx="6348307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外设相关结构体：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DMA_HandleTypeDef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DMA_InitTypeDef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876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2" y="626221"/>
            <a:ext cx="2442754" cy="37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DMA_HandleTypeDef</a:t>
            </a:r>
            <a:endParaRPr lang="en-US" altLang="zh-CN" sz="16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7BADB20B-3E07-4285-849F-7C8409B9431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022DB30-D0E7-4A80-8E8F-1A0291DB5320}"/>
              </a:ext>
            </a:extLst>
          </p:cNvPr>
          <p:cNvSpPr/>
          <p:nvPr/>
        </p:nvSpPr>
        <p:spPr>
          <a:xfrm>
            <a:off x="4042955" y="1252061"/>
            <a:ext cx="5101046" cy="2321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Direction			/* DMA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传输方向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PeriphInc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外设地址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非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增量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MemInc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存储器地址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非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增量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PeriphDataAlignment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外设数据宽度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MemDataAlignment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存储器数据宽度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Mode	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操作模式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Priority				/* DMA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通道优先级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</p:txBody>
      </p:sp>
      <p:sp>
        <p:nvSpPr>
          <p:cNvPr id="13" name="矩形 39">
            <a:extLst>
              <a:ext uri="{FF2B5EF4-FFF2-40B4-BE49-F238E27FC236}">
                <a16:creationId xmlns:a16="http://schemas.microsoft.com/office/drawing/2014/main" id="{A1F0C2D9-9619-4F40-B1B9-A1BDF228B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2955" y="626609"/>
            <a:ext cx="2734640" cy="37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DMA_InitTypeDef</a:t>
            </a:r>
            <a:endParaRPr lang="en-US" altLang="zh-CN" sz="16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4021A19-971E-4255-B8E6-6DF06A8CF19F}"/>
              </a:ext>
            </a:extLst>
          </p:cNvPr>
          <p:cNvSpPr/>
          <p:nvPr/>
        </p:nvSpPr>
        <p:spPr>
          <a:xfrm>
            <a:off x="311152" y="1251673"/>
            <a:ext cx="3424636" cy="705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DMA_Channel_TypeDef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Instance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DMA_InitTypeDef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Init</a:t>
            </a:r>
          </a:p>
        </p:txBody>
      </p:sp>
    </p:spTree>
    <p:extLst>
      <p:ext uri="{BB962C8B-B14F-4D97-AF65-F5344CB8AC3E}">
        <p14:creationId xmlns:p14="http://schemas.microsoft.com/office/powerpoint/2010/main" val="259327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858" y="957150"/>
            <a:ext cx="4407006" cy="32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结构框图介绍（熟悉）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相关寄存器介绍（熟悉）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库驱动介绍（掌握）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DMA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配置步骤（掌握）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EE11C6D-F198-4914-9576-1779828E380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566788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0"/>
            <a:ext cx="4121332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以</a:t>
            </a: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方式传输串口数据配置步骤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A1AA8F4-75E7-4101-B3D5-C15F6A29BA8B}"/>
              </a:ext>
            </a:extLst>
          </p:cNvPr>
          <p:cNvSpPr/>
          <p:nvPr/>
        </p:nvSpPr>
        <p:spPr>
          <a:xfrm>
            <a:off x="152942" y="1073358"/>
            <a:ext cx="3507864" cy="399626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、使能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9D8F18C-04A3-4E53-9636-4D866E5370AD}"/>
              </a:ext>
            </a:extLst>
          </p:cNvPr>
          <p:cNvSpPr/>
          <p:nvPr/>
        </p:nvSpPr>
        <p:spPr>
          <a:xfrm>
            <a:off x="152941" y="1763296"/>
            <a:ext cx="3507865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、初始化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191D3F8-ED13-4702-9D57-9EEE2995CFD8}"/>
              </a:ext>
            </a:extLst>
          </p:cNvPr>
          <p:cNvSpPr/>
          <p:nvPr/>
        </p:nvSpPr>
        <p:spPr>
          <a:xfrm>
            <a:off x="152941" y="2453234"/>
            <a:ext cx="3507865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、使能串口的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发送，启动传输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FEC1EB9-30A1-4465-B2B9-1160EF92D5C2}"/>
              </a:ext>
            </a:extLst>
          </p:cNvPr>
          <p:cNvSpPr/>
          <p:nvPr/>
        </p:nvSpPr>
        <p:spPr>
          <a:xfrm>
            <a:off x="152940" y="3296453"/>
            <a:ext cx="3507864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查询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传输状态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3EAE465-268F-43AC-BF6A-19F758517C55}"/>
              </a:ext>
            </a:extLst>
          </p:cNvPr>
          <p:cNvSpPr/>
          <p:nvPr/>
        </p:nvSpPr>
        <p:spPr>
          <a:xfrm>
            <a:off x="152940" y="4192894"/>
            <a:ext cx="3507864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中断使用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9CE9DA2-003D-424C-845D-73C20A846E81}"/>
              </a:ext>
            </a:extLst>
          </p:cNvPr>
          <p:cNvSpPr/>
          <p:nvPr/>
        </p:nvSpPr>
        <p:spPr>
          <a:xfrm>
            <a:off x="4033929" y="1078424"/>
            <a:ext cx="32979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__HAL_RCC_DMA1_CLK_ENABLE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ED18820-906D-4DE7-97D1-1B6D84D4263A}"/>
              </a:ext>
            </a:extLst>
          </p:cNvPr>
          <p:cNvSpPr/>
          <p:nvPr/>
        </p:nvSpPr>
        <p:spPr>
          <a:xfrm>
            <a:off x="4033929" y="2483672"/>
            <a:ext cx="30428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HAL_UART_Transmit_DMA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76F8A96-AB51-4BEB-A927-C52CB9D088F9}"/>
              </a:ext>
            </a:extLst>
          </p:cNvPr>
          <p:cNvSpPr/>
          <p:nvPr/>
        </p:nvSpPr>
        <p:spPr>
          <a:xfrm>
            <a:off x="4033929" y="3160308"/>
            <a:ext cx="5189498" cy="6401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__HAL_DMA_GET_FLAG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查询通道传输状态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__HAL_DMA_GET_COUNTER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获取当前传输剩余数据量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547FCED-A166-4962-A99E-3848DEF76456}"/>
              </a:ext>
            </a:extLst>
          </p:cNvPr>
          <p:cNvSpPr/>
          <p:nvPr/>
        </p:nvSpPr>
        <p:spPr>
          <a:xfrm>
            <a:off x="4033929" y="3931065"/>
            <a:ext cx="3384260" cy="922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HAL_NVIC_EnableIRQ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HAL_NVIC_SetPriority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编写中断服务函数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xxx_IRQHandler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A9AC9849-8ABE-45CC-9861-9175C9910AC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A8673B4-FDB5-479F-9BEF-55BBAE8A5F51}"/>
              </a:ext>
            </a:extLst>
          </p:cNvPr>
          <p:cNvSpPr/>
          <p:nvPr/>
        </p:nvSpPr>
        <p:spPr>
          <a:xfrm>
            <a:off x="4033929" y="1642802"/>
            <a:ext cx="3809056" cy="6401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HAL_DMA_Init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函数初始化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相关参数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__HAL_LINKDMA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函数连接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和外设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2ED4E09-CF7D-4181-95B7-557ADCAD3E8F}"/>
              </a:ext>
            </a:extLst>
          </p:cNvPr>
          <p:cNvSpPr/>
          <p:nvPr/>
        </p:nvSpPr>
        <p:spPr>
          <a:xfrm>
            <a:off x="4213815" y="626678"/>
            <a:ext cx="2938182" cy="2677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USART1_TX 	DMA1_CH4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509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 animBg="1"/>
      <p:bldP spid="18" grpId="0" animBg="1"/>
      <p:bldP spid="19" grpId="0" animBg="1"/>
      <p:bldP spid="20" grpId="0"/>
      <p:bldP spid="23" grpId="0"/>
      <p:bldP spid="24" grpId="0"/>
      <p:bldP spid="25" grpId="0"/>
      <p:bldP spid="27" grpId="0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D185B15-22B4-48D0-8684-98075B4F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EF2FDD-8885-4E5C-9489-E27DB35366B2}"/>
              </a:ext>
            </a:extLst>
          </p:cNvPr>
          <p:cNvSpPr txBox="1"/>
          <p:nvPr/>
        </p:nvSpPr>
        <p:spPr>
          <a:xfrm>
            <a:off x="402998" y="1402539"/>
            <a:ext cx="7715568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，按下按键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KEY0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，实现内部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中内存到内存的数据传输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D14D71-9030-4224-BAD4-64BBEF08BA2C}"/>
              </a:ext>
            </a:extLst>
          </p:cNvPr>
          <p:cNvSpPr txBox="1"/>
          <p:nvPr/>
        </p:nvSpPr>
        <p:spPr>
          <a:xfrm>
            <a:off x="402998" y="1858011"/>
            <a:ext cx="3515859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实验例程源码解读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166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858" y="957150"/>
            <a:ext cx="4407006" cy="32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结构框图介绍（熟悉）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相关寄存器介绍（熟悉）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库驱动介绍（掌握）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配置步骤（掌握）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EE11C6D-F198-4914-9576-1779828E380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61673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858" y="957150"/>
            <a:ext cx="4407006" cy="32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DMA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介绍（了解）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DMA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结构框图介绍（熟悉）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相关寄存器介绍（熟悉）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库驱动介绍（掌握）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配置步骤（掌握）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EE11C6D-F198-4914-9576-1779828E380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684164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D185B15-22B4-48D0-8684-98075B4F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EF2FDD-8885-4E5C-9489-E27DB35366B2}"/>
              </a:ext>
            </a:extLst>
          </p:cNvPr>
          <p:cNvSpPr txBox="1"/>
          <p:nvPr/>
        </p:nvSpPr>
        <p:spPr>
          <a:xfrm>
            <a:off x="2621278" y="2180941"/>
            <a:ext cx="4389599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实验（课堂总结）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</p:spTree>
    <p:extLst>
      <p:ext uri="{BB962C8B-B14F-4D97-AF65-F5344CB8AC3E}">
        <p14:creationId xmlns:p14="http://schemas.microsoft.com/office/powerpoint/2010/main" val="131879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043F8D4F-FB71-4D19-81FA-5359E665419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3" y="460689"/>
            <a:ext cx="4422987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3B55FF9-22D8-4CCC-B913-9956998FC297}"/>
              </a:ext>
            </a:extLst>
          </p:cNvPr>
          <p:cNvSpPr/>
          <p:nvPr/>
        </p:nvSpPr>
        <p:spPr>
          <a:xfrm>
            <a:off x="509694" y="1041229"/>
            <a:ext cx="5385638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，全称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Direct Memory Access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，即直接存储器访问。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FC05973-9106-4AE4-B2B6-0FC1B201F88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236845B-F50B-4C4E-BB4D-E8945F83BB62}"/>
              </a:ext>
            </a:extLst>
          </p:cNvPr>
          <p:cNvSpPr/>
          <p:nvPr/>
        </p:nvSpPr>
        <p:spPr>
          <a:xfrm>
            <a:off x="509693" y="1500401"/>
            <a:ext cx="5316341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传输 将数据从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一个地址空间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复制到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另一个地址空间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962BC83-2328-4B15-9683-8C8D70AEB65B}"/>
              </a:ext>
            </a:extLst>
          </p:cNvPr>
          <p:cNvSpPr/>
          <p:nvPr/>
        </p:nvSpPr>
        <p:spPr>
          <a:xfrm>
            <a:off x="7841277" y="978995"/>
            <a:ext cx="711925" cy="3366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FCB4D70-2093-44F6-93F9-C1499A081822}"/>
              </a:ext>
            </a:extLst>
          </p:cNvPr>
          <p:cNvSpPr/>
          <p:nvPr/>
        </p:nvSpPr>
        <p:spPr>
          <a:xfrm>
            <a:off x="6409511" y="978995"/>
            <a:ext cx="711925" cy="3366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862B8D1-A3B5-4D19-A525-0CD1941631A7}"/>
              </a:ext>
            </a:extLst>
          </p:cNvPr>
          <p:cNvSpPr/>
          <p:nvPr/>
        </p:nvSpPr>
        <p:spPr>
          <a:xfrm>
            <a:off x="7841277" y="1552640"/>
            <a:ext cx="711925" cy="3366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B74C769-5C06-4FFD-B844-05425EA2749D}"/>
              </a:ext>
            </a:extLst>
          </p:cNvPr>
          <p:cNvSpPr/>
          <p:nvPr/>
        </p:nvSpPr>
        <p:spPr>
          <a:xfrm>
            <a:off x="6409511" y="1552640"/>
            <a:ext cx="711925" cy="3366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B784389A-B0CD-41E3-B517-B6665A77FC6D}"/>
              </a:ext>
            </a:extLst>
          </p:cNvPr>
          <p:cNvSpPr/>
          <p:nvPr/>
        </p:nvSpPr>
        <p:spPr>
          <a:xfrm>
            <a:off x="7841277" y="2132657"/>
            <a:ext cx="711925" cy="3366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F6F8141-39F8-4B7C-9D35-7E4CCD4A168E}"/>
              </a:ext>
            </a:extLst>
          </p:cNvPr>
          <p:cNvSpPr/>
          <p:nvPr/>
        </p:nvSpPr>
        <p:spPr>
          <a:xfrm>
            <a:off x="6409511" y="2132657"/>
            <a:ext cx="711925" cy="3366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D3B3B17-0BEE-4A83-9610-A53EB9C8BCB4}"/>
              </a:ext>
            </a:extLst>
          </p:cNvPr>
          <p:cNvCxnSpPr>
            <a:stCxn id="20" idx="3"/>
            <a:endCxn id="2" idx="1"/>
          </p:cNvCxnSpPr>
          <p:nvPr/>
        </p:nvCxnSpPr>
        <p:spPr>
          <a:xfrm>
            <a:off x="7121436" y="1147320"/>
            <a:ext cx="7198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680E57B-CFE8-47C7-A772-2CB038B4C35B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>
            <a:off x="7121436" y="1720965"/>
            <a:ext cx="7198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980BFFF-253F-4852-8855-23DB7BC182E0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>
            <a:off x="7121436" y="2300982"/>
            <a:ext cx="7198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爆炸形: 8 pt  29">
            <a:extLst>
              <a:ext uri="{FF2B5EF4-FFF2-40B4-BE49-F238E27FC236}">
                <a16:creationId xmlns:a16="http://schemas.microsoft.com/office/drawing/2014/main" id="{14049272-0E5C-4B90-A923-5164CB568BD4}"/>
              </a:ext>
            </a:extLst>
          </p:cNvPr>
          <p:cNvSpPr/>
          <p:nvPr/>
        </p:nvSpPr>
        <p:spPr>
          <a:xfrm>
            <a:off x="1841862" y="1973011"/>
            <a:ext cx="3154680" cy="672737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数据搬运工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2C03F9C-6894-4C08-925D-58DCE9BA9E53}"/>
              </a:ext>
            </a:extLst>
          </p:cNvPr>
          <p:cNvSpPr/>
          <p:nvPr/>
        </p:nvSpPr>
        <p:spPr>
          <a:xfrm>
            <a:off x="509693" y="2990515"/>
            <a:ext cx="8043509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传输无需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直接控制传输，也没有中断处理方式那样保留现场和恢复现场过程，通过硬件为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设备开辟一条直接传输数据的通道，使得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的效率大大提高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87EEA31-9575-40B5-B80E-6D0F01D01B8B}"/>
              </a:ext>
            </a:extLst>
          </p:cNvPr>
          <p:cNvSpPr txBox="1"/>
          <p:nvPr/>
        </p:nvSpPr>
        <p:spPr>
          <a:xfrm>
            <a:off x="3452110" y="3916307"/>
            <a:ext cx="1959460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Bef>
                <a:spcPct val="0"/>
              </a:spcBef>
              <a:buClrTx/>
              <a:buFontTx/>
              <a:buNone/>
              <a:defRPr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作用：为</a:t>
            </a:r>
            <a:r>
              <a:rPr lang="en-US" altLang="zh-CN" dirty="0"/>
              <a:t>CPU</a:t>
            </a:r>
            <a:r>
              <a:rPr lang="zh-CN" altLang="en-US" dirty="0"/>
              <a:t>减负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441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9" grpId="0"/>
      <p:bldP spid="2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0" grpId="0" animBg="1"/>
      <p:bldP spid="31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422987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STM32F1 DMA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框图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A833E77-C029-4BA0-936B-5861575CFB6C}"/>
              </a:ext>
            </a:extLst>
          </p:cNvPr>
          <p:cNvSpPr txBox="1"/>
          <p:nvPr/>
        </p:nvSpPr>
        <p:spPr>
          <a:xfrm>
            <a:off x="96133" y="642460"/>
            <a:ext cx="1912762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①，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DMA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请求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249BDD6-FC20-4E9D-B599-5523F19F1052}"/>
              </a:ext>
            </a:extLst>
          </p:cNvPr>
          <p:cNvSpPr txBox="1"/>
          <p:nvPr/>
        </p:nvSpPr>
        <p:spPr>
          <a:xfrm>
            <a:off x="96133" y="1700814"/>
            <a:ext cx="1912762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②，</a:t>
            </a:r>
            <a:r>
              <a:rPr lang="en-US" altLang="zh-CN" sz="18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DMA</a:t>
            </a:r>
            <a:r>
              <a:rPr lang="zh-CN" altLang="en-US" sz="18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通道   </a:t>
            </a:r>
            <a:endParaRPr lang="en-US" altLang="zh-CN" sz="18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F1F70DA-B3D5-4532-ABA4-105335AB9808}"/>
              </a:ext>
            </a:extLst>
          </p:cNvPr>
          <p:cNvSpPr txBox="1"/>
          <p:nvPr/>
        </p:nvSpPr>
        <p:spPr>
          <a:xfrm>
            <a:off x="96133" y="2921321"/>
            <a:ext cx="1912762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③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，</a:t>
            </a:r>
            <a:r>
              <a:rPr lang="en-US" altLang="zh-CN" sz="18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DMA</a:t>
            </a:r>
            <a:r>
              <a:rPr lang="zh-CN" altLang="en-US" sz="18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优先级</a:t>
            </a:r>
            <a:endParaRPr lang="en-US" altLang="zh-CN" sz="18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A88F746-A6DB-401E-85D4-EAD93E52FB85}"/>
              </a:ext>
            </a:extLst>
          </p:cNvPr>
          <p:cNvSpPr/>
          <p:nvPr/>
        </p:nvSpPr>
        <p:spPr>
          <a:xfrm>
            <a:off x="78741" y="976888"/>
            <a:ext cx="3493950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传输数据，先向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控制器发送请求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43C906B-1612-48D7-9B43-1A5B7D3126F7}"/>
              </a:ext>
            </a:extLst>
          </p:cNvPr>
          <p:cNvSpPr/>
          <p:nvPr/>
        </p:nvSpPr>
        <p:spPr>
          <a:xfrm>
            <a:off x="78741" y="2056863"/>
            <a:ext cx="3147059" cy="705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不同外设向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的不同通道发送请求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个通道，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DMA2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个通道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644A2A5-F0BA-4A0F-B418-D15B056734F0}"/>
              </a:ext>
            </a:extLst>
          </p:cNvPr>
          <p:cNvSpPr/>
          <p:nvPr/>
        </p:nvSpPr>
        <p:spPr>
          <a:xfrm>
            <a:off x="78741" y="3260028"/>
            <a:ext cx="3493950" cy="1028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多个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通道同时发来请求时，就有先后响应处理的顺序问题，这个由仲裁器管理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（优先级管理也分软件阶段和硬件阶段）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4086C64-1752-49E4-A968-5DAC79FFA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561" y="0"/>
            <a:ext cx="5738789" cy="51435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8D3EBE47-A29A-4283-BB16-A66A9DBED023}"/>
              </a:ext>
            </a:extLst>
          </p:cNvPr>
          <p:cNvSpPr/>
          <p:nvPr/>
        </p:nvSpPr>
        <p:spPr>
          <a:xfrm>
            <a:off x="5571310" y="2110740"/>
            <a:ext cx="3237409" cy="1348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382F7CB-616D-4C10-9CD6-8A398A4B4CB8}"/>
              </a:ext>
            </a:extLst>
          </p:cNvPr>
          <p:cNvSpPr/>
          <p:nvPr/>
        </p:nvSpPr>
        <p:spPr>
          <a:xfrm>
            <a:off x="4572001" y="1065789"/>
            <a:ext cx="259080" cy="27289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84CD491-D68D-4DD6-961F-6CBA390FF97F}"/>
              </a:ext>
            </a:extLst>
          </p:cNvPr>
          <p:cNvSpPr/>
          <p:nvPr/>
        </p:nvSpPr>
        <p:spPr>
          <a:xfrm>
            <a:off x="3798028" y="1058945"/>
            <a:ext cx="713012" cy="762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63D840A-0DE4-4602-A18A-1FC82DBAB0C2}"/>
              </a:ext>
            </a:extLst>
          </p:cNvPr>
          <p:cNvSpPr/>
          <p:nvPr/>
        </p:nvSpPr>
        <p:spPr>
          <a:xfrm>
            <a:off x="3798028" y="2693195"/>
            <a:ext cx="713012" cy="781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610D8CD-B26C-497F-B452-B6E102540D91}"/>
              </a:ext>
            </a:extLst>
          </p:cNvPr>
          <p:cNvSpPr/>
          <p:nvPr/>
        </p:nvSpPr>
        <p:spPr>
          <a:xfrm>
            <a:off x="3946411" y="1479551"/>
            <a:ext cx="155689" cy="1651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endParaRPr lang="zh-CN" altLang="en-US" sz="11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1DA50A5-BBD0-40BE-9C35-E20954A5CE2C}"/>
              </a:ext>
            </a:extLst>
          </p:cNvPr>
          <p:cNvSpPr/>
          <p:nvPr/>
        </p:nvSpPr>
        <p:spPr>
          <a:xfrm>
            <a:off x="3952761" y="3143251"/>
            <a:ext cx="155689" cy="1651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endParaRPr lang="zh-CN" altLang="en-US" sz="11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25FE145-D4EB-4765-8CA3-77057430914A}"/>
              </a:ext>
            </a:extLst>
          </p:cNvPr>
          <p:cNvSpPr/>
          <p:nvPr/>
        </p:nvSpPr>
        <p:spPr>
          <a:xfrm>
            <a:off x="6975361" y="2520951"/>
            <a:ext cx="155689" cy="1651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1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3E8C448-22E3-496D-AA4D-26B7A52D9242}"/>
              </a:ext>
            </a:extLst>
          </p:cNvPr>
          <p:cNvSpPr/>
          <p:nvPr/>
        </p:nvSpPr>
        <p:spPr>
          <a:xfrm>
            <a:off x="4623696" y="2105897"/>
            <a:ext cx="155689" cy="1651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endParaRPr lang="zh-CN" altLang="en-US" sz="11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8F6F9DC-1D89-4500-BF82-185EA32737AB}"/>
              </a:ext>
            </a:extLst>
          </p:cNvPr>
          <p:cNvSpPr/>
          <p:nvPr/>
        </p:nvSpPr>
        <p:spPr>
          <a:xfrm>
            <a:off x="60531" y="4551579"/>
            <a:ext cx="3744028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DMA2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仅存在大容量产品和互联型产品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6DC6240-6353-4D50-94B8-AE89D5354822}"/>
              </a:ext>
            </a:extLst>
          </p:cNvPr>
          <p:cNvSpPr/>
          <p:nvPr/>
        </p:nvSpPr>
        <p:spPr>
          <a:xfrm>
            <a:off x="5571310" y="3637287"/>
            <a:ext cx="3350441" cy="464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就是建立数据传输通道</a:t>
            </a:r>
            <a:endParaRPr lang="en-US" altLang="zh-CN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31CE5F6-8F10-4129-AE22-C94C41C2D63B}"/>
              </a:ext>
            </a:extLst>
          </p:cNvPr>
          <p:cNvSpPr/>
          <p:nvPr/>
        </p:nvSpPr>
        <p:spPr>
          <a:xfrm>
            <a:off x="3708128" y="1864370"/>
            <a:ext cx="863872" cy="3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C6EF1F0-C0E3-4006-8450-FFD559D4F18A}"/>
              </a:ext>
            </a:extLst>
          </p:cNvPr>
          <p:cNvSpPr/>
          <p:nvPr/>
        </p:nvSpPr>
        <p:spPr>
          <a:xfrm>
            <a:off x="3710310" y="3505935"/>
            <a:ext cx="863872" cy="288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49F99-6B12-4D54-80C7-3164C738B22C}"/>
              </a:ext>
            </a:extLst>
          </p:cNvPr>
          <p:cNvCxnSpPr>
            <a:cxnSpLocks/>
          </p:cNvCxnSpPr>
          <p:nvPr/>
        </p:nvCxnSpPr>
        <p:spPr>
          <a:xfrm>
            <a:off x="4572000" y="1871513"/>
            <a:ext cx="0" cy="31315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B2C9910-3D66-4FA2-82D8-67D040D8F09B}"/>
              </a:ext>
            </a:extLst>
          </p:cNvPr>
          <p:cNvCxnSpPr>
            <a:cxnSpLocks/>
          </p:cNvCxnSpPr>
          <p:nvPr/>
        </p:nvCxnSpPr>
        <p:spPr>
          <a:xfrm>
            <a:off x="4572000" y="3513078"/>
            <a:ext cx="0" cy="277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16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7" grpId="0"/>
      <p:bldP spid="9" grpId="0"/>
      <p:bldP spid="29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0" y="9710"/>
            <a:ext cx="4422987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DMA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处理过程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8664946-79F1-403A-A897-FC480768D846}"/>
              </a:ext>
            </a:extLst>
          </p:cNvPr>
          <p:cNvSpPr/>
          <p:nvPr/>
        </p:nvSpPr>
        <p:spPr>
          <a:xfrm>
            <a:off x="0" y="4763137"/>
            <a:ext cx="9144000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每个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通道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用来管理来自于一个或多个外设对存储器访问的请求。且都有一个仲裁器，用于处理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请求间的优先级。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6454369-2F68-440A-8095-BF38DAACB14C}"/>
              </a:ext>
            </a:extLst>
          </p:cNvPr>
          <p:cNvSpPr/>
          <p:nvPr/>
        </p:nvSpPr>
        <p:spPr>
          <a:xfrm>
            <a:off x="4389101" y="224820"/>
            <a:ext cx="1353523" cy="14976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277FED4-7E81-4FF8-BF40-4166EAA38074}"/>
              </a:ext>
            </a:extLst>
          </p:cNvPr>
          <p:cNvSpPr/>
          <p:nvPr/>
        </p:nvSpPr>
        <p:spPr>
          <a:xfrm>
            <a:off x="1966735" y="224820"/>
            <a:ext cx="711925" cy="14976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A38C6A2-28AC-490A-96C2-71F7C577C65F}"/>
              </a:ext>
            </a:extLst>
          </p:cNvPr>
          <p:cNvCxnSpPr>
            <a:cxnSpLocks/>
          </p:cNvCxnSpPr>
          <p:nvPr/>
        </p:nvCxnSpPr>
        <p:spPr>
          <a:xfrm flipV="1">
            <a:off x="2678660" y="383439"/>
            <a:ext cx="171044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B65CA6A8-DFCA-4FEE-9C29-BB5B71A86294}"/>
              </a:ext>
            </a:extLst>
          </p:cNvPr>
          <p:cNvSpPr/>
          <p:nvPr/>
        </p:nvSpPr>
        <p:spPr>
          <a:xfrm>
            <a:off x="3033452" y="20461"/>
            <a:ext cx="1106748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发送请求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7EBF4C1-19D2-44FF-97F9-74CF7848DF76}"/>
              </a:ext>
            </a:extLst>
          </p:cNvPr>
          <p:cNvCxnSpPr>
            <a:cxnSpLocks/>
          </p:cNvCxnSpPr>
          <p:nvPr/>
        </p:nvCxnSpPr>
        <p:spPr>
          <a:xfrm flipH="1">
            <a:off x="2678661" y="766276"/>
            <a:ext cx="171044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8731FB78-CB69-4690-B17B-1D2DDD92B8A6}"/>
              </a:ext>
            </a:extLst>
          </p:cNvPr>
          <p:cNvSpPr/>
          <p:nvPr/>
        </p:nvSpPr>
        <p:spPr>
          <a:xfrm>
            <a:off x="2862001" y="402934"/>
            <a:ext cx="1353523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返回应答信号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4DB97CD-5EC4-4A26-9E21-F6F03B501346}"/>
              </a:ext>
            </a:extLst>
          </p:cNvPr>
          <p:cNvCxnSpPr>
            <a:cxnSpLocks/>
          </p:cNvCxnSpPr>
          <p:nvPr/>
        </p:nvCxnSpPr>
        <p:spPr>
          <a:xfrm flipH="1">
            <a:off x="2678660" y="1149113"/>
            <a:ext cx="1710441" cy="1"/>
          </a:xfrm>
          <a:prstGeom prst="straightConnector1">
            <a:avLst/>
          </a:prstGeom>
          <a:ln w="28575"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8C692FF1-43AC-477E-B217-6696B40F9CDA}"/>
              </a:ext>
            </a:extLst>
          </p:cNvPr>
          <p:cNvSpPr/>
          <p:nvPr/>
        </p:nvSpPr>
        <p:spPr>
          <a:xfrm>
            <a:off x="3030277" y="791756"/>
            <a:ext cx="1032815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释放请求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144D4F7-AC90-4CEE-A723-6CAB06F8FE11}"/>
              </a:ext>
            </a:extLst>
          </p:cNvPr>
          <p:cNvCxnSpPr>
            <a:cxnSpLocks/>
          </p:cNvCxnSpPr>
          <p:nvPr/>
        </p:nvCxnSpPr>
        <p:spPr>
          <a:xfrm>
            <a:off x="395924" y="1542972"/>
            <a:ext cx="1570811" cy="0"/>
          </a:xfrm>
          <a:prstGeom prst="straightConnector1">
            <a:avLst/>
          </a:prstGeom>
          <a:ln w="28575"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22AE9A34-B1F5-4349-B633-E1D0A5064800}"/>
              </a:ext>
            </a:extLst>
          </p:cNvPr>
          <p:cNvSpPr/>
          <p:nvPr/>
        </p:nvSpPr>
        <p:spPr>
          <a:xfrm>
            <a:off x="605014" y="1169398"/>
            <a:ext cx="1353523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启动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传输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6" name="矩形 39">
            <a:extLst>
              <a:ext uri="{FF2B5EF4-FFF2-40B4-BE49-F238E27FC236}">
                <a16:creationId xmlns:a16="http://schemas.microsoft.com/office/drawing/2014/main" id="{E0978CE0-A218-4CD7-ADD6-38EE3107C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1" y="2190580"/>
            <a:ext cx="135352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DMA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通道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700EB6B-0846-47E2-B286-785FE8B0C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444" y="2232751"/>
            <a:ext cx="6443695" cy="2508068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5376EC75-0CBB-4DC3-85CB-1366D81850A8}"/>
              </a:ext>
            </a:extLst>
          </p:cNvPr>
          <p:cNvSpPr/>
          <p:nvPr/>
        </p:nvSpPr>
        <p:spPr>
          <a:xfrm>
            <a:off x="5162919" y="2872193"/>
            <a:ext cx="856522" cy="184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FCF4F7F-E54D-47A7-9D3F-A0116DA947F4}"/>
              </a:ext>
            </a:extLst>
          </p:cNvPr>
          <p:cNvSpPr/>
          <p:nvPr/>
        </p:nvSpPr>
        <p:spPr>
          <a:xfrm>
            <a:off x="5780724" y="242883"/>
            <a:ext cx="3350576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外设想通过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发送数据，先发送请求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9F8DA67-68CA-4D18-8AB7-17BE7414BE01}"/>
              </a:ext>
            </a:extLst>
          </p:cNvPr>
          <p:cNvSpPr/>
          <p:nvPr/>
        </p:nvSpPr>
        <p:spPr>
          <a:xfrm>
            <a:off x="5780724" y="591365"/>
            <a:ext cx="3350576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控制器收到请求后，给外设一个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ack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34FC831-5B65-4230-A310-96B05F502488}"/>
              </a:ext>
            </a:extLst>
          </p:cNvPr>
          <p:cNvSpPr/>
          <p:nvPr/>
        </p:nvSpPr>
        <p:spPr>
          <a:xfrm>
            <a:off x="5780724" y="939847"/>
            <a:ext cx="3350576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外设收到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ack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后，释放请求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EAE2862-355C-427B-9316-009CB30E7011}"/>
              </a:ext>
            </a:extLst>
          </p:cNvPr>
          <p:cNvSpPr/>
          <p:nvPr/>
        </p:nvSpPr>
        <p:spPr>
          <a:xfrm>
            <a:off x="5780724" y="1288328"/>
            <a:ext cx="3350576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外设启动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数据传输，直至传输结束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20E22CC-4836-41D1-9D07-DF0699A52F14}"/>
              </a:ext>
            </a:extLst>
          </p:cNvPr>
          <p:cNvSpPr/>
          <p:nvPr/>
        </p:nvSpPr>
        <p:spPr>
          <a:xfrm>
            <a:off x="148411" y="1722479"/>
            <a:ext cx="2266727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源地址 目标地址 传输数量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9666E0-A34F-49A0-B044-05FB5C7FD7DE}"/>
              </a:ext>
            </a:extLst>
          </p:cNvPr>
          <p:cNvSpPr/>
          <p:nvPr/>
        </p:nvSpPr>
        <p:spPr>
          <a:xfrm>
            <a:off x="1446033" y="2060890"/>
            <a:ext cx="667741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DMA1</a:t>
            </a:r>
          </a:p>
        </p:txBody>
      </p:sp>
    </p:spTree>
    <p:extLst>
      <p:ext uri="{BB962C8B-B14F-4D97-AF65-F5344CB8AC3E}">
        <p14:creationId xmlns:p14="http://schemas.microsoft.com/office/powerpoint/2010/main" val="408414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5" grpId="0" animBg="1"/>
      <p:bldP spid="16" grpId="0" animBg="1"/>
      <p:bldP spid="20" grpId="0"/>
      <p:bldP spid="24" grpId="0"/>
      <p:bldP spid="28" grpId="0"/>
      <p:bldP spid="30" grpId="0"/>
      <p:bldP spid="38" grpId="0" animBg="1"/>
      <p:bldP spid="39" grpId="0"/>
      <p:bldP spid="40" grpId="0"/>
      <p:bldP spid="41" grpId="0"/>
      <p:bldP spid="42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>
            <a:extLst>
              <a:ext uri="{FF2B5EF4-FFF2-40B4-BE49-F238E27FC236}">
                <a16:creationId xmlns:a16="http://schemas.microsoft.com/office/drawing/2014/main" id="{B03B36FF-E0EA-4A8A-B47C-FE40068D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09" y="615112"/>
            <a:ext cx="159744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tabLst>
                <a:tab pos="1257300" algn="l"/>
              </a:tabLst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优先级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43117C46-198B-40FB-97E5-644DA0708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9091A062-B525-483E-B355-0A2B94369242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EC57F91-5F74-4E91-82C7-A21589CB575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AA2F3F6-4EFF-4021-A2CC-624BE44C4B2E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237BCEE-D1C9-4F1F-BD30-13526C8A3385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CFA37040-43E1-4F27-826F-061FD766FD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7" name="Rectangle 2">
            <a:extLst>
              <a:ext uri="{FF2B5EF4-FFF2-40B4-BE49-F238E27FC236}">
                <a16:creationId xmlns:a16="http://schemas.microsoft.com/office/drawing/2014/main" id="{631B6818-AA11-4D10-9926-91A533EDB45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0FA16E-3ECC-43CD-BA55-DB11394191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0648" y="0"/>
            <a:ext cx="4033352" cy="51435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5EE8B63-88FD-40C0-A9ED-9C2978424B2F}"/>
              </a:ext>
            </a:extLst>
          </p:cNvPr>
          <p:cNvSpPr/>
          <p:nvPr/>
        </p:nvSpPr>
        <p:spPr>
          <a:xfrm>
            <a:off x="0" y="1163781"/>
            <a:ext cx="5505449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仲裁器管理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通道请求分为两个阶段：软件阶段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(1)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、硬件阶段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(2)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1FF2568-2814-493C-BDF3-126ADC08D224}"/>
              </a:ext>
            </a:extLst>
          </p:cNvPr>
          <p:cNvSpPr/>
          <p:nvPr/>
        </p:nvSpPr>
        <p:spPr>
          <a:xfrm>
            <a:off x="0" y="1718702"/>
            <a:ext cx="5162550" cy="705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第一阶段（软件阶段）：每个通道的优先级可在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DMA_CCRx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寄存器中设置，有四个等级：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最高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优先级。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6D982E8-B60D-45B3-9724-611AD2818615}"/>
              </a:ext>
            </a:extLst>
          </p:cNvPr>
          <p:cNvSpPr/>
          <p:nvPr/>
        </p:nvSpPr>
        <p:spPr>
          <a:xfrm>
            <a:off x="0" y="2842652"/>
            <a:ext cx="5238750" cy="705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第二阶段（硬件阶段）：如果两个请求有相同软件优先级，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较低编号的通道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比较高编号的通道有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较高的优先级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8382A0D-A960-4971-A49A-7CB4F1521EEC}"/>
              </a:ext>
            </a:extLst>
          </p:cNvPr>
          <p:cNvSpPr/>
          <p:nvPr/>
        </p:nvSpPr>
        <p:spPr>
          <a:xfrm>
            <a:off x="0" y="4096512"/>
            <a:ext cx="6369050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注意：多个请求通过逻辑或输入到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控制器，只能有一个请求有效。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4CBB029-BC93-44B7-A4D0-3614EDD033E4}"/>
              </a:ext>
            </a:extLst>
          </p:cNvPr>
          <p:cNvSpPr/>
          <p:nvPr/>
        </p:nvSpPr>
        <p:spPr>
          <a:xfrm>
            <a:off x="-86855" y="3483817"/>
            <a:ext cx="5162550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（大容量芯片中，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控制器拥有高于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DMA2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控制器的优先级）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065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8" grpId="0"/>
      <p:bldP spid="29" grpId="0"/>
      <p:bldP spid="30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858" y="957150"/>
            <a:ext cx="4407006" cy="32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结构框图介绍（熟悉）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DMA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相关寄存器介绍（熟悉）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DMA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相关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库驱动介绍（掌握）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配置步骤（掌握）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EE11C6D-F198-4914-9576-1779828E380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953078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>
            <a:extLst>
              <a:ext uri="{FF2B5EF4-FFF2-40B4-BE49-F238E27FC236}">
                <a16:creationId xmlns:a16="http://schemas.microsoft.com/office/drawing/2014/main" id="{B03B36FF-E0EA-4A8A-B47C-FE40068D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59" y="462712"/>
            <a:ext cx="598293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相关寄存器介绍 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F1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775CB62F-BCD2-4B45-8DF3-11C6CB5E4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430449"/>
              </p:ext>
            </p:extLst>
          </p:nvPr>
        </p:nvGraphicFramePr>
        <p:xfrm>
          <a:off x="266811" y="1265195"/>
          <a:ext cx="8610377" cy="262280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2886377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4068000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DMA_CCRx</a:t>
                      </a:r>
                      <a:endParaRPr lang="zh-CN" sz="1600" b="0" kern="100" baseline="-250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通道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配置寄存器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用于配置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（核心控制寄存器）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DMA_ISR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中断状态寄存器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用于查询当前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传输状态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DMA_IFCR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中断标志清除寄存器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用来清除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DMA_ISR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对应位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12484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DMA_CNDTRx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通道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传输数量寄存器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用于控制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通道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每次传输的数据量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3154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DMA_CPARx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通道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外设地址寄存器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用于存储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STM32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外设地址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4147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DMA_CMARx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通道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存储器地址寄存器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用于存放存储器的地址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00707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USART_CR3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USART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控制寄存器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3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用于使能串口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发送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193233"/>
                  </a:ext>
                </a:extLst>
              </a:tr>
            </a:tbl>
          </a:graphicData>
        </a:graphic>
      </p:graphicFrame>
      <p:pic>
        <p:nvPicPr>
          <p:cNvPr id="38" name="图片 37">
            <a:extLst>
              <a:ext uri="{FF2B5EF4-FFF2-40B4-BE49-F238E27FC236}">
                <a16:creationId xmlns:a16="http://schemas.microsoft.com/office/drawing/2014/main" id="{43117C46-198B-40FB-97E5-644DA0708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AD02AEB-501A-43AC-B876-61FFB5F4BFD7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729F348-E9A6-4149-9B1F-274937337C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7" name="Rectangle 2">
            <a:extLst>
              <a:ext uri="{FF2B5EF4-FFF2-40B4-BE49-F238E27FC236}">
                <a16:creationId xmlns:a16="http://schemas.microsoft.com/office/drawing/2014/main" id="{2E1E658E-E2AF-463B-BF0C-88AC22E8F74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0C7C832-4654-4C38-878A-5479194C435F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F541555-7671-4738-89C3-ABD4236C927B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1B0D622-1CD4-457D-97EC-EB1059198C7F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315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51" y="-14954"/>
            <a:ext cx="5094514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通道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x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配置寄存器（</a:t>
            </a:r>
            <a:r>
              <a:rPr lang="en-US" altLang="zh-CN" sz="20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DMA_CCRx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F80611-3F1E-44CA-82FA-A443BD04E3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251"/>
          <a:stretch/>
        </p:blipFill>
        <p:spPr>
          <a:xfrm>
            <a:off x="177800" y="444256"/>
            <a:ext cx="6748262" cy="159738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A682DF2-C9D9-4A56-942B-A1FDE0AF18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26"/>
          <a:stretch/>
        </p:blipFill>
        <p:spPr>
          <a:xfrm>
            <a:off x="0" y="2028943"/>
            <a:ext cx="4409988" cy="307871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56B1332-D334-442F-8768-7C19210EC7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26" b="-2"/>
          <a:stretch/>
        </p:blipFill>
        <p:spPr>
          <a:xfrm>
            <a:off x="4542033" y="2056121"/>
            <a:ext cx="4374880" cy="3078712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C5C1B0E-FEB4-4478-ABE8-E32121943FD8}"/>
              </a:ext>
            </a:extLst>
          </p:cNvPr>
          <p:cNvSpPr/>
          <p:nvPr/>
        </p:nvSpPr>
        <p:spPr>
          <a:xfrm>
            <a:off x="7103861" y="80755"/>
            <a:ext cx="1883047" cy="2677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数据传输方向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E7337AC-A73E-4CFC-9E9B-431ABFCC0BEC}"/>
              </a:ext>
            </a:extLst>
          </p:cNvPr>
          <p:cNvSpPr/>
          <p:nvPr/>
        </p:nvSpPr>
        <p:spPr>
          <a:xfrm>
            <a:off x="7103862" y="716072"/>
            <a:ext cx="1883047" cy="2677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循环模式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A8A8244-2CAC-428C-8133-B1F3BCED70E9}"/>
              </a:ext>
            </a:extLst>
          </p:cNvPr>
          <p:cNvSpPr/>
          <p:nvPr/>
        </p:nvSpPr>
        <p:spPr>
          <a:xfrm>
            <a:off x="7103860" y="1033730"/>
            <a:ext cx="1883047" cy="2677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存储器增量模式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4E86F3C-AA94-4562-A2D9-F2216EC5D2F3}"/>
              </a:ext>
            </a:extLst>
          </p:cNvPr>
          <p:cNvSpPr/>
          <p:nvPr/>
        </p:nvSpPr>
        <p:spPr>
          <a:xfrm>
            <a:off x="7103860" y="1351388"/>
            <a:ext cx="1883047" cy="2677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存储器数据宽度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4A99D75-139D-4C6D-9973-94EA4437A32E}"/>
              </a:ext>
            </a:extLst>
          </p:cNvPr>
          <p:cNvSpPr/>
          <p:nvPr/>
        </p:nvSpPr>
        <p:spPr>
          <a:xfrm>
            <a:off x="7103860" y="398414"/>
            <a:ext cx="1883047" cy="2677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通道优先级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621C02A-98FD-4BAD-8F89-9F015A5AD224}"/>
              </a:ext>
            </a:extLst>
          </p:cNvPr>
          <p:cNvSpPr/>
          <p:nvPr/>
        </p:nvSpPr>
        <p:spPr>
          <a:xfrm>
            <a:off x="7103860" y="1669046"/>
            <a:ext cx="1883047" cy="2677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中断使能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F4D66BF-3349-475F-BC97-4D580E6FEB15}"/>
              </a:ext>
            </a:extLst>
          </p:cNvPr>
          <p:cNvSpPr/>
          <p:nvPr/>
        </p:nvSpPr>
        <p:spPr>
          <a:xfrm>
            <a:off x="7103860" y="1986706"/>
            <a:ext cx="1883047" cy="2677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通道开启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C718D59-3E9C-41EA-9873-93B63D8BB915}"/>
              </a:ext>
            </a:extLst>
          </p:cNvPr>
          <p:cNvSpPr/>
          <p:nvPr/>
        </p:nvSpPr>
        <p:spPr>
          <a:xfrm>
            <a:off x="766735" y="2403566"/>
            <a:ext cx="1384285" cy="183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C807B1D-447F-429E-A810-63202D2D2AD9}"/>
              </a:ext>
            </a:extLst>
          </p:cNvPr>
          <p:cNvSpPr/>
          <p:nvPr/>
        </p:nvSpPr>
        <p:spPr>
          <a:xfrm>
            <a:off x="762383" y="3398521"/>
            <a:ext cx="504715" cy="183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D0326DE-5A50-431C-A285-E39C94796010}"/>
              </a:ext>
            </a:extLst>
          </p:cNvPr>
          <p:cNvSpPr/>
          <p:nvPr/>
        </p:nvSpPr>
        <p:spPr>
          <a:xfrm>
            <a:off x="764563" y="3897082"/>
            <a:ext cx="504715" cy="183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F9CD7E0-EE22-4D6D-B4E7-7CA431137D42}"/>
              </a:ext>
            </a:extLst>
          </p:cNvPr>
          <p:cNvSpPr/>
          <p:nvPr/>
        </p:nvSpPr>
        <p:spPr>
          <a:xfrm>
            <a:off x="2604234" y="4404349"/>
            <a:ext cx="1392999" cy="183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893F84C-6559-4672-ACAE-599723C5BAE5}"/>
              </a:ext>
            </a:extLst>
          </p:cNvPr>
          <p:cNvSpPr/>
          <p:nvPr/>
        </p:nvSpPr>
        <p:spPr>
          <a:xfrm>
            <a:off x="758022" y="4909447"/>
            <a:ext cx="1392999" cy="183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5DD4BEE-0E9F-41D4-B34C-63EE646C8B9A}"/>
              </a:ext>
            </a:extLst>
          </p:cNvPr>
          <p:cNvSpPr/>
          <p:nvPr/>
        </p:nvSpPr>
        <p:spPr>
          <a:xfrm>
            <a:off x="5290812" y="2401382"/>
            <a:ext cx="1392999" cy="183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8313B3D-E705-46D5-8322-AF7BD1C55959}"/>
              </a:ext>
            </a:extLst>
          </p:cNvPr>
          <p:cNvSpPr/>
          <p:nvPr/>
        </p:nvSpPr>
        <p:spPr>
          <a:xfrm>
            <a:off x="7089124" y="2893412"/>
            <a:ext cx="1392999" cy="183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3B55E75-3D35-4765-9BF7-359BA354D012}"/>
              </a:ext>
            </a:extLst>
          </p:cNvPr>
          <p:cNvSpPr/>
          <p:nvPr/>
        </p:nvSpPr>
        <p:spPr>
          <a:xfrm>
            <a:off x="7084771" y="4907260"/>
            <a:ext cx="1392999" cy="183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9EF23BF-7073-4953-B768-5F6BBF6E92EA}"/>
              </a:ext>
            </a:extLst>
          </p:cNvPr>
          <p:cNvSpPr/>
          <p:nvPr/>
        </p:nvSpPr>
        <p:spPr>
          <a:xfrm>
            <a:off x="1438565" y="2901043"/>
            <a:ext cx="583115" cy="183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2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17460</TotalTime>
  <Words>1677</Words>
  <Application>Microsoft Office PowerPoint</Application>
  <PresentationFormat>全屏显示(16:9)</PresentationFormat>
  <Paragraphs>243</Paragraphs>
  <Slides>21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等线</vt:lpstr>
      <vt:lpstr>等线 Light</vt:lpstr>
      <vt:lpstr>思源黑体 CN Bold</vt:lpstr>
      <vt:lpstr>思源黑体 CN Normal</vt:lpstr>
      <vt:lpstr>思源黑体 CN Regular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fae login</cp:lastModifiedBy>
  <cp:revision>144</cp:revision>
  <dcterms:created xsi:type="dcterms:W3CDTF">2021-03-21T09:45:45Z</dcterms:created>
  <dcterms:modified xsi:type="dcterms:W3CDTF">2022-03-03T08:27:27Z</dcterms:modified>
</cp:coreProperties>
</file>