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8" r:id="rId2"/>
    <p:sldId id="270" r:id="rId3"/>
    <p:sldId id="481" r:id="rId4"/>
    <p:sldId id="487" r:id="rId5"/>
    <p:sldId id="278" r:id="rId6"/>
    <p:sldId id="488" r:id="rId7"/>
    <p:sldId id="484" r:id="rId8"/>
    <p:sldId id="483" r:id="rId9"/>
    <p:sldId id="486" r:id="rId10"/>
    <p:sldId id="485" r:id="rId11"/>
    <p:sldId id="443" r:id="rId12"/>
    <p:sldId id="336" r:id="rId13"/>
    <p:sldId id="335" r:id="rId14"/>
    <p:sldId id="337" r:id="rId15"/>
    <p:sldId id="476" r:id="rId16"/>
    <p:sldId id="477" r:id="rId17"/>
    <p:sldId id="489" r:id="rId18"/>
    <p:sldId id="343" r:id="rId19"/>
    <p:sldId id="478" r:id="rId20"/>
    <p:sldId id="482" r:id="rId21"/>
    <p:sldId id="340" r:id="rId22"/>
    <p:sldId id="466" r:id="rId23"/>
    <p:sldId id="271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1"/>
    <a:srgbClr val="1969B2"/>
    <a:srgbClr val="117457"/>
    <a:srgbClr val="B4C7E7"/>
    <a:srgbClr val="FFFFFF"/>
    <a:srgbClr val="5AA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83001" autoAdjust="0"/>
  </p:normalViewPr>
  <p:slideViewPr>
    <p:cSldViewPr snapToGrid="0">
      <p:cViewPr varScale="1">
        <p:scale>
          <a:sx n="114" d="100"/>
          <a:sy n="114" d="100"/>
        </p:scale>
        <p:origin x="40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41B4A-1BEF-4060-B990-F97A3677CE15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E00BE-85E8-4D2D-9815-9DA6A5DD7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2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目的：认识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所处位置并说明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总线作用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线与线之间的空心圆表示</a:t>
            </a:r>
            <a:r>
              <a:rPr lang="en-US" altLang="zh-CN" dirty="0"/>
              <a:t>DMA</a:t>
            </a:r>
            <a:r>
              <a:rPr lang="zh-CN" altLang="en-US" dirty="0"/>
              <a:t>能够访问该外设或者是该存储器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2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主要强调的是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能在哪些地方可用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可以访问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ITCM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DTCM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D3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域的部分外设和存储器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不能访问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ITCM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DTCM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D1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D3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域的外设和存储器都可以访问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BDMA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只能访问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SRAM4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Backup SRAM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以及挂载在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AHB4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APB4</a:t>
            </a:r>
            <a:r>
              <a:rPr lang="zh-CN" altLang="en-US" sz="12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总线的外设</a:t>
            </a:r>
            <a:endParaRPr lang="en-US" altLang="zh-CN" sz="12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4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2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0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5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E00BE-85E8-4D2D-9815-9DA6A5DD79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94774-0824-4F4F-BB73-1B96461CD5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338" y="2044697"/>
            <a:ext cx="2179324" cy="52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spcBef>
                <a:spcPts val="281"/>
              </a:spcBef>
              <a:defRPr/>
            </a:pPr>
            <a:r>
              <a:rPr lang="en-US" altLang="zh-CN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32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实验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34CB2C-E940-4C5F-9769-8E37C3CFC5D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766" y="2185311"/>
            <a:ext cx="5330467" cy="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/ F7 / H7 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/ F7 / H7 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343318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39">
            <a:extLst>
              <a:ext uri="{FF2B5EF4-FFF2-40B4-BE49-F238E27FC236}">
                <a16:creationId xmlns:a16="http://schemas.microsoft.com/office/drawing/2014/main" id="{B03B36FF-E0EA-4A8A-B47C-FE40068D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9" y="462712"/>
            <a:ext cx="598293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 </a:t>
            </a: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F4/F7/H7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75CB62F-BCD2-4B45-8DF3-11C6CB5E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75201"/>
              </p:ext>
            </p:extLst>
          </p:nvPr>
        </p:nvGraphicFramePr>
        <p:xfrm>
          <a:off x="252000" y="1247253"/>
          <a:ext cx="8639999" cy="262280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8527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3022741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3988731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DMA_SxCR</a:t>
                      </a:r>
                      <a:endParaRPr lang="zh-CN" sz="1600" b="0" kern="100" baseline="-250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配置寄存器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用于配置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（核心控制寄存器）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DMA_(H/L)ISR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DMA(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低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中断状态寄存器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用于查询当前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传输状态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DMA_(H/L)IFCR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DMA(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低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中断标志清除寄存器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用来清除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DMA_(H/L)ISR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对应位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DMA_SxNDTR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传输数量寄存器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用于控制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每次传输的数据量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154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DMA_SxPAR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外设地址寄存器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用于存储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STM32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147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DMA_SxM0AR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数据流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存储器地址寄存器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用于存放存储器的地址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0070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USART_CR3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USART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控制寄存器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用于使能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193233"/>
                  </a:ext>
                </a:extLst>
              </a:tr>
            </a:tbl>
          </a:graphicData>
        </a:graphic>
      </p:graphicFrame>
      <p:pic>
        <p:nvPicPr>
          <p:cNvPr id="38" name="图片 37">
            <a:extLst>
              <a:ext uri="{FF2B5EF4-FFF2-40B4-BE49-F238E27FC236}">
                <a16:creationId xmlns:a16="http://schemas.microsoft.com/office/drawing/2014/main" id="{43117C46-198B-40FB-97E5-644DA070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9AD02AEB-501A-43AC-B876-61FFB5F4BFD7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729F348-E9A6-4149-9B1F-274937337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2E1E658E-E2AF-463B-BF0C-88AC22E8F74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0C7C832-4654-4C38-878A-5479194C435F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541555-7671-4738-89C3-ABD4236C927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B0D622-1CD4-457D-97EC-EB1059198C7F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5DD0BA7-E9EE-4625-B76E-659DBE0ADC7A}"/>
              </a:ext>
            </a:extLst>
          </p:cNvPr>
          <p:cNvSpPr/>
          <p:nvPr/>
        </p:nvSpPr>
        <p:spPr>
          <a:xfrm>
            <a:off x="5895330" y="533058"/>
            <a:ext cx="2418089" cy="349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以串口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DMA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发送为例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D0293D-E85F-4E11-AAFC-EDA09E50A359}"/>
              </a:ext>
            </a:extLst>
          </p:cNvPr>
          <p:cNvSpPr/>
          <p:nvPr/>
        </p:nvSpPr>
        <p:spPr>
          <a:xfrm>
            <a:off x="590086" y="4021209"/>
            <a:ext cx="7963826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 DMAMUX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部分只需要知道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DMAMUX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请求发生器通道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配置寄存器的使用即可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" y="-14954"/>
            <a:ext cx="509451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DMA_SxCR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5C1B0E-FEB4-4478-ABE8-E32121943FD8}"/>
              </a:ext>
            </a:extLst>
          </p:cNvPr>
          <p:cNvSpPr/>
          <p:nvPr/>
        </p:nvSpPr>
        <p:spPr>
          <a:xfrm>
            <a:off x="162940" y="4085629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数据传输方向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E7337AC-A73E-4CFC-9E9B-431ABFCC0BEC}"/>
              </a:ext>
            </a:extLst>
          </p:cNvPr>
          <p:cNvSpPr/>
          <p:nvPr/>
        </p:nvSpPr>
        <p:spPr>
          <a:xfrm>
            <a:off x="162938" y="3330755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循环模式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A8A8244-2CAC-428C-8133-B1F3BCED70E9}"/>
              </a:ext>
            </a:extLst>
          </p:cNvPr>
          <p:cNvSpPr/>
          <p:nvPr/>
        </p:nvSpPr>
        <p:spPr>
          <a:xfrm>
            <a:off x="169654" y="2953318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存储器增量模式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4E86F3C-AA94-4562-A2D9-F2216EC5D2F3}"/>
              </a:ext>
            </a:extLst>
          </p:cNvPr>
          <p:cNvSpPr/>
          <p:nvPr/>
        </p:nvSpPr>
        <p:spPr>
          <a:xfrm>
            <a:off x="162942" y="2575881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存储器数据宽度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4A99D75-139D-4C6D-9973-94EA4437A32E}"/>
              </a:ext>
            </a:extLst>
          </p:cNvPr>
          <p:cNvSpPr/>
          <p:nvPr/>
        </p:nvSpPr>
        <p:spPr>
          <a:xfrm>
            <a:off x="162939" y="3708192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优先级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621C02A-98FD-4BAD-8F89-9F015A5AD224}"/>
              </a:ext>
            </a:extLst>
          </p:cNvPr>
          <p:cNvSpPr/>
          <p:nvPr/>
        </p:nvSpPr>
        <p:spPr>
          <a:xfrm>
            <a:off x="169654" y="4463066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中断使能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F4D66BF-3349-475F-BC97-4D580E6FEB15}"/>
              </a:ext>
            </a:extLst>
          </p:cNvPr>
          <p:cNvSpPr/>
          <p:nvPr/>
        </p:nvSpPr>
        <p:spPr>
          <a:xfrm>
            <a:off x="169654" y="4840502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通道开启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7C11A-F785-4487-80B5-41EB87DC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463730"/>
            <a:ext cx="9117379" cy="1681846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2A09E23-1DD7-4FA3-A1B3-10B0F5C5EE41}"/>
              </a:ext>
            </a:extLst>
          </p:cNvPr>
          <p:cNvSpPr/>
          <p:nvPr/>
        </p:nvSpPr>
        <p:spPr>
          <a:xfrm>
            <a:off x="169654" y="2198444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通道选择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BA1C428-2914-4EC4-9874-AB770F4E07D4}"/>
              </a:ext>
            </a:extLst>
          </p:cNvPr>
          <p:cNvSpPr/>
          <p:nvPr/>
        </p:nvSpPr>
        <p:spPr>
          <a:xfrm>
            <a:off x="4631164" y="2868434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存储器突发传输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16CED47-5B81-4493-B7F5-D26843FCF975}"/>
              </a:ext>
            </a:extLst>
          </p:cNvPr>
          <p:cNvSpPr/>
          <p:nvPr/>
        </p:nvSpPr>
        <p:spPr>
          <a:xfrm>
            <a:off x="4631164" y="3381885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双缓冲区设置</a:t>
            </a:r>
            <a:endParaRPr lang="en-US" altLang="zh-CN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A937A6C-6833-4585-AE39-4B844BE1DFAE}"/>
              </a:ext>
            </a:extLst>
          </p:cNvPr>
          <p:cNvSpPr/>
          <p:nvPr/>
        </p:nvSpPr>
        <p:spPr>
          <a:xfrm>
            <a:off x="4631164" y="3895336"/>
            <a:ext cx="1883047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外设流控制器配置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57754F-CBDB-4484-9BF1-321AE3175D45}"/>
              </a:ext>
            </a:extLst>
          </p:cNvPr>
          <p:cNvSpPr/>
          <p:nvPr/>
        </p:nvSpPr>
        <p:spPr>
          <a:xfrm>
            <a:off x="2727960" y="4653932"/>
            <a:ext cx="573024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注意：大部分位受到写保护，只有“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”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才可以写入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21F6BE-F7A1-4AE0-B9BC-2E298F2E7445}"/>
              </a:ext>
            </a:extLst>
          </p:cNvPr>
          <p:cNvSpPr/>
          <p:nvPr/>
        </p:nvSpPr>
        <p:spPr>
          <a:xfrm>
            <a:off x="2255520" y="678180"/>
            <a:ext cx="1645920" cy="663362"/>
          </a:xfrm>
          <a:prstGeom prst="rect">
            <a:avLst/>
          </a:prstGeom>
          <a:solidFill>
            <a:srgbClr val="C0000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3E8664-289E-49FD-B374-D1E34D2A5923}"/>
              </a:ext>
            </a:extLst>
          </p:cNvPr>
          <p:cNvSpPr/>
          <p:nvPr/>
        </p:nvSpPr>
        <p:spPr>
          <a:xfrm>
            <a:off x="710674" y="1597685"/>
            <a:ext cx="2055386" cy="516141"/>
          </a:xfrm>
          <a:prstGeom prst="rect">
            <a:avLst/>
          </a:prstGeom>
          <a:solidFill>
            <a:srgbClr val="FF000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76180FA-08CA-4FBE-B82D-D23218EB1516}"/>
              </a:ext>
            </a:extLst>
          </p:cNvPr>
          <p:cNvSpPr/>
          <p:nvPr/>
        </p:nvSpPr>
        <p:spPr>
          <a:xfrm>
            <a:off x="2766061" y="1592694"/>
            <a:ext cx="1135380" cy="516141"/>
          </a:xfrm>
          <a:prstGeom prst="rect">
            <a:avLst/>
          </a:prstGeom>
          <a:solidFill>
            <a:srgbClr val="FFC00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4FEAA5-E94F-448A-AA2E-BE3D1861FDCB}"/>
              </a:ext>
            </a:extLst>
          </p:cNvPr>
          <p:cNvSpPr/>
          <p:nvPr/>
        </p:nvSpPr>
        <p:spPr>
          <a:xfrm>
            <a:off x="3901440" y="1591154"/>
            <a:ext cx="589094" cy="516141"/>
          </a:xfrm>
          <a:prstGeom prst="rect">
            <a:avLst/>
          </a:prstGeom>
          <a:solidFill>
            <a:srgbClr val="FFFF0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CD16AF8-AE3D-49B4-9779-20AE33E829C5}"/>
              </a:ext>
            </a:extLst>
          </p:cNvPr>
          <p:cNvSpPr/>
          <p:nvPr/>
        </p:nvSpPr>
        <p:spPr>
          <a:xfrm>
            <a:off x="7906601" y="678180"/>
            <a:ext cx="1154719" cy="663362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B343A0-3271-4FC1-8B77-C5C15DEFD974}"/>
              </a:ext>
            </a:extLst>
          </p:cNvPr>
          <p:cNvSpPr/>
          <p:nvPr/>
        </p:nvSpPr>
        <p:spPr>
          <a:xfrm>
            <a:off x="4490534" y="1592694"/>
            <a:ext cx="988432" cy="516141"/>
          </a:xfrm>
          <a:prstGeom prst="rect">
            <a:avLst/>
          </a:prstGeom>
          <a:solidFill>
            <a:srgbClr val="00B05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FE48C58-14F9-462C-89C2-51569AB9675B}"/>
              </a:ext>
            </a:extLst>
          </p:cNvPr>
          <p:cNvSpPr/>
          <p:nvPr/>
        </p:nvSpPr>
        <p:spPr>
          <a:xfrm>
            <a:off x="6112259" y="1594054"/>
            <a:ext cx="2378597" cy="516141"/>
          </a:xfrm>
          <a:prstGeom prst="rect">
            <a:avLst/>
          </a:prstGeom>
          <a:solidFill>
            <a:srgbClr val="00B0F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1455B8-C04C-4737-B19E-6746AEBDF975}"/>
              </a:ext>
            </a:extLst>
          </p:cNvPr>
          <p:cNvSpPr/>
          <p:nvPr/>
        </p:nvSpPr>
        <p:spPr>
          <a:xfrm>
            <a:off x="8490856" y="1601880"/>
            <a:ext cx="589094" cy="516141"/>
          </a:xfrm>
          <a:prstGeom prst="rect">
            <a:avLst/>
          </a:prstGeom>
          <a:solidFill>
            <a:srgbClr val="0070C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7A04B4-34CE-4FAF-B6E1-73D14E32EAE8}"/>
              </a:ext>
            </a:extLst>
          </p:cNvPr>
          <p:cNvSpPr/>
          <p:nvPr/>
        </p:nvSpPr>
        <p:spPr>
          <a:xfrm>
            <a:off x="3901439" y="676992"/>
            <a:ext cx="2210819" cy="663362"/>
          </a:xfrm>
          <a:prstGeom prst="rect">
            <a:avLst/>
          </a:prstGeom>
          <a:solidFill>
            <a:srgbClr val="00206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D5EB8D-B23A-4764-926D-0C83A857AC6F}"/>
              </a:ext>
            </a:extLst>
          </p:cNvPr>
          <p:cNvSpPr/>
          <p:nvPr/>
        </p:nvSpPr>
        <p:spPr>
          <a:xfrm>
            <a:off x="6757853" y="669739"/>
            <a:ext cx="1135685" cy="670615"/>
          </a:xfrm>
          <a:prstGeom prst="rect">
            <a:avLst/>
          </a:prstGeom>
          <a:solidFill>
            <a:srgbClr val="7030A0">
              <a:alpha val="56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8BDA0CC-B6B5-431E-ACE8-346C5E1C5CBE}"/>
              </a:ext>
            </a:extLst>
          </p:cNvPr>
          <p:cNvSpPr/>
          <p:nvPr/>
        </p:nvSpPr>
        <p:spPr>
          <a:xfrm>
            <a:off x="19001" y="1598988"/>
            <a:ext cx="691671" cy="516141"/>
          </a:xfrm>
          <a:prstGeom prst="rect">
            <a:avLst/>
          </a:prstGeom>
          <a:solidFill>
            <a:schemeClr val="bg2">
              <a:lumMod val="50000"/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DE56AAF-775D-4075-A8E9-47289EA70CFE}"/>
              </a:ext>
            </a:extLst>
          </p:cNvPr>
          <p:cNvSpPr/>
          <p:nvPr/>
        </p:nvSpPr>
        <p:spPr>
          <a:xfrm>
            <a:off x="5485737" y="1592094"/>
            <a:ext cx="634142" cy="516141"/>
          </a:xfrm>
          <a:prstGeom prst="rect">
            <a:avLst/>
          </a:prstGeom>
          <a:solidFill>
            <a:schemeClr val="bg2">
              <a:lumMod val="50000"/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AC65EDC-370C-4CDE-8588-816F9B266422}"/>
              </a:ext>
            </a:extLst>
          </p:cNvPr>
          <p:cNvSpPr/>
          <p:nvPr/>
        </p:nvSpPr>
        <p:spPr>
          <a:xfrm>
            <a:off x="2057405" y="2129337"/>
            <a:ext cx="4266106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会有该位，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就由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DMAMUX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寄存器决定通道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01B4862-A986-4272-B834-B27E5DF2AF10}"/>
              </a:ext>
            </a:extLst>
          </p:cNvPr>
          <p:cNvSpPr/>
          <p:nvPr/>
        </p:nvSpPr>
        <p:spPr>
          <a:xfrm>
            <a:off x="2053048" y="2497274"/>
            <a:ext cx="1586046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字节、半字、字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DEC5DCB-1C79-4AD1-9C4F-35578CDBDFD0}"/>
              </a:ext>
            </a:extLst>
          </p:cNvPr>
          <p:cNvSpPr/>
          <p:nvPr/>
        </p:nvSpPr>
        <p:spPr>
          <a:xfrm>
            <a:off x="2060107" y="2874533"/>
            <a:ext cx="2192942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使能地址自动递增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ACB41A-E991-41D4-8D9E-B7A68AC91621}"/>
              </a:ext>
            </a:extLst>
          </p:cNvPr>
          <p:cNvSpPr/>
          <p:nvPr/>
        </p:nvSpPr>
        <p:spPr>
          <a:xfrm>
            <a:off x="2052700" y="3255937"/>
            <a:ext cx="2597511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传输模式，传输一次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循环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CD2334-9B6F-40E2-B7A8-4160C558ACEC}"/>
              </a:ext>
            </a:extLst>
          </p:cNvPr>
          <p:cNvSpPr/>
          <p:nvPr/>
        </p:nvSpPr>
        <p:spPr>
          <a:xfrm>
            <a:off x="2045985" y="3628783"/>
            <a:ext cx="244219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非常高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82D706B-D8D5-4AC8-AAA4-36F070BE9EC7}"/>
              </a:ext>
            </a:extLst>
          </p:cNvPr>
          <p:cNvSpPr/>
          <p:nvPr/>
        </p:nvSpPr>
        <p:spPr>
          <a:xfrm>
            <a:off x="2052700" y="4000509"/>
            <a:ext cx="244219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三种传输方式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2924DF7-30E5-4036-B0F2-DD3529D877A9}"/>
              </a:ext>
            </a:extLst>
          </p:cNvPr>
          <p:cNvSpPr/>
          <p:nvPr/>
        </p:nvSpPr>
        <p:spPr>
          <a:xfrm>
            <a:off x="2045984" y="4369539"/>
            <a:ext cx="244219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五种中断标志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1B19E35-2C93-4FF0-986C-D865419E64C1}"/>
              </a:ext>
            </a:extLst>
          </p:cNvPr>
          <p:cNvSpPr/>
          <p:nvPr/>
        </p:nvSpPr>
        <p:spPr>
          <a:xfrm>
            <a:off x="6518972" y="2779515"/>
            <a:ext cx="3125089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单次、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4/8/16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节拍增量突发模式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C4567D5-714F-459A-9AA4-BF05E5D0483F}"/>
              </a:ext>
            </a:extLst>
          </p:cNvPr>
          <p:cNvSpPr/>
          <p:nvPr/>
        </p:nvSpPr>
        <p:spPr>
          <a:xfrm>
            <a:off x="6514211" y="3826684"/>
            <a:ext cx="244219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外设去控制传输数据项数目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927443A-8F82-46CB-9A58-5C1139CF2651}"/>
              </a:ext>
            </a:extLst>
          </p:cNvPr>
          <p:cNvSpPr/>
          <p:nvPr/>
        </p:nvSpPr>
        <p:spPr>
          <a:xfrm>
            <a:off x="6514211" y="3322701"/>
            <a:ext cx="2442195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两个存储器寄存器循环调用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8" grpId="0" animBg="1"/>
      <p:bldP spid="34" grpId="0" animBg="1"/>
      <p:bldP spid="35" grpId="0" animBg="1"/>
      <p:bldP spid="36" grpId="0" animBg="1"/>
      <p:bldP spid="39" grpId="0"/>
      <p:bldP spid="2" grpId="0" animBg="1"/>
      <p:bldP spid="21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" y="141"/>
            <a:ext cx="44450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低中断状态寄存器（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DMA_LISR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9DE82D-A139-43C3-AFEE-B6549D405D43}"/>
              </a:ext>
            </a:extLst>
          </p:cNvPr>
          <p:cNvSpPr/>
          <p:nvPr/>
        </p:nvSpPr>
        <p:spPr>
          <a:xfrm>
            <a:off x="2582013" y="4727421"/>
            <a:ext cx="3814354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注意：当设置了允许中断时，将会产生中断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D0A71-96E5-4B4F-8DAA-3F9793E4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804"/>
            <a:ext cx="9144000" cy="15476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67B9B2-5D27-4C2D-8ADD-46AE9074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7610"/>
            <a:ext cx="9144000" cy="1787659"/>
          </a:xfrm>
          <a:prstGeom prst="rect">
            <a:avLst/>
          </a:prstGeom>
        </p:spPr>
      </p:pic>
      <p:sp>
        <p:nvSpPr>
          <p:cNvPr id="22" name="矩形 39">
            <a:extLst>
              <a:ext uri="{FF2B5EF4-FFF2-40B4-BE49-F238E27FC236}">
                <a16:creationId xmlns:a16="http://schemas.microsoft.com/office/drawing/2014/main" id="{D30EDF25-8F47-44A7-A169-986BF2312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6608"/>
            <a:ext cx="44450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高中断状态寄存器（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DMA_HISR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9D57ED-75A8-4DEC-BF13-1CE864A25542}"/>
              </a:ext>
            </a:extLst>
          </p:cNvPr>
          <p:cNvSpPr/>
          <p:nvPr/>
        </p:nvSpPr>
        <p:spPr>
          <a:xfrm>
            <a:off x="2119352" y="2627493"/>
            <a:ext cx="3466108" cy="715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3A8AA-0DCF-4B2B-9F2B-C8AB94C0B1CE}"/>
              </a:ext>
            </a:extLst>
          </p:cNvPr>
          <p:cNvSpPr/>
          <p:nvPr/>
        </p:nvSpPr>
        <p:spPr>
          <a:xfrm>
            <a:off x="652006" y="4345393"/>
            <a:ext cx="8341772" cy="38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有五种标志：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TCIF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传输完成；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HTIF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半传输；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TEIF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传输错误；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DMEIF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直接模式错误；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FEIF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错误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4E3AB9D-1105-41EC-8138-698BE356F899}"/>
              </a:ext>
            </a:extLst>
          </p:cNvPr>
          <p:cNvSpPr/>
          <p:nvPr/>
        </p:nvSpPr>
        <p:spPr>
          <a:xfrm>
            <a:off x="4572000" y="90073"/>
            <a:ext cx="1704975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管理数据流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5F9E744-BCA4-47E0-9AA6-76C6861688D2}"/>
              </a:ext>
            </a:extLst>
          </p:cNvPr>
          <p:cNvSpPr/>
          <p:nvPr/>
        </p:nvSpPr>
        <p:spPr>
          <a:xfrm>
            <a:off x="4572000" y="2073600"/>
            <a:ext cx="1704975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管理数据流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4~7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6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9" grpId="0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" y="404043"/>
            <a:ext cx="722484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低中断标志清除寄存器（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DMA_LIFCR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0D35A6-56A3-4312-A9DE-E679438F5FC8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979849-083C-4046-857F-2557C2E2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BB91DD3-45F7-4E99-B105-D187DBEAFA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5D14B8-6F47-4E4F-B005-80F1B34BCF1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7A382A-EE4F-4961-889C-A98F78F6B015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3D4973-B5A1-432E-A2D0-CF4CC5585A3D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06C8A2-A1CB-4A33-B02E-ED428FA3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" y="939220"/>
            <a:ext cx="9144000" cy="1502788"/>
          </a:xfrm>
          <a:prstGeom prst="rect">
            <a:avLst/>
          </a:prstGeom>
        </p:spPr>
      </p:pic>
      <p:sp>
        <p:nvSpPr>
          <p:cNvPr id="15" name="矩形 39">
            <a:extLst>
              <a:ext uri="{FF2B5EF4-FFF2-40B4-BE49-F238E27FC236}">
                <a16:creationId xmlns:a16="http://schemas.microsoft.com/office/drawing/2014/main" id="{5FF8A7F8-060C-4D03-BB7F-F5173F87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" y="2517975"/>
            <a:ext cx="722484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高中断标志清除寄存器（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DMA_HIFCR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6FA651-2161-4F50-9531-5ED16FCC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" y="3053152"/>
            <a:ext cx="9144000" cy="1539526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0528B84-8F0B-41DF-BD52-A6B745114075}"/>
              </a:ext>
            </a:extLst>
          </p:cNvPr>
          <p:cNvSpPr/>
          <p:nvPr/>
        </p:nvSpPr>
        <p:spPr>
          <a:xfrm>
            <a:off x="5172075" y="537748"/>
            <a:ext cx="1704975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管理数据流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0~3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222406-CEFA-4720-84D0-7D194EF40E82}"/>
              </a:ext>
            </a:extLst>
          </p:cNvPr>
          <p:cNvSpPr/>
          <p:nvPr/>
        </p:nvSpPr>
        <p:spPr>
          <a:xfrm>
            <a:off x="5172075" y="2664150"/>
            <a:ext cx="1704975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管理数据流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4~7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8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55245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通道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传输数量寄存器（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DMA_CNDTR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85458C8-7D3D-4036-90C3-9D0777BAF5C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1C194C5-F14C-4E1D-B88F-122A11D203BA}"/>
              </a:ext>
            </a:extLst>
          </p:cNvPr>
          <p:cNvSpPr/>
          <p:nvPr/>
        </p:nvSpPr>
        <p:spPr>
          <a:xfrm>
            <a:off x="2783106" y="4225579"/>
            <a:ext cx="3112225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最大数据传输数目：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65535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D57FC8-BA4F-4D30-B50A-4A0729B4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2504"/>
            <a:ext cx="9144000" cy="13138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69C2C0-C936-47B5-AF9F-6BDE088D0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2440"/>
            <a:ext cx="6499860" cy="1698570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A26C7A4-7F4D-4728-AE33-704DF9FC865B}"/>
              </a:ext>
            </a:extLst>
          </p:cNvPr>
          <p:cNvSpPr/>
          <p:nvPr/>
        </p:nvSpPr>
        <p:spPr>
          <a:xfrm>
            <a:off x="4837758" y="3452131"/>
            <a:ext cx="3324203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这里指的是数据项，并不是字节数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2CA16D-B22F-422B-868D-256C55B6A98A}"/>
              </a:ext>
            </a:extLst>
          </p:cNvPr>
          <p:cNvSpPr/>
          <p:nvPr/>
        </p:nvSpPr>
        <p:spPr>
          <a:xfrm>
            <a:off x="2006824" y="4412340"/>
            <a:ext cx="5051201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注意：当寄存器值为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表明数据传输已经全部发送完成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4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866"/>
            <a:ext cx="55245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外设地址寄存器（</a:t>
            </a:r>
            <a:r>
              <a:rPr lang="en-US" altLang="zh-CN" sz="20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DMA_SxPAR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7046837C-5358-4874-890F-06DBF13D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09350"/>
            <a:ext cx="646938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数据流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x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存储器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0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地址寄存器（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DMA_SxM0AR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01FE33-7B90-432C-8385-30B94CDB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076"/>
            <a:ext cx="9144000" cy="16023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F92430-6752-49B3-AD98-F56E3160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8560"/>
            <a:ext cx="9144000" cy="15871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F4DFC2-6DF9-4B03-A10F-27207FDCB183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D9E188-4970-4C4D-B272-EEF37A5E3CFB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641B1C-64E5-48B6-A579-52DB6DF5018B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852608-FAFD-4F69-90A7-AE6EE54B08D1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8390EB-8ACA-4021-840F-920CBC941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ED5DEC67-0A93-4105-A24B-CD6F7183453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9AF98E4-F458-48DB-8BD1-E60AC21B3854}"/>
              </a:ext>
            </a:extLst>
          </p:cNvPr>
          <p:cNvSpPr/>
          <p:nvPr/>
        </p:nvSpPr>
        <p:spPr>
          <a:xfrm>
            <a:off x="5436866" y="529936"/>
            <a:ext cx="3642364" cy="34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串口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0x40011028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&amp;USART1_TDR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AC7029-7670-4698-B284-7587327E904B}"/>
              </a:ext>
            </a:extLst>
          </p:cNvPr>
          <p:cNvSpPr/>
          <p:nvPr/>
        </p:nvSpPr>
        <p:spPr>
          <a:xfrm>
            <a:off x="1906" y="4412341"/>
            <a:ext cx="9144000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H750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支持双缓冲，存储器寄存器除了上面，还有一个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DMA_SxM1AR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（双缓冲模式有效）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98ECAE-9D71-4AA6-B5FF-BA70418F8A20}"/>
              </a:ext>
            </a:extLst>
          </p:cNvPr>
          <p:cNvSpPr/>
          <p:nvPr/>
        </p:nvSpPr>
        <p:spPr>
          <a:xfrm>
            <a:off x="5781675" y="2565329"/>
            <a:ext cx="3307080" cy="3472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sendbuf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[10]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sendbuf</a:t>
            </a:r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sendbuf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28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A85458C8-7D3D-4036-90C3-9D0777BAF5C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64C67B-E2A8-45AA-B887-E7A33222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" y="533494"/>
            <a:ext cx="7950994" cy="27751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749DA5-F978-443E-8118-7AC94C44E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" y="3411350"/>
            <a:ext cx="7508080" cy="55071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E3418BE-BC1F-46BD-9A4F-40522DA100B9}"/>
              </a:ext>
            </a:extLst>
          </p:cNvPr>
          <p:cNvSpPr/>
          <p:nvPr/>
        </p:nvSpPr>
        <p:spPr>
          <a:xfrm>
            <a:off x="4369538" y="1181435"/>
            <a:ext cx="3051586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 7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0~7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8~15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0~7</a:t>
            </a:r>
          </a:p>
        </p:txBody>
      </p:sp>
    </p:spTree>
    <p:extLst>
      <p:ext uri="{BB962C8B-B14F-4D97-AF65-F5344CB8AC3E}">
        <p14:creationId xmlns:p14="http://schemas.microsoft.com/office/powerpoint/2010/main" val="17860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179"/>
            <a:ext cx="494665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、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库驱动介绍（掌握）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22DB30-D0E7-4A80-8E8F-1A0291DB5320}"/>
              </a:ext>
            </a:extLst>
          </p:cNvPr>
          <p:cNvSpPr/>
          <p:nvPr/>
        </p:nvSpPr>
        <p:spPr>
          <a:xfrm>
            <a:off x="1397846" y="4334388"/>
            <a:ext cx="634830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外设相关结构体：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DMA_HandleTypeDef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DMA_InitTypeDef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1276412-5606-4384-B660-ABBC20EBC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54792"/>
              </p:ext>
            </p:extLst>
          </p:nvPr>
        </p:nvGraphicFramePr>
        <p:xfrm>
          <a:off x="93390" y="1025749"/>
          <a:ext cx="9000000" cy="32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4000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203033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驱动函数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关联寄存器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功能描述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</a:t>
                      </a: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HAL_RCC_DMAx_CLK_ENABLE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RCC_AHBENR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DMAx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时钟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HAL_DMA_Init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DMA_SxCR</a:t>
                      </a:r>
                      <a:endParaRPr lang="en-US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初始化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endParaRPr 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756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HAL_DMA_Start_IT</a:t>
                      </a:r>
                      <a:r>
                        <a:rPr lang="en-US" altLang="zh-CN" sz="14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DMA_SxCR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SxPAR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/SxM0AR/</a:t>
                      </a: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SxNDTR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开始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传输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9719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__HAL_LINKDMA(…)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用来连接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和外设句柄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6605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HAL_UART_Transmit_DMA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SxCR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</a:t>
                      </a: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SxPAR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/SxM0AR/</a:t>
                      </a:r>
                      <a:r>
                        <a:rPr lang="en-US" altLang="zh-CN" sz="14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SxNDTR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/USART_CR3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发送，启动传输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2741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__HAL_DMA_GET_FLAG(…)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DMA_ISR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查询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传输通道的状态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709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__HAL_DMA_ENABLE(…)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DMA_CCR(EN)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使能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694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__HAL_DMA_DISABLE(…)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DMA_CCR(EN)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失能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外设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6634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err="1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HAL_UART_DMAStop</a:t>
                      </a:r>
                      <a:r>
                        <a:rPr lang="en-US" altLang="zh-CN" sz="1400" b="1" kern="100" dirty="0">
                          <a:solidFill>
                            <a:schemeClr val="lt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(…)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USART_CR3</a:t>
                      </a:r>
                      <a:endParaRPr lang="zh-CN" altLang="en-US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停止</a:t>
                      </a:r>
                      <a:r>
                        <a:rPr lang="en-US" altLang="zh-CN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</a:t>
                      </a:r>
                      <a:r>
                        <a:rPr lang="zh-CN" altLang="en-US" sz="14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传输</a:t>
                      </a:r>
                      <a:endParaRPr lang="zh-CN" altLang="zh-CN" sz="14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3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2" y="456409"/>
            <a:ext cx="2442754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DMA_HandleTypeDef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BADB20B-3E07-4285-849F-7C8409B9431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22DB30-D0E7-4A80-8E8F-1A0291DB5320}"/>
              </a:ext>
            </a:extLst>
          </p:cNvPr>
          <p:cNvSpPr/>
          <p:nvPr/>
        </p:nvSpPr>
        <p:spPr>
          <a:xfrm>
            <a:off x="4042955" y="899373"/>
            <a:ext cx="5101046" cy="3936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Request			/* 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Direction			/* 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传输方向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PeriphInc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MemInc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存储器地址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PeriphDataAlignment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外设数据宽度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MemDataAlignment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存储器数据宽度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Mode	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传输模式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Priority				/* 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通道优先级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FIFOMode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FIFOThreshold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/* 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阈值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MemBurst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/*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存储器突发传输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PeriphBurst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	/*  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外设突发传输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*/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A1F0C2D9-9619-4F40-B1B9-A1BDF228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955" y="456797"/>
            <a:ext cx="2734640" cy="37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b="1" dirty="0" err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DMA_InitTypeDef</a:t>
            </a:r>
            <a:endParaRPr lang="en-US" altLang="zh-CN" sz="16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4021A19-971E-4255-B8E6-6DF06A8CF19F}"/>
              </a:ext>
            </a:extLst>
          </p:cNvPr>
          <p:cNvSpPr/>
          <p:nvPr/>
        </p:nvSpPr>
        <p:spPr>
          <a:xfrm>
            <a:off x="311152" y="899373"/>
            <a:ext cx="3424636" cy="1674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DMA_Channel_TypeDef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DMA_InitTypeDef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		Init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StreamBaseAddress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	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StreamIndex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60B458-1C0E-4ABB-9E40-AD5B70F03832}"/>
              </a:ext>
            </a:extLst>
          </p:cNvPr>
          <p:cNvSpPr/>
          <p:nvPr/>
        </p:nvSpPr>
        <p:spPr>
          <a:xfrm>
            <a:off x="3992750" y="3526970"/>
            <a:ext cx="4759363" cy="1268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4F57ED-BB06-42EB-B06E-D53F94DC4F8F}"/>
              </a:ext>
            </a:extLst>
          </p:cNvPr>
          <p:cNvSpPr/>
          <p:nvPr/>
        </p:nvSpPr>
        <p:spPr>
          <a:xfrm>
            <a:off x="252419" y="1937287"/>
            <a:ext cx="2876136" cy="63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D98E152-EEB7-404A-ADF9-42E796B53D5D}"/>
              </a:ext>
            </a:extLst>
          </p:cNvPr>
          <p:cNvSpPr/>
          <p:nvPr/>
        </p:nvSpPr>
        <p:spPr>
          <a:xfrm>
            <a:off x="-11016" y="2505743"/>
            <a:ext cx="400376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数据流基地址和索引号，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库自动计算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75C0CA-1D5F-4A8C-A1F3-109BE69460D0}"/>
              </a:ext>
            </a:extLst>
          </p:cNvPr>
          <p:cNvSpPr/>
          <p:nvPr/>
        </p:nvSpPr>
        <p:spPr>
          <a:xfrm>
            <a:off x="942535" y="3978847"/>
            <a:ext cx="3158197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突发配置，必须使能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才有效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327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6" grpId="0" animBg="1"/>
      <p:bldP spid="18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497" y="2186539"/>
            <a:ext cx="440700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/ F7 / H7 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结构框图介绍（熟悉）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8416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878" y="1993470"/>
            <a:ext cx="4038602" cy="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/ F7/ H7 DMA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配置步骤（掌握）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E11C6D-F198-4914-9576-1779828E38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56678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0"/>
            <a:ext cx="4121332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</a:t>
            </a: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方式传输串口数据配置步骤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1AA8F4-75E7-4101-B3D5-C15F6A29BA8B}"/>
              </a:ext>
            </a:extLst>
          </p:cNvPr>
          <p:cNvSpPr/>
          <p:nvPr/>
        </p:nvSpPr>
        <p:spPr>
          <a:xfrm>
            <a:off x="152942" y="1073358"/>
            <a:ext cx="3507864" cy="39962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9D8F18C-04A3-4E53-9636-4D866E5370AD}"/>
              </a:ext>
            </a:extLst>
          </p:cNvPr>
          <p:cNvSpPr/>
          <p:nvPr/>
        </p:nvSpPr>
        <p:spPr>
          <a:xfrm>
            <a:off x="152941" y="1763296"/>
            <a:ext cx="350786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91D3F8-ED13-4702-9D57-9EEE2995CFD8}"/>
              </a:ext>
            </a:extLst>
          </p:cNvPr>
          <p:cNvSpPr/>
          <p:nvPr/>
        </p:nvSpPr>
        <p:spPr>
          <a:xfrm>
            <a:off x="152941" y="2453234"/>
            <a:ext cx="3507865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、使能串口的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发送，启动传输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FEC1EB9-30A1-4465-B2B9-1160EF92D5C2}"/>
              </a:ext>
            </a:extLst>
          </p:cNvPr>
          <p:cNvSpPr/>
          <p:nvPr/>
        </p:nvSpPr>
        <p:spPr>
          <a:xfrm>
            <a:off x="152940" y="3296453"/>
            <a:ext cx="350786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查询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传输状态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3EAE465-268F-43AC-BF6A-19F758517C55}"/>
              </a:ext>
            </a:extLst>
          </p:cNvPr>
          <p:cNvSpPr/>
          <p:nvPr/>
        </p:nvSpPr>
        <p:spPr>
          <a:xfrm>
            <a:off x="152940" y="4192894"/>
            <a:ext cx="3507864" cy="399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中断使用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CE9DA2-003D-424C-845D-73C20A846E81}"/>
              </a:ext>
            </a:extLst>
          </p:cNvPr>
          <p:cNvSpPr/>
          <p:nvPr/>
        </p:nvSpPr>
        <p:spPr>
          <a:xfrm>
            <a:off x="4033929" y="1078424"/>
            <a:ext cx="32979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HAL_RCC_DMAx_CLK_ENABLE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D18820-906D-4DE7-97D1-1B6D84D4263A}"/>
              </a:ext>
            </a:extLst>
          </p:cNvPr>
          <p:cNvSpPr/>
          <p:nvPr/>
        </p:nvSpPr>
        <p:spPr>
          <a:xfrm>
            <a:off x="4033929" y="2483672"/>
            <a:ext cx="3042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HAL_UART_Transmit_DMA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6F8A96-AB51-4BEB-A927-C52CB9D088F9}"/>
              </a:ext>
            </a:extLst>
          </p:cNvPr>
          <p:cNvSpPr/>
          <p:nvPr/>
        </p:nvSpPr>
        <p:spPr>
          <a:xfrm>
            <a:off x="4033929" y="3160308"/>
            <a:ext cx="5189498" cy="640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__HAL_DMA_GET_FLAG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查询通道传输状态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__HAL_DMA_GET_COUNTER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获取当前传输剩余数据量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47FCED-A166-4962-A99E-3848DEF76456}"/>
              </a:ext>
            </a:extLst>
          </p:cNvPr>
          <p:cNvSpPr/>
          <p:nvPr/>
        </p:nvSpPr>
        <p:spPr>
          <a:xfrm>
            <a:off x="4033929" y="3931065"/>
            <a:ext cx="3548728" cy="922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HAL_NVIC_EnableIRQ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</a:p>
          <a:p>
            <a:pPr>
              <a:lnSpc>
                <a:spcPts val="22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编写中断服务函数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xxx_IRQHandler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9AC9849-8ABE-45CC-9861-9175C9910AC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A8673B4-FDB5-479F-9BEF-55BBAE8A5F51}"/>
              </a:ext>
            </a:extLst>
          </p:cNvPr>
          <p:cNvSpPr/>
          <p:nvPr/>
        </p:nvSpPr>
        <p:spPr>
          <a:xfrm>
            <a:off x="4033929" y="1642802"/>
            <a:ext cx="3809056" cy="640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HAL_DMA_Init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函数初始化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相关参数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__HAL_LINKDMA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函数连接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和外设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0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20" grpId="0"/>
      <p:bldP spid="23" grpId="0"/>
      <p:bldP spid="24" grpId="0"/>
      <p:bldP spid="25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ED185B15-22B4-48D0-8684-98075B4F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编程实战（掌握）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D14D71-9030-4224-BAD4-64BBEF08BA2C}"/>
              </a:ext>
            </a:extLst>
          </p:cNvPr>
          <p:cNvSpPr txBox="1"/>
          <p:nvPr/>
        </p:nvSpPr>
        <p:spPr>
          <a:xfrm>
            <a:off x="376713" y="1402539"/>
            <a:ext cx="3515859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实验例程源码解读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66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43F8D4F-FB71-4D19-81FA-5359E665419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" y="-3039"/>
            <a:ext cx="218570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F7 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系统架构图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C2976C-5B70-4B9D-8DBC-F2FCA70E6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" y="621518"/>
            <a:ext cx="4950851" cy="31604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6D8B2CA-5D1D-4967-8C55-FBF3C2A8F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704" y="213504"/>
            <a:ext cx="4136491" cy="368395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E9B9211-597E-4051-A2B9-E3537A6D36C9}"/>
              </a:ext>
            </a:extLst>
          </p:cNvPr>
          <p:cNvSpPr/>
          <p:nvPr/>
        </p:nvSpPr>
        <p:spPr>
          <a:xfrm>
            <a:off x="1526848" y="621518"/>
            <a:ext cx="955095" cy="358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2D8779-CD57-4270-91D8-FB4B4F2AF300}"/>
              </a:ext>
            </a:extLst>
          </p:cNvPr>
          <p:cNvSpPr/>
          <p:nvPr/>
        </p:nvSpPr>
        <p:spPr>
          <a:xfrm>
            <a:off x="5871755" y="577973"/>
            <a:ext cx="646612" cy="303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54B6BD-D4D6-45F7-A074-0752C35626BA}"/>
              </a:ext>
            </a:extLst>
          </p:cNvPr>
          <p:cNvSpPr/>
          <p:nvPr/>
        </p:nvSpPr>
        <p:spPr>
          <a:xfrm>
            <a:off x="179736" y="4146498"/>
            <a:ext cx="6854613" cy="70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存储器总线：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通过该总线来执行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存储器数据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的传入和传出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外设总线：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通过该总线访问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外设或执行存储器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间的数据传输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D0B3C43-5589-40BE-B51A-6C7A8019350A}"/>
              </a:ext>
            </a:extLst>
          </p:cNvPr>
          <p:cNvSpPr/>
          <p:nvPr/>
        </p:nvSpPr>
        <p:spPr>
          <a:xfrm>
            <a:off x="3043646" y="3878709"/>
            <a:ext cx="2854239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SARM1/2/3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F(S)MC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外部存储器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26F0554-6840-4CF0-8A39-1C959144624B}"/>
              </a:ext>
            </a:extLst>
          </p:cNvPr>
          <p:cNvSpPr/>
          <p:nvPr/>
        </p:nvSpPr>
        <p:spPr>
          <a:xfrm>
            <a:off x="2232046" y="4835189"/>
            <a:ext cx="4467503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外设以及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SARM1/2/3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及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F(S)MC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外部存储器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52CEDC-EEA3-4655-AF30-EEB29D41105A}"/>
              </a:ext>
            </a:extLst>
          </p:cNvPr>
          <p:cNvSpPr/>
          <p:nvPr/>
        </p:nvSpPr>
        <p:spPr>
          <a:xfrm>
            <a:off x="1790700" y="2451100"/>
            <a:ext cx="199698" cy="17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F9D32BB-D4D2-4DD6-811E-87DE9D9FAA09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flipV="1">
            <a:off x="1890549" y="532356"/>
            <a:ext cx="1717676" cy="19187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98B3D89-9017-4044-9B21-3BA6BAAEECEB}"/>
              </a:ext>
            </a:extLst>
          </p:cNvPr>
          <p:cNvSpPr/>
          <p:nvPr/>
        </p:nvSpPr>
        <p:spPr>
          <a:xfrm>
            <a:off x="2085649" y="264567"/>
            <a:ext cx="3045151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空心圆 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DMA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能访问的外设或存储器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E0B3B6-20A2-4723-9837-343098CAD1E3}"/>
              </a:ext>
            </a:extLst>
          </p:cNvPr>
          <p:cNvSpPr/>
          <p:nvPr/>
        </p:nvSpPr>
        <p:spPr>
          <a:xfrm>
            <a:off x="3483174" y="555674"/>
            <a:ext cx="700495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76387F-61AE-419C-BCDE-8595A328FFE7}"/>
              </a:ext>
            </a:extLst>
          </p:cNvPr>
          <p:cNvSpPr/>
          <p:nvPr/>
        </p:nvSpPr>
        <p:spPr>
          <a:xfrm>
            <a:off x="8395700" y="373285"/>
            <a:ext cx="700495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</a:t>
            </a:r>
          </a:p>
        </p:txBody>
      </p:sp>
    </p:spTree>
    <p:extLst>
      <p:ext uri="{BB962C8B-B14F-4D97-AF65-F5344CB8AC3E}">
        <p14:creationId xmlns:p14="http://schemas.microsoft.com/office/powerpoint/2010/main" val="227559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/>
      <p:bldP spid="24" grpId="0" animBg="1"/>
      <p:bldP spid="25" grpId="0" animBg="1"/>
      <p:bldP spid="2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393201"/>
            <a:ext cx="1872198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 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系统架构图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5CB06C-093C-4DD7-8E1C-30D5D0A65F09}"/>
              </a:ext>
            </a:extLst>
          </p:cNvPr>
          <p:cNvSpPr/>
          <p:nvPr/>
        </p:nvSpPr>
        <p:spPr>
          <a:xfrm>
            <a:off x="358827" y="1063042"/>
            <a:ext cx="145418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MDMA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877F3E-5890-4E73-899C-5812A8363FC1}"/>
              </a:ext>
            </a:extLst>
          </p:cNvPr>
          <p:cNvSpPr/>
          <p:nvPr/>
        </p:nvSpPr>
        <p:spPr>
          <a:xfrm>
            <a:off x="358827" y="1404674"/>
            <a:ext cx="195257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920E43-3982-45EB-93B2-31A20E903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08" y="455771"/>
            <a:ext cx="5822285" cy="43799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71CBAA-C21D-4D1F-81AD-12DE1F9303CE}"/>
              </a:ext>
            </a:extLst>
          </p:cNvPr>
          <p:cNvSpPr/>
          <p:nvPr/>
        </p:nvSpPr>
        <p:spPr>
          <a:xfrm>
            <a:off x="358827" y="1764140"/>
            <a:ext cx="145418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BDMA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6B5D52A-0EF2-4027-AEAC-7E104B09DC17}"/>
              </a:ext>
            </a:extLst>
          </p:cNvPr>
          <p:cNvSpPr/>
          <p:nvPr/>
        </p:nvSpPr>
        <p:spPr>
          <a:xfrm>
            <a:off x="4628984" y="1015472"/>
            <a:ext cx="213526" cy="2001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49E81E-59C3-476A-BC07-A156A8FED8FE}"/>
              </a:ext>
            </a:extLst>
          </p:cNvPr>
          <p:cNvSpPr/>
          <p:nvPr/>
        </p:nvSpPr>
        <p:spPr>
          <a:xfrm>
            <a:off x="6855294" y="559234"/>
            <a:ext cx="213526" cy="2001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51ECF4-98DC-4197-B870-F1045E1B06BE}"/>
              </a:ext>
            </a:extLst>
          </p:cNvPr>
          <p:cNvSpPr/>
          <p:nvPr/>
        </p:nvSpPr>
        <p:spPr>
          <a:xfrm>
            <a:off x="6455124" y="3596970"/>
            <a:ext cx="213526" cy="2001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FDE0A35-2439-4131-94A2-C313ECEB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6187"/>
              </p:ext>
            </p:extLst>
          </p:nvPr>
        </p:nvGraphicFramePr>
        <p:xfrm>
          <a:off x="51715" y="2610701"/>
          <a:ext cx="3575924" cy="12960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695924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  <a:endParaRPr lang="zh-CN" sz="12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支持功能</a:t>
                      </a:r>
                      <a:endParaRPr lang="zh-CN" sz="12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MDMA</a:t>
                      </a:r>
                      <a:endParaRPr lang="zh-CN" altLang="en-US" sz="12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访问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(I/T)TCM</a:t>
                      </a: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D2</a:t>
                      </a: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D3</a:t>
                      </a: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域部分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</a:t>
                      </a: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</a:t>
                      </a:r>
                      <a:endParaRPr lang="zh-CN" altLang="en-US" sz="12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DMA1/2</a:t>
                      </a:r>
                      <a:endParaRPr lang="zh-CN" altLang="en-US" sz="12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可访问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</a:t>
                      </a: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D3</a:t>
                      </a: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域的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</a:t>
                      </a: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M</a:t>
                      </a:r>
                      <a:endParaRPr lang="zh-CN" altLang="en-US" sz="12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BDMA</a:t>
                      </a:r>
                      <a:endParaRPr lang="zh-CN" altLang="en-US" sz="12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访问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SRAM4 / B SRAM / AHB4</a:t>
                      </a: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APB4</a:t>
                      </a:r>
                      <a:r>
                        <a:rPr lang="zh-CN" altLang="en-US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的</a:t>
                      </a:r>
                      <a:r>
                        <a:rPr lang="en-US" altLang="zh-CN" sz="12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P</a:t>
                      </a:r>
                      <a:endParaRPr lang="zh-CN" altLang="en-US" sz="12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349602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DE04B85F-937C-430D-84D0-7F39A104F2D2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8F6BE4-A1D0-45AB-B383-8751D9AF8609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AAAF12-04E7-4A4F-B949-1A5DF0A823A6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6D5179-4A7A-4334-B835-D730D9D50FC6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512AD3A-2FAB-43F6-8A07-A118C49E9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9F008FA0-5729-441F-BFDD-73C0209BC5A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06B942D-C308-4DE4-ADB6-8E13855B737A}"/>
              </a:ext>
            </a:extLst>
          </p:cNvPr>
          <p:cNvSpPr/>
          <p:nvPr/>
        </p:nvSpPr>
        <p:spPr>
          <a:xfrm>
            <a:off x="932155" y="2248894"/>
            <a:ext cx="2041435" cy="2677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：外设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M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：存储器</a:t>
            </a:r>
          </a:p>
        </p:txBody>
      </p:sp>
    </p:spTree>
    <p:extLst>
      <p:ext uri="{BB962C8B-B14F-4D97-AF65-F5344CB8AC3E}">
        <p14:creationId xmlns:p14="http://schemas.microsoft.com/office/powerpoint/2010/main" val="294734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3" grpId="0" animBg="1"/>
      <p:bldP spid="15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" y="395377"/>
            <a:ext cx="442298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 F7 H7 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功能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FC05973-9106-4AE4-B2B6-0FC1B201F88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36845B-F50B-4C4E-BB4D-E8945F83BB62}"/>
              </a:ext>
            </a:extLst>
          </p:cNvPr>
          <p:cNvSpPr/>
          <p:nvPr/>
        </p:nvSpPr>
        <p:spPr>
          <a:xfrm>
            <a:off x="496632" y="842104"/>
            <a:ext cx="314137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可以理解为“数据搬运工”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C03F9C-6894-4C08-925D-58DCE9BA9E53}"/>
              </a:ext>
            </a:extLst>
          </p:cNvPr>
          <p:cNvSpPr/>
          <p:nvPr/>
        </p:nvSpPr>
        <p:spPr>
          <a:xfrm>
            <a:off x="496632" y="3732611"/>
            <a:ext cx="691000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控制器都具有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个数据流，而每个数据流对应有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个外设请求。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3FE5287-5A83-45AC-9988-DA03782C7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53231"/>
              </p:ext>
            </p:extLst>
          </p:nvPr>
        </p:nvGraphicFramePr>
        <p:xfrm>
          <a:off x="271442" y="2386753"/>
          <a:ext cx="8582054" cy="131140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13496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441800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926758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支持功能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D1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高速主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DMA(MDMA)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内存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内存、内存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外设、外设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D2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双口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DMA(DMA1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DMA2)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内存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内存、内存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外设、外设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D3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基础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DMA(BDMA)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内存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内存、内存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外设、外设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内存、</a:t>
                      </a:r>
                      <a:r>
                        <a:rPr lang="zh-CN" altLang="en-US" sz="1600" b="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外设到外设</a:t>
                      </a:r>
                      <a:endParaRPr lang="zh-CN" altLang="en-US" sz="1600" b="0" kern="100" dirty="0">
                        <a:solidFill>
                          <a:srgbClr val="FF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124846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C695B02-789F-4279-976C-01699EB0D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04849"/>
              </p:ext>
            </p:extLst>
          </p:nvPr>
        </p:nvGraphicFramePr>
        <p:xfrm>
          <a:off x="280973" y="1265490"/>
          <a:ext cx="8582055" cy="98355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14724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2436223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4931108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支持功能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F4 / F7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DMA1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外设、外设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DMA2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内存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内存、内存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外设、外设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  <a:sym typeface="Wingdings" panose="05000000000000000000" pitchFamily="2" charset="2"/>
                        </a:rPr>
                        <a:t>内存</a:t>
                      </a:r>
                      <a:endParaRPr lang="zh-CN" altLang="en-US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4FEA34A-54A7-42D3-AA6B-72A9B2B36661}"/>
              </a:ext>
            </a:extLst>
          </p:cNvPr>
          <p:cNvSpPr/>
          <p:nvPr/>
        </p:nvSpPr>
        <p:spPr>
          <a:xfrm>
            <a:off x="496632" y="4072476"/>
            <a:ext cx="8582054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为了使传输数据更加快，对比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，还增加了双缓冲模式、突发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(Burst)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传输。并且通道请求更加灵活。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4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EA833E77-C029-4BA0-936B-5861575CFB6C}"/>
              </a:ext>
            </a:extLst>
          </p:cNvPr>
          <p:cNvSpPr txBox="1"/>
          <p:nvPr/>
        </p:nvSpPr>
        <p:spPr>
          <a:xfrm>
            <a:off x="418" y="4160195"/>
            <a:ext cx="1912762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⑥，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请求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49BDD6-FC20-4E9D-B599-5523F19F1052}"/>
              </a:ext>
            </a:extLst>
          </p:cNvPr>
          <p:cNvSpPr txBox="1"/>
          <p:nvPr/>
        </p:nvSpPr>
        <p:spPr>
          <a:xfrm>
            <a:off x="418" y="3190511"/>
            <a:ext cx="3213463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⑤，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优先级（数据流优先级）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1F70DA-B3D5-4532-ABA4-105335AB9808}"/>
              </a:ext>
            </a:extLst>
          </p:cNvPr>
          <p:cNvSpPr txBox="1"/>
          <p:nvPr/>
        </p:nvSpPr>
        <p:spPr>
          <a:xfrm>
            <a:off x="418" y="1890835"/>
            <a:ext cx="3184518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③，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（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级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32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位存储器缓冲区）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8E5CD44-4FBF-43BF-AAC4-7226A253A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5"/>
          <a:stretch/>
        </p:blipFill>
        <p:spPr>
          <a:xfrm>
            <a:off x="3217207" y="279218"/>
            <a:ext cx="5926792" cy="4585063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20574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F4/F7 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777408C-909E-4CBC-8EED-9AAFF0F5EF42}"/>
              </a:ext>
            </a:extLst>
          </p:cNvPr>
          <p:cNvSpPr/>
          <p:nvPr/>
        </p:nvSpPr>
        <p:spPr>
          <a:xfrm>
            <a:off x="3403838" y="774462"/>
            <a:ext cx="1102601" cy="3188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084F68-9E9E-4C43-8003-8DF5993EF859}"/>
              </a:ext>
            </a:extLst>
          </p:cNvPr>
          <p:cNvSpPr/>
          <p:nvPr/>
        </p:nvSpPr>
        <p:spPr>
          <a:xfrm>
            <a:off x="4572001" y="1566416"/>
            <a:ext cx="1287944" cy="147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FFCFAF-75F7-48B4-9989-BD23C9A1EEDA}"/>
              </a:ext>
            </a:extLst>
          </p:cNvPr>
          <p:cNvSpPr/>
          <p:nvPr/>
        </p:nvSpPr>
        <p:spPr>
          <a:xfrm>
            <a:off x="5878038" y="1750423"/>
            <a:ext cx="1907425" cy="1128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963D86-C7F9-4791-B999-1570624C5413}"/>
              </a:ext>
            </a:extLst>
          </p:cNvPr>
          <p:cNvSpPr/>
          <p:nvPr/>
        </p:nvSpPr>
        <p:spPr>
          <a:xfrm>
            <a:off x="7527267" y="651497"/>
            <a:ext cx="1579046" cy="1032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E613E7-88E2-42DE-A5C9-0A7E43ED0847}"/>
              </a:ext>
            </a:extLst>
          </p:cNvPr>
          <p:cNvSpPr/>
          <p:nvPr/>
        </p:nvSpPr>
        <p:spPr>
          <a:xfrm>
            <a:off x="7527267" y="3015085"/>
            <a:ext cx="1579045" cy="1032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DD3B40-0D30-401D-9EEC-D02AC75FF98F}"/>
              </a:ext>
            </a:extLst>
          </p:cNvPr>
          <p:cNvSpPr/>
          <p:nvPr/>
        </p:nvSpPr>
        <p:spPr>
          <a:xfrm>
            <a:off x="7032092" y="4259708"/>
            <a:ext cx="2074220" cy="539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265EF76-7D63-4A15-90CD-D06B2F4FD4BA}"/>
              </a:ext>
            </a:extLst>
          </p:cNvPr>
          <p:cNvSpPr/>
          <p:nvPr/>
        </p:nvSpPr>
        <p:spPr>
          <a:xfrm>
            <a:off x="3745975" y="2619103"/>
            <a:ext cx="199008" cy="2140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5637BA4-D0BD-4681-B324-B3BE599EF9DD}"/>
              </a:ext>
            </a:extLst>
          </p:cNvPr>
          <p:cNvSpPr/>
          <p:nvPr/>
        </p:nvSpPr>
        <p:spPr>
          <a:xfrm>
            <a:off x="5409827" y="1605417"/>
            <a:ext cx="200806" cy="192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1C3DA88-8B17-4CFB-98B5-311442C3C68C}"/>
              </a:ext>
            </a:extLst>
          </p:cNvPr>
          <p:cNvSpPr/>
          <p:nvPr/>
        </p:nvSpPr>
        <p:spPr>
          <a:xfrm>
            <a:off x="6015559" y="1654153"/>
            <a:ext cx="208891" cy="194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CC662AE-3D3D-48C4-B4D1-5081BAA95DDA}"/>
              </a:ext>
            </a:extLst>
          </p:cNvPr>
          <p:cNvSpPr/>
          <p:nvPr/>
        </p:nvSpPr>
        <p:spPr>
          <a:xfrm>
            <a:off x="8062077" y="1397727"/>
            <a:ext cx="200179" cy="206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EC0C224-E1A5-48E7-A88A-5CFEE0CE25B1}"/>
              </a:ext>
            </a:extLst>
          </p:cNvPr>
          <p:cNvSpPr/>
          <p:nvPr/>
        </p:nvSpPr>
        <p:spPr>
          <a:xfrm>
            <a:off x="8062660" y="3735977"/>
            <a:ext cx="199595" cy="2068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56BEB53-D469-4EF5-B5A2-FE4D698202DE}"/>
              </a:ext>
            </a:extLst>
          </p:cNvPr>
          <p:cNvSpPr/>
          <p:nvPr/>
        </p:nvSpPr>
        <p:spPr>
          <a:xfrm>
            <a:off x="8094732" y="4582096"/>
            <a:ext cx="208783" cy="209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7103FA-6968-490E-A973-16BDACB7768F}"/>
              </a:ext>
            </a:extLst>
          </p:cNvPr>
          <p:cNvSpPr txBox="1"/>
          <p:nvPr/>
        </p:nvSpPr>
        <p:spPr>
          <a:xfrm>
            <a:off x="418" y="1190455"/>
            <a:ext cx="2602303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② ④ ，存储器端口和外设端口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F72C9AE-D310-4340-867B-25C979897ACC}"/>
              </a:ext>
            </a:extLst>
          </p:cNvPr>
          <p:cNvSpPr txBox="1"/>
          <p:nvPr/>
        </p:nvSpPr>
        <p:spPr>
          <a:xfrm>
            <a:off x="0" y="490075"/>
            <a:ext cx="2406782" cy="38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①，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AHB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从器件编程接口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2BFA17-B995-4704-9212-A8F3AB875222}"/>
              </a:ext>
            </a:extLst>
          </p:cNvPr>
          <p:cNvSpPr/>
          <p:nvPr/>
        </p:nvSpPr>
        <p:spPr>
          <a:xfrm>
            <a:off x="418" y="4484865"/>
            <a:ext cx="3295582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每个数据流都与一个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请求相关联，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请求可从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个通道中选出。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E3AC28-DD68-40D9-BEB8-CC004F372DBB}"/>
              </a:ext>
            </a:extLst>
          </p:cNvPr>
          <p:cNvSpPr/>
          <p:nvPr/>
        </p:nvSpPr>
        <p:spPr>
          <a:xfrm>
            <a:off x="418" y="3530419"/>
            <a:ext cx="3476563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软件阶段：寄存器配置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非常高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硬件阶段：编号低获得更高优先级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E6C71D3-107C-4724-81BD-40069AB311D3}"/>
              </a:ext>
            </a:extLst>
          </p:cNvPr>
          <p:cNvSpPr/>
          <p:nvPr/>
        </p:nvSpPr>
        <p:spPr>
          <a:xfrm>
            <a:off x="418" y="2522635"/>
            <a:ext cx="3476563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FIFO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模式：软件设置阈值，达到即传输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直接模式：立即启动对存储器的传输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5BF737-A3E6-4A44-9337-E54C5857F293}"/>
              </a:ext>
            </a:extLst>
          </p:cNvPr>
          <p:cNvSpPr/>
          <p:nvPr/>
        </p:nvSpPr>
        <p:spPr>
          <a:xfrm>
            <a:off x="418" y="829983"/>
            <a:ext cx="329558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相关控制寄存器设置，配置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CFEFA10-C523-44EA-B463-59AF3D55E633}"/>
              </a:ext>
            </a:extLst>
          </p:cNvPr>
          <p:cNvSpPr/>
          <p:nvPr/>
        </p:nvSpPr>
        <p:spPr>
          <a:xfrm>
            <a:off x="418" y="1522743"/>
            <a:ext cx="347656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一个用于存储器访问，一个用于外设访问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1317C8-3ECF-4581-8F93-88DDC2CE932A}"/>
              </a:ext>
            </a:extLst>
          </p:cNvPr>
          <p:cNvSpPr/>
          <p:nvPr/>
        </p:nvSpPr>
        <p:spPr>
          <a:xfrm>
            <a:off x="418" y="2230743"/>
            <a:ext cx="358921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源数据传输到目标地址前的临时存储区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9" y="13880"/>
            <a:ext cx="343553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F4/F7 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请求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6674C6-278E-49C1-B042-F6777EF29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069" y="209952"/>
            <a:ext cx="5464900" cy="21865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CE5C8-6C7B-4480-B0EF-5F3D1FF5D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069" y="2678756"/>
            <a:ext cx="5467797" cy="2450863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734309DB-F47D-4656-AFE5-989EE6F7722C}"/>
              </a:ext>
            </a:extLst>
          </p:cNvPr>
          <p:cNvSpPr/>
          <p:nvPr/>
        </p:nvSpPr>
        <p:spPr>
          <a:xfrm>
            <a:off x="3577591" y="-72258"/>
            <a:ext cx="70049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0E30A8-6332-47A4-9385-E91C2CACD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59" y="512276"/>
            <a:ext cx="2968533" cy="240954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13FEF0C9-228F-4356-9D09-0DF5395F901C}"/>
              </a:ext>
            </a:extLst>
          </p:cNvPr>
          <p:cNvSpPr/>
          <p:nvPr/>
        </p:nvSpPr>
        <p:spPr>
          <a:xfrm>
            <a:off x="3577591" y="2400934"/>
            <a:ext cx="70049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C928471-651D-43E8-82A5-871AF958AC65}"/>
              </a:ext>
            </a:extLst>
          </p:cNvPr>
          <p:cNvSpPr/>
          <p:nvPr/>
        </p:nvSpPr>
        <p:spPr>
          <a:xfrm>
            <a:off x="200296" y="3109556"/>
            <a:ext cx="277014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DMA_SxCR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控制数据流使用通道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0E1C958-D228-4414-A0C7-E9AC1FCE7E2B}"/>
              </a:ext>
            </a:extLst>
          </p:cNvPr>
          <p:cNvSpPr/>
          <p:nvPr/>
        </p:nvSpPr>
        <p:spPr>
          <a:xfrm>
            <a:off x="200297" y="3638922"/>
            <a:ext cx="3050449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每个外设请求都会占用一个通道，相同外设请求可以占用不同数据流通道。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6058C55-0F54-4B04-A002-2FC2B7C89CAB}"/>
              </a:ext>
            </a:extLst>
          </p:cNvPr>
          <p:cNvSpPr/>
          <p:nvPr/>
        </p:nvSpPr>
        <p:spPr>
          <a:xfrm>
            <a:off x="4336864" y="441278"/>
            <a:ext cx="1848397" cy="264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9F7DF4F-43B4-4DF1-AF0A-49B5340ABBB5}"/>
              </a:ext>
            </a:extLst>
          </p:cNvPr>
          <p:cNvSpPr/>
          <p:nvPr/>
        </p:nvSpPr>
        <p:spPr>
          <a:xfrm>
            <a:off x="4265024" y="3495826"/>
            <a:ext cx="1273628" cy="273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251903-B1FE-4906-8C43-45C97E3C3DC9}"/>
              </a:ext>
            </a:extLst>
          </p:cNvPr>
          <p:cNvSpPr/>
          <p:nvPr/>
        </p:nvSpPr>
        <p:spPr>
          <a:xfrm>
            <a:off x="200296" y="4385361"/>
            <a:ext cx="3181079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注意：请求使用某个数据流的通道，该数据流其他通道不被选择，不可用。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49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8" grpId="0"/>
      <p:bldP spid="39" grpId="0" animBg="1"/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EA833E77-C029-4BA0-936B-5861575CFB6C}"/>
              </a:ext>
            </a:extLst>
          </p:cNvPr>
          <p:cNvSpPr txBox="1"/>
          <p:nvPr/>
        </p:nvSpPr>
        <p:spPr>
          <a:xfrm>
            <a:off x="144639" y="437940"/>
            <a:ext cx="1912762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请求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20574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 DMA</a:t>
            </a:r>
            <a:r>
              <a:rPr lang="zh-CN" altLang="en-US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框图</a:t>
            </a:r>
            <a:endParaRPr lang="en-US" altLang="zh-CN" sz="2000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DA2C2A-3486-4701-8176-BA2DF92A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239" y="0"/>
            <a:ext cx="6845511" cy="5143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B999B44-5F41-4202-B46C-8919C06660CA}"/>
              </a:ext>
            </a:extLst>
          </p:cNvPr>
          <p:cNvSpPr/>
          <p:nvPr/>
        </p:nvSpPr>
        <p:spPr>
          <a:xfrm>
            <a:off x="2243732" y="1561011"/>
            <a:ext cx="2328267" cy="1267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3F768D-5B2E-4AD7-AEE0-229E73E1A5DE}"/>
              </a:ext>
            </a:extLst>
          </p:cNvPr>
          <p:cNvSpPr/>
          <p:nvPr/>
        </p:nvSpPr>
        <p:spPr>
          <a:xfrm>
            <a:off x="4636701" y="1561011"/>
            <a:ext cx="634163" cy="1267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0AC266-00D9-4ABF-B0FB-434E955F203C}"/>
              </a:ext>
            </a:extLst>
          </p:cNvPr>
          <p:cNvSpPr/>
          <p:nvPr/>
        </p:nvSpPr>
        <p:spPr>
          <a:xfrm>
            <a:off x="5299778" y="1456509"/>
            <a:ext cx="1950108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29A8CB-97A3-4C85-9226-73329AA37FC4}"/>
              </a:ext>
            </a:extLst>
          </p:cNvPr>
          <p:cNvSpPr/>
          <p:nvPr/>
        </p:nvSpPr>
        <p:spPr>
          <a:xfrm>
            <a:off x="6261769" y="4327262"/>
            <a:ext cx="2766503" cy="74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F23E01-1509-4161-8A88-8093BE1EB869}"/>
              </a:ext>
            </a:extLst>
          </p:cNvPr>
          <p:cNvSpPr/>
          <p:nvPr/>
        </p:nvSpPr>
        <p:spPr>
          <a:xfrm>
            <a:off x="7091229" y="3056709"/>
            <a:ext cx="1950107" cy="1073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A0537F-73E2-47FB-9BA7-245A1B61D79C}"/>
              </a:ext>
            </a:extLst>
          </p:cNvPr>
          <p:cNvSpPr/>
          <p:nvPr/>
        </p:nvSpPr>
        <p:spPr>
          <a:xfrm>
            <a:off x="7078166" y="389114"/>
            <a:ext cx="1950108" cy="106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1DDEA62-A715-4EFE-AE04-51FD5B338502}"/>
              </a:ext>
            </a:extLst>
          </p:cNvPr>
          <p:cNvSpPr/>
          <p:nvPr/>
        </p:nvSpPr>
        <p:spPr>
          <a:xfrm>
            <a:off x="2784823" y="1751434"/>
            <a:ext cx="199008" cy="2140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5004EAD-3B69-434C-9BD9-EF4793735A1D}"/>
              </a:ext>
            </a:extLst>
          </p:cNvPr>
          <p:cNvSpPr/>
          <p:nvPr/>
        </p:nvSpPr>
        <p:spPr>
          <a:xfrm>
            <a:off x="4916031" y="1758621"/>
            <a:ext cx="200806" cy="192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044705C-9A5F-4867-847A-7E7A2E8C3D2A}"/>
              </a:ext>
            </a:extLst>
          </p:cNvPr>
          <p:cNvSpPr/>
          <p:nvPr/>
        </p:nvSpPr>
        <p:spPr>
          <a:xfrm>
            <a:off x="5506103" y="1224859"/>
            <a:ext cx="208891" cy="1945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132961D-FBFD-4A61-B13B-FE9869EBC996}"/>
              </a:ext>
            </a:extLst>
          </p:cNvPr>
          <p:cNvSpPr/>
          <p:nvPr/>
        </p:nvSpPr>
        <p:spPr>
          <a:xfrm>
            <a:off x="7795377" y="1013573"/>
            <a:ext cx="200179" cy="2068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E86B48A-E340-495C-B9D8-F781C2F3C193}"/>
              </a:ext>
            </a:extLst>
          </p:cNvPr>
          <p:cNvSpPr/>
          <p:nvPr/>
        </p:nvSpPr>
        <p:spPr>
          <a:xfrm>
            <a:off x="7895758" y="3226038"/>
            <a:ext cx="199595" cy="2068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233DD00-85DD-4CD8-B60A-E2A45F1DD673}"/>
              </a:ext>
            </a:extLst>
          </p:cNvPr>
          <p:cNvSpPr/>
          <p:nvPr/>
        </p:nvSpPr>
        <p:spPr>
          <a:xfrm>
            <a:off x="7886570" y="4544525"/>
            <a:ext cx="208783" cy="209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C5BF46-4A32-46C6-9ABD-3BC799D18D3C}"/>
              </a:ext>
            </a:extLst>
          </p:cNvPr>
          <p:cNvSpPr/>
          <p:nvPr/>
        </p:nvSpPr>
        <p:spPr>
          <a:xfrm>
            <a:off x="144639" y="861326"/>
            <a:ext cx="4465934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的通道请求由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DMAMUX1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管理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BE448D6-3E7B-4468-81F2-83E17B65ADC6}"/>
              </a:ext>
            </a:extLst>
          </p:cNvPr>
          <p:cNvSpPr/>
          <p:nvPr/>
        </p:nvSpPr>
        <p:spPr>
          <a:xfrm>
            <a:off x="144639" y="1209691"/>
            <a:ext cx="4465934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每个数据流有多达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115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个通道请求可以选择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F3D447-6279-4B3C-A052-62603F62114C}"/>
              </a:ext>
            </a:extLst>
          </p:cNvPr>
          <p:cNvSpPr/>
          <p:nvPr/>
        </p:nvSpPr>
        <p:spPr>
          <a:xfrm>
            <a:off x="132860" y="1700693"/>
            <a:ext cx="2057400" cy="3080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通道请求更加灵活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F864DB-03E7-4341-8ED2-A68E6E12B0CB}"/>
              </a:ext>
            </a:extLst>
          </p:cNvPr>
          <p:cNvSpPr/>
          <p:nvPr/>
        </p:nvSpPr>
        <p:spPr>
          <a:xfrm>
            <a:off x="102664" y="3141091"/>
            <a:ext cx="4606780" cy="792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有两路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DMAMUX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DMAMUX1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DMA1/2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DMAMUX2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负责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0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31" grpId="0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>
            <a:extLst>
              <a:ext uri="{FF2B5EF4-FFF2-40B4-BE49-F238E27FC236}">
                <a16:creationId xmlns:a16="http://schemas.microsoft.com/office/drawing/2014/main" id="{22DF7026-0282-4986-B815-9A2D97D7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24" y="455771"/>
            <a:ext cx="205740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DMAMUX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016039-F986-402C-AF03-B0875CAC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65" y="478109"/>
            <a:ext cx="6191794" cy="432496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0E88A79-2707-4053-A4AC-ACCF604D6DE2}"/>
              </a:ext>
            </a:extLst>
          </p:cNvPr>
          <p:cNvSpPr/>
          <p:nvPr/>
        </p:nvSpPr>
        <p:spPr>
          <a:xfrm>
            <a:off x="0" y="897160"/>
            <a:ext cx="3288186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控制器前一级的多路选择器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20EDA1-E4B8-488E-94BE-1AC436CF5BF0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1CF399-E27B-4314-AE13-10B718971164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F9E21D-DEBB-4EBC-B1C5-8AA6B06B8E85}"/>
              </a:ext>
            </a:extLst>
          </p:cNvPr>
          <p:cNvSpPr txBox="1"/>
          <p:nvPr/>
        </p:nvSpPr>
        <p:spPr>
          <a:xfrm>
            <a:off x="5895639" y="4835727"/>
            <a:ext cx="312644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www.openedv.com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F67A16-7EE0-41F2-B0AA-D8C83A820765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CDF2BF6-6E97-4FB7-A5C3-EBFA422B69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33" name="Rectangle 2">
            <a:extLst>
              <a:ext uri="{FF2B5EF4-FFF2-40B4-BE49-F238E27FC236}">
                <a16:creationId xmlns:a16="http://schemas.microsoft.com/office/drawing/2014/main" id="{45F772D7-A724-4AE7-A3C6-AF7A4D98307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744FAE7-36C3-4B2D-8B04-AE30B6EB4FD9}"/>
              </a:ext>
            </a:extLst>
          </p:cNvPr>
          <p:cNvSpPr/>
          <p:nvPr/>
        </p:nvSpPr>
        <p:spPr>
          <a:xfrm>
            <a:off x="1876534" y="548641"/>
            <a:ext cx="1773445" cy="3080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请求复用器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71DE46F-EB10-4959-96FC-725D7F9F3487}"/>
              </a:ext>
            </a:extLst>
          </p:cNvPr>
          <p:cNvSpPr/>
          <p:nvPr/>
        </p:nvSpPr>
        <p:spPr>
          <a:xfrm>
            <a:off x="2865119" y="1526055"/>
            <a:ext cx="1630681" cy="843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A960A11-3C4D-4526-9581-D401F25C20CE}"/>
              </a:ext>
            </a:extLst>
          </p:cNvPr>
          <p:cNvSpPr/>
          <p:nvPr/>
        </p:nvSpPr>
        <p:spPr>
          <a:xfrm>
            <a:off x="6042661" y="1968537"/>
            <a:ext cx="754380" cy="1673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66D421-D8B1-4BB7-A532-652D6DA4085D}"/>
              </a:ext>
            </a:extLst>
          </p:cNvPr>
          <p:cNvSpPr/>
          <p:nvPr/>
        </p:nvSpPr>
        <p:spPr>
          <a:xfrm>
            <a:off x="8128006" y="2006637"/>
            <a:ext cx="962654" cy="728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B1FDF85-253D-4E74-8305-B84C9CAA4948}"/>
              </a:ext>
            </a:extLst>
          </p:cNvPr>
          <p:cNvSpPr/>
          <p:nvPr/>
        </p:nvSpPr>
        <p:spPr>
          <a:xfrm>
            <a:off x="6621779" y="2308428"/>
            <a:ext cx="634997" cy="983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31E3530-F148-486F-9EF2-B08EC7EDCDBE}"/>
              </a:ext>
            </a:extLst>
          </p:cNvPr>
          <p:cNvSpPr/>
          <p:nvPr/>
        </p:nvSpPr>
        <p:spPr>
          <a:xfrm>
            <a:off x="3545587" y="1692140"/>
            <a:ext cx="208783" cy="209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F8FEE7D-9688-4AF6-9B31-EB218D4AEAD1}"/>
              </a:ext>
            </a:extLst>
          </p:cNvPr>
          <p:cNvSpPr/>
          <p:nvPr/>
        </p:nvSpPr>
        <p:spPr>
          <a:xfrm>
            <a:off x="6166438" y="2002374"/>
            <a:ext cx="208783" cy="209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6B5DCDAA-04AC-4067-A2A7-C1F18878DB7B}"/>
              </a:ext>
            </a:extLst>
          </p:cNvPr>
          <p:cNvSpPr/>
          <p:nvPr/>
        </p:nvSpPr>
        <p:spPr>
          <a:xfrm>
            <a:off x="6968001" y="2435887"/>
            <a:ext cx="208783" cy="209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8258830-FD89-4BCB-A342-641AE1CAC3D0}"/>
              </a:ext>
            </a:extLst>
          </p:cNvPr>
          <p:cNvSpPr/>
          <p:nvPr/>
        </p:nvSpPr>
        <p:spPr>
          <a:xfrm>
            <a:off x="8400550" y="2050442"/>
            <a:ext cx="208783" cy="209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4E3A95F-4B6F-4FAC-9E44-11682C5951A1}"/>
              </a:ext>
            </a:extLst>
          </p:cNvPr>
          <p:cNvSpPr txBox="1"/>
          <p:nvPr/>
        </p:nvSpPr>
        <p:spPr>
          <a:xfrm>
            <a:off x="205740" y="1267315"/>
            <a:ext cx="2406782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①，外设请求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B1B436-7E8F-4B35-B73F-EF6B4FCE81EE}"/>
              </a:ext>
            </a:extLst>
          </p:cNvPr>
          <p:cNvSpPr/>
          <p:nvPr/>
        </p:nvSpPr>
        <p:spPr>
          <a:xfrm>
            <a:off x="556677" y="1667270"/>
            <a:ext cx="2507583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外设的请求（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407442-536A-4897-8FDF-59DA17B8D1C7}"/>
              </a:ext>
            </a:extLst>
          </p:cNvPr>
          <p:cNvSpPr txBox="1"/>
          <p:nvPr/>
        </p:nvSpPr>
        <p:spPr>
          <a:xfrm>
            <a:off x="205740" y="1992204"/>
            <a:ext cx="2406782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②，通道选择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3972289-834B-45A7-8C54-07CD34A599D4}"/>
              </a:ext>
            </a:extLst>
          </p:cNvPr>
          <p:cNvSpPr/>
          <p:nvPr/>
        </p:nvSpPr>
        <p:spPr>
          <a:xfrm>
            <a:off x="556677" y="2392159"/>
            <a:ext cx="2672621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用于选择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具体请求通道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0CDACD8-9737-47D9-B2D4-36E4A5CE689D}"/>
              </a:ext>
            </a:extLst>
          </p:cNvPr>
          <p:cNvSpPr txBox="1"/>
          <p:nvPr/>
        </p:nvSpPr>
        <p:spPr>
          <a:xfrm>
            <a:off x="196776" y="2717093"/>
            <a:ext cx="2406782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③，同步控制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D0C303-8918-4B0F-BE2C-66530A35230C}"/>
              </a:ext>
            </a:extLst>
          </p:cNvPr>
          <p:cNvSpPr/>
          <p:nvPr/>
        </p:nvSpPr>
        <p:spPr>
          <a:xfrm>
            <a:off x="547714" y="3117048"/>
            <a:ext cx="3475646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用于同步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请求，没用到可关闭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263CDD-7EE6-4AF7-A0FA-76965FA8C69A}"/>
              </a:ext>
            </a:extLst>
          </p:cNvPr>
          <p:cNvSpPr txBox="1"/>
          <p:nvPr/>
        </p:nvSpPr>
        <p:spPr>
          <a:xfrm>
            <a:off x="196776" y="3441982"/>
            <a:ext cx="2406782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/>
              </a:rPr>
              <a:t>④，请求信号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A5793CD-1FAA-4D00-9D5B-F92679166FBE}"/>
              </a:ext>
            </a:extLst>
          </p:cNvPr>
          <p:cNvSpPr/>
          <p:nvPr/>
        </p:nvSpPr>
        <p:spPr>
          <a:xfrm>
            <a:off x="547714" y="3841940"/>
            <a:ext cx="2317405" cy="34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输出给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756DC8F-0AB0-4116-97F4-0F28AAAFE033}"/>
              </a:ext>
            </a:extLst>
          </p:cNvPr>
          <p:cNvSpPr/>
          <p:nvPr/>
        </p:nvSpPr>
        <p:spPr>
          <a:xfrm>
            <a:off x="6621779" y="449574"/>
            <a:ext cx="2775081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对于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DMAMUX1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来说，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 = 15</a:t>
            </a:r>
          </a:p>
          <a:p>
            <a:pPr>
              <a:lnSpc>
                <a:spcPts val="21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			         p = 106 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4FEDE66-2607-44E7-9236-DC8C56AD30A8}"/>
              </a:ext>
            </a:extLst>
          </p:cNvPr>
          <p:cNvSpPr/>
          <p:nvPr/>
        </p:nvSpPr>
        <p:spPr>
          <a:xfrm>
            <a:off x="226176" y="4245231"/>
            <a:ext cx="3051586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 7 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0~7</a:t>
            </a:r>
          </a:p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8~15 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通道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0~7</a:t>
            </a:r>
          </a:p>
        </p:txBody>
      </p:sp>
    </p:spTree>
    <p:extLst>
      <p:ext uri="{BB962C8B-B14F-4D97-AF65-F5344CB8AC3E}">
        <p14:creationId xmlns:p14="http://schemas.microsoft.com/office/powerpoint/2010/main" val="31977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25947</TotalTime>
  <Words>2063</Words>
  <Application>Microsoft Office PowerPoint</Application>
  <PresentationFormat>全屏显示(16:9)</PresentationFormat>
  <Paragraphs>324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149</cp:revision>
  <dcterms:created xsi:type="dcterms:W3CDTF">2021-03-21T09:45:45Z</dcterms:created>
  <dcterms:modified xsi:type="dcterms:W3CDTF">2022-03-02T14:26:18Z</dcterms:modified>
</cp:coreProperties>
</file>