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68" r:id="rId2"/>
    <p:sldId id="272" r:id="rId3"/>
    <p:sldId id="519" r:id="rId4"/>
    <p:sldId id="491" r:id="rId5"/>
    <p:sldId id="522" r:id="rId6"/>
    <p:sldId id="511" r:id="rId7"/>
    <p:sldId id="524" r:id="rId8"/>
    <p:sldId id="523" r:id="rId9"/>
    <p:sldId id="543" r:id="rId10"/>
    <p:sldId id="529" r:id="rId11"/>
    <p:sldId id="530" r:id="rId12"/>
    <p:sldId id="646" r:id="rId13"/>
    <p:sldId id="641" r:id="rId14"/>
    <p:sldId id="640" r:id="rId15"/>
    <p:sldId id="642" r:id="rId16"/>
    <p:sldId id="643" r:id="rId17"/>
    <p:sldId id="564" r:id="rId18"/>
    <p:sldId id="525" r:id="rId19"/>
    <p:sldId id="584" r:id="rId20"/>
    <p:sldId id="586" r:id="rId21"/>
    <p:sldId id="587" r:id="rId22"/>
    <p:sldId id="565" r:id="rId23"/>
    <p:sldId id="567" r:id="rId24"/>
    <p:sldId id="568" r:id="rId25"/>
    <p:sldId id="585" r:id="rId26"/>
    <p:sldId id="566" r:id="rId27"/>
    <p:sldId id="583" r:id="rId28"/>
    <p:sldId id="574" r:id="rId29"/>
    <p:sldId id="594" r:id="rId30"/>
    <p:sldId id="580" r:id="rId31"/>
    <p:sldId id="596" r:id="rId32"/>
    <p:sldId id="597" r:id="rId33"/>
    <p:sldId id="655" r:id="rId34"/>
    <p:sldId id="601" r:id="rId35"/>
    <p:sldId id="657" r:id="rId36"/>
    <p:sldId id="656" r:id="rId37"/>
    <p:sldId id="604" r:id="rId38"/>
    <p:sldId id="651" r:id="rId39"/>
    <p:sldId id="659" r:id="rId40"/>
    <p:sldId id="613" r:id="rId41"/>
    <p:sldId id="650" r:id="rId42"/>
    <p:sldId id="658" r:id="rId43"/>
    <p:sldId id="652" r:id="rId44"/>
    <p:sldId id="649" r:id="rId45"/>
    <p:sldId id="648" r:id="rId46"/>
    <p:sldId id="661" r:id="rId47"/>
    <p:sldId id="662" r:id="rId48"/>
    <p:sldId id="663" r:id="rId49"/>
    <p:sldId id="610" r:id="rId50"/>
    <p:sldId id="507" r:id="rId51"/>
    <p:sldId id="271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457"/>
    <a:srgbClr val="FFFFFF"/>
    <a:srgbClr val="1969B2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6" autoAdjust="0"/>
    <p:restoredTop sz="94728" autoAdjust="0"/>
  </p:normalViewPr>
  <p:slideViewPr>
    <p:cSldViewPr snapToGrid="0">
      <p:cViewPr>
        <p:scale>
          <a:sx n="140" d="100"/>
          <a:sy n="140" d="100"/>
        </p:scale>
        <p:origin x="63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01233-C088-43F8-9227-15776ED4E3D1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839EC-6619-48EB-84E8-0F39FE686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8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37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0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0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3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5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FF6DED-91EB-4C55-AD87-4CDBC0F027A9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B939A5-A896-4844-4EC6-38A58EBEF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16" y="1513847"/>
            <a:ext cx="2727814" cy="1476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B5F4D10-5296-11A0-11D7-152EE90ED3BD}"/>
              </a:ext>
            </a:extLst>
          </p:cNvPr>
          <p:cNvSpPr/>
          <p:nvPr/>
        </p:nvSpPr>
        <p:spPr>
          <a:xfrm>
            <a:off x="1782599" y="3184863"/>
            <a:ext cx="1814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模拟部分电源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E9B8BB-1F8E-BE58-3D2B-5245A4F4D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89" y="1176705"/>
            <a:ext cx="3450833" cy="1813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D4BC767-811B-EECC-E811-AD129254038F}"/>
              </a:ext>
            </a:extLst>
          </p:cNvPr>
          <p:cNvSpPr/>
          <p:nvPr/>
        </p:nvSpPr>
        <p:spPr>
          <a:xfrm>
            <a:off x="5884446" y="3184863"/>
            <a:ext cx="1814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参考电压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63011D-87F2-0AFA-53B1-538436CF5FDA}"/>
              </a:ext>
            </a:extLst>
          </p:cNvPr>
          <p:cNvSpPr/>
          <p:nvPr/>
        </p:nvSpPr>
        <p:spPr>
          <a:xfrm>
            <a:off x="1528469" y="4172736"/>
            <a:ext cx="6240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DAC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输出电压范围：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</a:t>
            </a:r>
            <a:r>
              <a:rPr lang="zh-CN" altLang="zh-CN" sz="1600" baseline="-25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–</a:t>
            </a:r>
            <a:r>
              <a:rPr lang="zh-CN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OUT</a:t>
            </a:r>
            <a:r>
              <a:rPr lang="zh-CN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REF+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（即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0V</a:t>
            </a:r>
            <a:r>
              <a:rPr lang="zh-CN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OUT</a:t>
            </a:r>
            <a:r>
              <a:rPr lang="zh-CN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3.3V</a:t>
            </a:r>
            <a:r>
              <a:rPr lang="zh-CN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zh-CN" altLang="zh-CN" sz="160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9A376FC4-184B-45F2-2D05-D780BD19C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，参考电压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/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模拟部分电压（战舰为例）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944345-8DB2-148D-A00F-D085277C3C05}"/>
              </a:ext>
            </a:extLst>
          </p:cNvPr>
          <p:cNvSpPr/>
          <p:nvPr/>
        </p:nvSpPr>
        <p:spPr>
          <a:xfrm>
            <a:off x="2549523" y="2636659"/>
            <a:ext cx="1454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低通滤波器</a:t>
            </a:r>
            <a:endParaRPr lang="zh-CN" altLang="zh-CN" sz="16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400628-28EC-446F-7028-1F0E700925AE}"/>
              </a:ext>
            </a:extLst>
          </p:cNvPr>
          <p:cNvSpPr/>
          <p:nvPr/>
        </p:nvSpPr>
        <p:spPr>
          <a:xfrm>
            <a:off x="1528469" y="3751833"/>
            <a:ext cx="6240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DAC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供电电源：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SSA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V</a:t>
            </a:r>
            <a:r>
              <a:rPr lang="en-US" altLang="zh-CN" sz="1600" baseline="-25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DDA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（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2.4V</a:t>
            </a:r>
            <a:r>
              <a:rPr lang="zh-CN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DDA</a:t>
            </a:r>
            <a:r>
              <a:rPr lang="zh-CN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3.6V</a:t>
            </a:r>
            <a:r>
              <a:rPr lang="zh-CN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zh-CN" altLang="zh-CN" sz="16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97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6D65BBEC-B70C-7A1A-4FE4-D5AB4E3A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数据格式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09AC3AB1-E38A-87ED-B8FD-653DC398BF5F}"/>
              </a:ext>
            </a:extLst>
          </p:cNvPr>
          <p:cNvCxnSpPr>
            <a:cxnSpLocks/>
          </p:cNvCxnSpPr>
          <p:nvPr/>
        </p:nvCxnSpPr>
        <p:spPr>
          <a:xfrm>
            <a:off x="2514865" y="1617051"/>
            <a:ext cx="5823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7296BA8-675E-3ADD-BA5F-BE0AF8899350}"/>
              </a:ext>
            </a:extLst>
          </p:cNvPr>
          <p:cNvSpPr/>
          <p:nvPr/>
        </p:nvSpPr>
        <p:spPr>
          <a:xfrm>
            <a:off x="1047074" y="1396957"/>
            <a:ext cx="1460844" cy="4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位模式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936863-B4D7-3FFF-6DB2-0960EEF27E73}"/>
              </a:ext>
            </a:extLst>
          </p:cNvPr>
          <p:cNvSpPr/>
          <p:nvPr/>
        </p:nvSpPr>
        <p:spPr>
          <a:xfrm>
            <a:off x="3104209" y="1386153"/>
            <a:ext cx="1460844" cy="45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只能右对齐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D47F98-20DD-4978-3853-863394F9E6FD}"/>
              </a:ext>
            </a:extLst>
          </p:cNvPr>
          <p:cNvSpPr/>
          <p:nvPr/>
        </p:nvSpPr>
        <p:spPr>
          <a:xfrm>
            <a:off x="948976" y="1000793"/>
            <a:ext cx="6240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数据格式：支持</a:t>
            </a:r>
            <a:r>
              <a:rPr lang="en-US" altLang="zh-CN" sz="160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8/12</a:t>
            </a:r>
            <a:r>
              <a:rPr lang="zh-CN" altLang="en-US" sz="160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位模式</a:t>
            </a:r>
            <a:endParaRPr lang="zh-CN" altLang="zh-CN" sz="160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02E138-0461-0A64-A822-434E5AEAA5A5}"/>
              </a:ext>
            </a:extLst>
          </p:cNvPr>
          <p:cNvSpPr txBox="1"/>
          <p:nvPr/>
        </p:nvSpPr>
        <p:spPr>
          <a:xfrm>
            <a:off x="4605961" y="1470950"/>
            <a:ext cx="41386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DHR8Rx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DHR8RD(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通道转换用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288620A-37FA-DDA2-229F-089AE0AC2331}"/>
              </a:ext>
            </a:extLst>
          </p:cNvPr>
          <p:cNvCxnSpPr>
            <a:cxnSpLocks/>
          </p:cNvCxnSpPr>
          <p:nvPr/>
        </p:nvCxnSpPr>
        <p:spPr>
          <a:xfrm>
            <a:off x="2669608" y="2346879"/>
            <a:ext cx="427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1961A31-CF19-C680-5F5B-9066208B9CAB}"/>
              </a:ext>
            </a:extLst>
          </p:cNvPr>
          <p:cNvSpPr/>
          <p:nvPr/>
        </p:nvSpPr>
        <p:spPr>
          <a:xfrm>
            <a:off x="1047074" y="2573114"/>
            <a:ext cx="1460844" cy="4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位模式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6DB902-6CC9-99CA-4CE8-31A14E7FC484}"/>
              </a:ext>
            </a:extLst>
          </p:cNvPr>
          <p:cNvSpPr/>
          <p:nvPr/>
        </p:nvSpPr>
        <p:spPr>
          <a:xfrm>
            <a:off x="3104209" y="2087435"/>
            <a:ext cx="1460844" cy="45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右对齐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7038919-FA83-DDA1-B706-621C22B1B0DB}"/>
              </a:ext>
            </a:extLst>
          </p:cNvPr>
          <p:cNvCxnSpPr>
            <a:cxnSpLocks/>
          </p:cNvCxnSpPr>
          <p:nvPr/>
        </p:nvCxnSpPr>
        <p:spPr>
          <a:xfrm flipV="1">
            <a:off x="2507918" y="2800996"/>
            <a:ext cx="161690" cy="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F886FC-B7D7-1E91-C204-274F3A23FDAC}"/>
              </a:ext>
            </a:extLst>
          </p:cNvPr>
          <p:cNvCxnSpPr>
            <a:cxnSpLocks/>
          </p:cNvCxnSpPr>
          <p:nvPr/>
        </p:nvCxnSpPr>
        <p:spPr>
          <a:xfrm>
            <a:off x="2669608" y="2346879"/>
            <a:ext cx="0" cy="866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A566AA0-77EA-35EB-F1C6-805D55608EA7}"/>
              </a:ext>
            </a:extLst>
          </p:cNvPr>
          <p:cNvCxnSpPr>
            <a:cxnSpLocks/>
          </p:cNvCxnSpPr>
          <p:nvPr/>
        </p:nvCxnSpPr>
        <p:spPr>
          <a:xfrm>
            <a:off x="2659760" y="3213654"/>
            <a:ext cx="427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0C0A539-C826-F091-9FE8-87320B69202A}"/>
              </a:ext>
            </a:extLst>
          </p:cNvPr>
          <p:cNvSpPr/>
          <p:nvPr/>
        </p:nvSpPr>
        <p:spPr>
          <a:xfrm>
            <a:off x="3097262" y="2999728"/>
            <a:ext cx="1460844" cy="45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左对齐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9B222CD-884A-6AF6-5069-638519F2B478}"/>
              </a:ext>
            </a:extLst>
          </p:cNvPr>
          <p:cNvSpPr txBox="1"/>
          <p:nvPr/>
        </p:nvSpPr>
        <p:spPr>
          <a:xfrm>
            <a:off x="4572000" y="2160454"/>
            <a:ext cx="41726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DHR12Rx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DHR12RD(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通道转换用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5A56D5E-5C47-EB67-0BFD-2FA586E178F6}"/>
              </a:ext>
            </a:extLst>
          </p:cNvPr>
          <p:cNvSpPr txBox="1"/>
          <p:nvPr/>
        </p:nvSpPr>
        <p:spPr>
          <a:xfrm>
            <a:off x="4572000" y="3070892"/>
            <a:ext cx="4172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DHR12Lx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DHR12LD(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通道转换用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ED1544A-483E-A554-39A2-65A572BD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1" y="3615507"/>
            <a:ext cx="3970068" cy="1126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ABF8D5F-6334-1426-DFA8-522F4C069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877" y="3615468"/>
            <a:ext cx="4058731" cy="1126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3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12" grpId="0"/>
      <p:bldP spid="14" grpId="0" animBg="1"/>
      <p:bldP spid="15" grpId="0" animBg="1"/>
      <p:bldP spid="32" grpId="0" animBg="1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39A80352-6D29-4E37-8FAA-08E5ABB4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53" y="1438380"/>
            <a:ext cx="5653922" cy="222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框图简介（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 F4 /F7/H7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，参考电压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模拟部分电压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数据格式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，触发源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2.6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输出电压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95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6D65BBEC-B70C-7A1A-4FE4-D5AB4E3A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，触发源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012924-9D29-1208-D1DE-6C3D8D4D1294}"/>
              </a:ext>
            </a:extLst>
          </p:cNvPr>
          <p:cNvSpPr/>
          <p:nvPr/>
        </p:nvSpPr>
        <p:spPr>
          <a:xfrm>
            <a:off x="946892" y="1086364"/>
            <a:ext cx="6240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三种触发转换的方式：自动触发、软件触发、外部事件触发</a:t>
            </a:r>
            <a:endParaRPr lang="zh-CN" altLang="zh-CN" sz="160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7AFBBA-0F09-DE4B-0372-333F034F0885}"/>
              </a:ext>
            </a:extLst>
          </p:cNvPr>
          <p:cNvSpPr txBox="1"/>
          <p:nvPr/>
        </p:nvSpPr>
        <p:spPr>
          <a:xfrm>
            <a:off x="2502676" y="1616953"/>
            <a:ext cx="41386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经过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DHRx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DORx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F5BD68-6BBE-594F-C550-C036EADB0628}"/>
              </a:ext>
            </a:extLst>
          </p:cNvPr>
          <p:cNvSpPr/>
          <p:nvPr/>
        </p:nvSpPr>
        <p:spPr>
          <a:xfrm>
            <a:off x="1070492" y="1540254"/>
            <a:ext cx="1460844" cy="4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TENx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C8BB3C-E11D-1E6C-C82A-D215D79457CF}"/>
              </a:ext>
            </a:extLst>
          </p:cNvPr>
          <p:cNvSpPr/>
          <p:nvPr/>
        </p:nvSpPr>
        <p:spPr>
          <a:xfrm>
            <a:off x="1070492" y="3058144"/>
            <a:ext cx="1505052" cy="4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TENx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3A2A77-1847-462E-9837-C47397AC5502}"/>
              </a:ext>
            </a:extLst>
          </p:cNvPr>
          <p:cNvSpPr txBox="1"/>
          <p:nvPr/>
        </p:nvSpPr>
        <p:spPr>
          <a:xfrm>
            <a:off x="796527" y="2010428"/>
            <a:ext cx="2025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禁止触发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即自动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5D3837-E249-281C-2E32-CE8F1D72F0D2}"/>
              </a:ext>
            </a:extLst>
          </p:cNvPr>
          <p:cNvSpPr txBox="1"/>
          <p:nvPr/>
        </p:nvSpPr>
        <p:spPr>
          <a:xfrm>
            <a:off x="1114700" y="3509538"/>
            <a:ext cx="1477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使能触发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BA5C15-042B-671D-8197-85889859EA7C}"/>
              </a:ext>
            </a:extLst>
          </p:cNvPr>
          <p:cNvCxnSpPr>
            <a:cxnSpLocks/>
          </p:cNvCxnSpPr>
          <p:nvPr/>
        </p:nvCxnSpPr>
        <p:spPr>
          <a:xfrm>
            <a:off x="2746759" y="2738689"/>
            <a:ext cx="427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EBC01D3-F623-2C28-347A-7FCFF4ADA155}"/>
              </a:ext>
            </a:extLst>
          </p:cNvPr>
          <p:cNvSpPr/>
          <p:nvPr/>
        </p:nvSpPr>
        <p:spPr>
          <a:xfrm>
            <a:off x="3175876" y="2502050"/>
            <a:ext cx="1871091" cy="45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TSELx[2:0]≠111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33B14C-F4E4-BDE3-73CC-39687DBE22A2}"/>
              </a:ext>
            </a:extLst>
          </p:cNvPr>
          <p:cNvCxnSpPr>
            <a:cxnSpLocks/>
          </p:cNvCxnSpPr>
          <p:nvPr/>
        </p:nvCxnSpPr>
        <p:spPr>
          <a:xfrm flipV="1">
            <a:off x="2575544" y="3304566"/>
            <a:ext cx="161690" cy="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AC1DDA6-3D85-852A-6FB4-B5D40D3E0458}"/>
              </a:ext>
            </a:extLst>
          </p:cNvPr>
          <p:cNvCxnSpPr>
            <a:cxnSpLocks/>
          </p:cNvCxnSpPr>
          <p:nvPr/>
        </p:nvCxnSpPr>
        <p:spPr>
          <a:xfrm flipH="1">
            <a:off x="2730430" y="2730051"/>
            <a:ext cx="6804" cy="11057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2609ABC-6F77-E1CE-ACFA-0EDA56CD16AD}"/>
              </a:ext>
            </a:extLst>
          </p:cNvPr>
          <p:cNvCxnSpPr>
            <a:cxnSpLocks/>
          </p:cNvCxnSpPr>
          <p:nvPr/>
        </p:nvCxnSpPr>
        <p:spPr>
          <a:xfrm>
            <a:off x="2730262" y="3823520"/>
            <a:ext cx="427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4BA1F5F-3837-3748-EB5C-60C6C0E1CB9F}"/>
              </a:ext>
            </a:extLst>
          </p:cNvPr>
          <p:cNvSpPr/>
          <p:nvPr/>
        </p:nvSpPr>
        <p:spPr>
          <a:xfrm>
            <a:off x="3175883" y="3584509"/>
            <a:ext cx="1880932" cy="45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TSELx[2:0] 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＝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111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01AD02-581D-8D42-1677-32B8E2D6E60B}"/>
              </a:ext>
            </a:extLst>
          </p:cNvPr>
          <p:cNvSpPr txBox="1"/>
          <p:nvPr/>
        </p:nvSpPr>
        <p:spPr>
          <a:xfrm>
            <a:off x="3157916" y="2966012"/>
            <a:ext cx="2025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外部事件触发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0F9D4E-93FC-4387-E8BE-F688633A3EC6}"/>
              </a:ext>
            </a:extLst>
          </p:cNvPr>
          <p:cNvSpPr txBox="1"/>
          <p:nvPr/>
        </p:nvSpPr>
        <p:spPr>
          <a:xfrm>
            <a:off x="2952209" y="4055320"/>
            <a:ext cx="23552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软件触发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(SWTRIGx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46F041-24F3-FCBD-4143-32CD51671E22}"/>
              </a:ext>
            </a:extLst>
          </p:cNvPr>
          <p:cNvSpPr txBox="1"/>
          <p:nvPr/>
        </p:nvSpPr>
        <p:spPr>
          <a:xfrm>
            <a:off x="5056815" y="2569412"/>
            <a:ext cx="3931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经过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DHRx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DORx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316D51-C003-B9F1-E8B7-43482EA02862}"/>
              </a:ext>
            </a:extLst>
          </p:cNvPr>
          <p:cNvSpPr txBox="1"/>
          <p:nvPr/>
        </p:nvSpPr>
        <p:spPr>
          <a:xfrm>
            <a:off x="1319849" y="4491916"/>
            <a:ext cx="6842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DHRx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数据加载到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DORx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后，模拟输出电压将经过时间</a:t>
            </a:r>
            <a:r>
              <a:rPr lang="en-US" altLang="zh-CN" sz="1600">
                <a:solidFill>
                  <a:srgbClr val="002060"/>
                </a:solidFill>
              </a:rPr>
              <a:t>V</a:t>
            </a:r>
            <a:r>
              <a:rPr lang="en-US" altLang="zh-CN" sz="1600" baseline="-25000">
                <a:solidFill>
                  <a:srgbClr val="002060"/>
                </a:solidFill>
              </a:rPr>
              <a:t>SETTLING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后可用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C8CADB-87D4-51BB-784C-F72C3AD41E0E}"/>
              </a:ext>
            </a:extLst>
          </p:cNvPr>
          <p:cNvSpPr txBox="1"/>
          <p:nvPr/>
        </p:nvSpPr>
        <p:spPr>
          <a:xfrm>
            <a:off x="5046967" y="3644509"/>
            <a:ext cx="41386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经过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DHRx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DORx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 animBg="1"/>
      <p:bldP spid="13" grpId="0" animBg="1"/>
      <p:bldP spid="14" grpId="0"/>
      <p:bldP spid="15" grpId="0"/>
      <p:bldP spid="17" grpId="0" animBg="1"/>
      <p:bldP spid="22" grpId="0" animBg="1"/>
      <p:bldP spid="23" grpId="0"/>
      <p:bldP spid="24" grpId="0"/>
      <p:bldP spid="25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6D65BBEC-B70C-7A1A-4FE4-D5AB4E3A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关闭触发时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(TEN=0)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的转换时序图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538953-7BEB-BB01-E96B-E191BF9F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56" y="1627191"/>
            <a:ext cx="7605294" cy="2292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3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6D65BBEC-B70C-7A1A-4FE4-D5AB4E3A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请求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940672-36DD-F46F-2075-30D093BB6CA8}"/>
              </a:ext>
            </a:extLst>
          </p:cNvPr>
          <p:cNvSpPr/>
          <p:nvPr/>
        </p:nvSpPr>
        <p:spPr>
          <a:xfrm>
            <a:off x="1075084" y="2290467"/>
            <a:ext cx="1596944" cy="4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DMAENx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5CF7F4-6F32-31AB-0E33-C0071AF60131}"/>
              </a:ext>
            </a:extLst>
          </p:cNvPr>
          <p:cNvCxnSpPr>
            <a:cxnSpLocks/>
          </p:cNvCxnSpPr>
          <p:nvPr/>
        </p:nvCxnSpPr>
        <p:spPr>
          <a:xfrm>
            <a:off x="2672028" y="2531510"/>
            <a:ext cx="1596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845C755-F4FF-5EB7-6D91-532019DC251D}"/>
              </a:ext>
            </a:extLst>
          </p:cNvPr>
          <p:cNvSpPr txBox="1"/>
          <p:nvPr/>
        </p:nvSpPr>
        <p:spPr>
          <a:xfrm>
            <a:off x="2745166" y="2154992"/>
            <a:ext cx="2834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外部事件触发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4CEEFBD-46D8-4416-9ED0-D45123FB2278}"/>
              </a:ext>
            </a:extLst>
          </p:cNvPr>
          <p:cNvCxnSpPr>
            <a:cxnSpLocks/>
          </p:cNvCxnSpPr>
          <p:nvPr/>
        </p:nvCxnSpPr>
        <p:spPr>
          <a:xfrm>
            <a:off x="5895944" y="2571309"/>
            <a:ext cx="5915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2004611-9D61-5260-8C10-E8F203511527}"/>
              </a:ext>
            </a:extLst>
          </p:cNvPr>
          <p:cNvSpPr txBox="1"/>
          <p:nvPr/>
        </p:nvSpPr>
        <p:spPr>
          <a:xfrm>
            <a:off x="2672028" y="2590115"/>
            <a:ext cx="2834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不是软件触发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2EF078-71E0-9412-03C9-8652B62D0C5B}"/>
              </a:ext>
            </a:extLst>
          </p:cNvPr>
          <p:cNvSpPr/>
          <p:nvPr/>
        </p:nvSpPr>
        <p:spPr>
          <a:xfrm>
            <a:off x="4288979" y="2335179"/>
            <a:ext cx="1616951" cy="4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产生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CEDCE2-6C01-5C9C-1CB2-890C5BC64A38}"/>
              </a:ext>
            </a:extLst>
          </p:cNvPr>
          <p:cNvSpPr/>
          <p:nvPr/>
        </p:nvSpPr>
        <p:spPr>
          <a:xfrm>
            <a:off x="6513619" y="2335179"/>
            <a:ext cx="1616950" cy="4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DHRx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DORx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4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2" grpId="0"/>
      <p:bldP spid="14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6D65BBEC-B70C-7A1A-4FE4-D5AB4E3A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输出电压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7944E2D-2D2A-1ACE-247C-85FDD4B18F7A}"/>
                  </a:ext>
                </a:extLst>
              </p:cNvPr>
              <p:cNvSpPr/>
              <p:nvPr/>
            </p:nvSpPr>
            <p:spPr>
              <a:xfrm>
                <a:off x="2520413" y="1998865"/>
                <a:ext cx="4103174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DAC</a:t>
                </a:r>
                <a:r>
                  <a:rPr lang="zh-CN" altLang="en-US" dirty="0">
                    <a:solidFill>
                      <a:srgbClr val="FF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输出电压 </a:t>
                </a:r>
                <a:r>
                  <a:rPr lang="en-US" altLang="zh-CN" dirty="0">
                    <a:solidFill>
                      <a:srgbClr val="FF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𝐷𝑂𝑅</m:t>
                            </m:r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4096</m:t>
                            </m:r>
                          </m:den>
                        </m:f>
                      </m:e>
                    </m:d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rPr>
                      <m:t>V</m:t>
                    </m:r>
                    <m:r>
                      <m:rPr>
                        <m:nor/>
                      </m:rPr>
                      <a:rPr lang="en-US" altLang="zh-CN" baseline="-2500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rPr>
                      <m:t>REF</m:t>
                    </m:r>
                    <m:r>
                      <m:rPr>
                        <m:nor/>
                      </m:rPr>
                      <a:rPr lang="en-US" altLang="zh-CN" baseline="-2500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rPr>
                      <m:t>+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7944E2D-2D2A-1ACE-247C-85FDD4B18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13" y="1998865"/>
                <a:ext cx="4103174" cy="506870"/>
              </a:xfrm>
              <a:prstGeom prst="rect">
                <a:avLst/>
              </a:prstGeo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D16F0AFF-F4C8-44C6-BAA4-587D9B3996DD}"/>
              </a:ext>
            </a:extLst>
          </p:cNvPr>
          <p:cNvSpPr txBox="1"/>
          <p:nvPr/>
        </p:nvSpPr>
        <p:spPr>
          <a:xfrm>
            <a:off x="896078" y="1418480"/>
            <a:ext cx="457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位模式下，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输出电压计算方法：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88BE92-59F1-1527-C92A-DD2CAD26B116}"/>
                  </a:ext>
                </a:extLst>
              </p:cNvPr>
              <p:cNvSpPr/>
              <p:nvPr/>
            </p:nvSpPr>
            <p:spPr>
              <a:xfrm>
                <a:off x="2520413" y="3662504"/>
                <a:ext cx="4103174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FF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DAC</a:t>
                </a:r>
                <a:r>
                  <a:rPr lang="zh-CN" altLang="en-US">
                    <a:solidFill>
                      <a:srgbClr val="FF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输出电压 </a:t>
                </a:r>
                <a:r>
                  <a:rPr lang="en-US" altLang="zh-CN">
                    <a:solidFill>
                      <a:srgbClr val="FF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𝐷𝑂𝑅</m:t>
                            </m:r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256</m:t>
                            </m:r>
                          </m:den>
                        </m:f>
                      </m:e>
                    </m:d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rPr>
                      <m:t>V</m:t>
                    </m:r>
                    <m:r>
                      <m:rPr>
                        <m:nor/>
                      </m:rPr>
                      <a:rPr lang="en-US" altLang="zh-CN" baseline="-2500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rPr>
                      <m:t>REF</m:t>
                    </m:r>
                    <m:r>
                      <m:rPr>
                        <m:nor/>
                      </m:rPr>
                      <a:rPr lang="en-US" altLang="zh-CN" baseline="-2500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rPr>
                      <m:t>+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88BE92-59F1-1527-C92A-DD2CAD26B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13" y="3662504"/>
                <a:ext cx="4103174" cy="506870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D3E8278-A26C-92BA-2A2B-44FEECFDE095}"/>
              </a:ext>
            </a:extLst>
          </p:cNvPr>
          <p:cNvSpPr txBox="1"/>
          <p:nvPr/>
        </p:nvSpPr>
        <p:spPr>
          <a:xfrm>
            <a:off x="896078" y="3082119"/>
            <a:ext cx="457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位模式下，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输出电压计算方法：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8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563555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输出实验（战舰为例）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39A80352-6D29-4E37-8FAA-08E5ABB4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06" y="1188377"/>
            <a:ext cx="5653922" cy="16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，实验简要（了解）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寄存器介绍（了解）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输出实验配置步骤（掌握）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，编程实战：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输出实验（掌握）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39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，实验简要（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8EEB0-6335-EB72-33A7-53E6CF631E19}"/>
              </a:ext>
            </a:extLst>
          </p:cNvPr>
          <p:cNvSpPr/>
          <p:nvPr/>
        </p:nvSpPr>
        <p:spPr>
          <a:xfrm>
            <a:off x="535170" y="1516755"/>
            <a:ext cx="780784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1(PA4)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输出预设电压，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然后由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(PA1)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采集，最后显示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转换的数字量及换算后的电压值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8B5557-AD1F-1973-7CFD-BC56A63FB074}"/>
              </a:ext>
            </a:extLst>
          </p:cNvPr>
          <p:cNvSpPr/>
          <p:nvPr/>
        </p:nvSpPr>
        <p:spPr>
          <a:xfrm>
            <a:off x="535175" y="1153028"/>
            <a:ext cx="2679973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，功能描述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4058A7A-F77D-9202-BF07-247F22E58830}"/>
              </a:ext>
            </a:extLst>
          </p:cNvPr>
          <p:cNvSpPr/>
          <p:nvPr/>
        </p:nvSpPr>
        <p:spPr>
          <a:xfrm>
            <a:off x="535170" y="2396104"/>
            <a:ext cx="2679978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，关闭通道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即自动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C1A972-A27B-725C-A6A1-1FE288831997}"/>
              </a:ext>
            </a:extLst>
          </p:cNvPr>
          <p:cNvSpPr/>
          <p:nvPr/>
        </p:nvSpPr>
        <p:spPr>
          <a:xfrm>
            <a:off x="535170" y="2757619"/>
            <a:ext cx="455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TEN1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  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A73567F-C2C5-30C2-779E-871C9A258C86}"/>
              </a:ext>
            </a:extLst>
          </p:cNvPr>
          <p:cNvSpPr/>
          <p:nvPr/>
        </p:nvSpPr>
        <p:spPr>
          <a:xfrm>
            <a:off x="535170" y="3227644"/>
            <a:ext cx="2679978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，关闭输出缓冲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4E1F75-E121-13B2-2B97-F2558F2A848C}"/>
              </a:ext>
            </a:extLst>
          </p:cNvPr>
          <p:cNvSpPr/>
          <p:nvPr/>
        </p:nvSpPr>
        <p:spPr>
          <a:xfrm>
            <a:off x="535171" y="3581770"/>
            <a:ext cx="6803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BOFF1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70E3DBE-0CAA-4895-7CAE-BA9EF57FEE8E}"/>
              </a:ext>
            </a:extLst>
          </p:cNvPr>
          <p:cNvSpPr/>
          <p:nvPr/>
        </p:nvSpPr>
        <p:spPr>
          <a:xfrm>
            <a:off x="535170" y="4072622"/>
            <a:ext cx="2679978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位右对齐模式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A2A18C-0198-99DA-3263-5FA52399E92A}"/>
              </a:ext>
            </a:extLst>
          </p:cNvPr>
          <p:cNvSpPr/>
          <p:nvPr/>
        </p:nvSpPr>
        <p:spPr>
          <a:xfrm>
            <a:off x="535171" y="4451310"/>
            <a:ext cx="6803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将数字量写入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DAC_DHR12R1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26745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  <p:bldP spid="17" grpId="0" animBg="1"/>
      <p:bldP spid="20" grpId="0"/>
      <p:bldP spid="22" grpId="0" animBg="1"/>
      <p:bldP spid="23" grpId="0"/>
      <p:bldP spid="25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21" y="44349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寄存器介绍（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40CB37F1-1D63-44B3-4370-AEDE86C8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598" y="880708"/>
            <a:ext cx="589533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控制寄存器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(DAC_CR)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078CEC-ED8B-680C-79ED-DA34FFFB1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92" y="1327643"/>
            <a:ext cx="7555230" cy="3469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1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110" y="957150"/>
            <a:ext cx="4350251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输出实验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输出三角波实验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输出正弦波实验（熟悉）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 DAC</a:t>
            </a:r>
            <a:r>
              <a:rPr lang="zh-CN" altLang="en-US" sz="20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7A5CC0-C43C-4DE0-8F66-A96C2DD4B91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D6B223-5769-F700-4CF6-EA7340A8C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r="6750"/>
          <a:stretch/>
        </p:blipFill>
        <p:spPr>
          <a:xfrm>
            <a:off x="821056" y="688042"/>
            <a:ext cx="7501888" cy="37674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39">
            <a:extLst>
              <a:ext uri="{FF2B5EF4-FFF2-40B4-BE49-F238E27FC236}">
                <a16:creationId xmlns:a16="http://schemas.microsoft.com/office/drawing/2014/main" id="{FDBBC011-25BB-314E-19AE-0F7344B5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31" y="130960"/>
            <a:ext cx="589533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控制寄存器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(DAC_CR)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8FC9C4-F506-EE6D-9EFE-89F0B0790234}"/>
              </a:ext>
            </a:extLst>
          </p:cNvPr>
          <p:cNvSpPr/>
          <p:nvPr/>
        </p:nvSpPr>
        <p:spPr>
          <a:xfrm>
            <a:off x="1790328" y="4594623"/>
            <a:ext cx="5849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12.5.1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en-US" altLang="zh-CN" sz="1600" b="0" kern="100" baseline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DD71B2-6E1B-4F5C-4A45-DE71CBD5AD59}"/>
              </a:ext>
            </a:extLst>
          </p:cNvPr>
          <p:cNvSpPr/>
          <p:nvPr/>
        </p:nvSpPr>
        <p:spPr>
          <a:xfrm>
            <a:off x="3723763" y="2929374"/>
            <a:ext cx="4784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可减少阻抗，使输出能力会强一些，但无法输出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en-US" altLang="zh-CN" sz="1600" b="0" kern="100" baseline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3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690840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通道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位右对齐数据保持寄存器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(DAC_DHR12R1)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41A7F0-98E2-BC92-3DF3-5DBB960C03D0}"/>
              </a:ext>
            </a:extLst>
          </p:cNvPr>
          <p:cNvSpPr/>
          <p:nvPr/>
        </p:nvSpPr>
        <p:spPr>
          <a:xfrm>
            <a:off x="1736057" y="4327890"/>
            <a:ext cx="5849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12.5.3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en-US" altLang="zh-CN" sz="1600" b="0" kern="100" baseline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B3FF26-7E4B-1847-95A8-30A15579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24" y="1401718"/>
            <a:ext cx="8090951" cy="2506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4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输出实验配置步骤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D601321-2B68-F303-446A-7A133FE03111}"/>
              </a:ext>
            </a:extLst>
          </p:cNvPr>
          <p:cNvSpPr/>
          <p:nvPr/>
        </p:nvSpPr>
        <p:spPr>
          <a:xfrm>
            <a:off x="756959" y="1193483"/>
            <a:ext cx="3262940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1D7EF42-8B01-742F-5642-D6C20E458086}"/>
              </a:ext>
            </a:extLst>
          </p:cNvPr>
          <p:cNvSpPr/>
          <p:nvPr/>
        </p:nvSpPr>
        <p:spPr>
          <a:xfrm>
            <a:off x="756959" y="1780725"/>
            <a:ext cx="3262940" cy="354663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 MSP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7F23C1-5C69-4F23-8CA3-3E073CCE8E66}"/>
              </a:ext>
            </a:extLst>
          </p:cNvPr>
          <p:cNvSpPr/>
          <p:nvPr/>
        </p:nvSpPr>
        <p:spPr>
          <a:xfrm>
            <a:off x="756959" y="2358903"/>
            <a:ext cx="3262940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相应通道相关参数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D139DB-CFFA-C451-4C0C-5393B414B3DE}"/>
              </a:ext>
            </a:extLst>
          </p:cNvPr>
          <p:cNvSpPr/>
          <p:nvPr/>
        </p:nvSpPr>
        <p:spPr>
          <a:xfrm>
            <a:off x="745469" y="2948970"/>
            <a:ext cx="3274429" cy="354663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，启动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D/A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FBD620-84EF-3D71-B3DD-E169DD34A767}"/>
              </a:ext>
            </a:extLst>
          </p:cNvPr>
          <p:cNvSpPr/>
          <p:nvPr/>
        </p:nvSpPr>
        <p:spPr>
          <a:xfrm>
            <a:off x="756959" y="3526691"/>
            <a:ext cx="3262939" cy="360793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，设置输出数字量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CDF5DE-4BD9-9DD8-9363-51A75CF7E471}"/>
              </a:ext>
            </a:extLst>
          </p:cNvPr>
          <p:cNvSpPr/>
          <p:nvPr/>
        </p:nvSpPr>
        <p:spPr>
          <a:xfrm>
            <a:off x="4019899" y="1218403"/>
            <a:ext cx="4872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HAL_DAC_Init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78629F-F56F-5AE7-B5CF-788505741760}"/>
              </a:ext>
            </a:extLst>
          </p:cNvPr>
          <p:cNvSpPr/>
          <p:nvPr/>
        </p:nvSpPr>
        <p:spPr>
          <a:xfrm>
            <a:off x="4019899" y="1815798"/>
            <a:ext cx="48834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HAL_DAC_MspInit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FE24CD-9785-B407-71A3-1920D36AE5F6}"/>
              </a:ext>
            </a:extLst>
          </p:cNvPr>
          <p:cNvSpPr/>
          <p:nvPr/>
        </p:nvSpPr>
        <p:spPr>
          <a:xfrm>
            <a:off x="4019899" y="2393383"/>
            <a:ext cx="3162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HAL_DAC_ConfigChannel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36B20D-C853-EDFC-E01A-B70AB0C84EA6}"/>
              </a:ext>
            </a:extLst>
          </p:cNvPr>
          <p:cNvSpPr/>
          <p:nvPr/>
        </p:nvSpPr>
        <p:spPr>
          <a:xfrm>
            <a:off x="4019897" y="2981171"/>
            <a:ext cx="2319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HAL_DAC_Start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496E54-7A55-557A-D2A0-11A0E1E36ADD}"/>
              </a:ext>
            </a:extLst>
          </p:cNvPr>
          <p:cNvSpPr/>
          <p:nvPr/>
        </p:nvSpPr>
        <p:spPr>
          <a:xfrm>
            <a:off x="4019898" y="3573407"/>
            <a:ext cx="3479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HAL_DAC_SetValue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C152999-B8B4-35FF-CB03-74D13DF12D56}"/>
              </a:ext>
            </a:extLst>
          </p:cNvPr>
          <p:cNvSpPr/>
          <p:nvPr/>
        </p:nvSpPr>
        <p:spPr>
          <a:xfrm>
            <a:off x="749299" y="4110542"/>
            <a:ext cx="3270599" cy="360793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，读取通道输出数字量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6E2ACA-4388-1311-A7BD-586B1449A3E6}"/>
              </a:ext>
            </a:extLst>
          </p:cNvPr>
          <p:cNvSpPr/>
          <p:nvPr/>
        </p:nvSpPr>
        <p:spPr>
          <a:xfrm>
            <a:off x="4019898" y="4137049"/>
            <a:ext cx="3479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HAL_DAC_GetValue()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25134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库函数介绍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C41E89B-80C8-67A1-847F-FE209252F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39499"/>
              </p:ext>
            </p:extLst>
          </p:nvPr>
        </p:nvGraphicFramePr>
        <p:xfrm>
          <a:off x="315289" y="1384292"/>
          <a:ext cx="8513422" cy="252290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084214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747684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3681524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47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主要寄存器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主要功能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HAL_DAC_Init()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DAC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工作状态（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库内部使用）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HAL_DAC_MspInit()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NVIC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CLOCK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初始化代码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3800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HAL_DAC_ConfigChannel()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配置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DAC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相应通道的相关参数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0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HAL_DAC_Start()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CR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SWTRIGR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启动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D/A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转换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396684"/>
                  </a:ext>
                </a:extLst>
              </a:tr>
              <a:tr h="3800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HAL_DAC_SetValue()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DHR12Rx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设置输出数字量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5275567"/>
                  </a:ext>
                </a:extLst>
              </a:tr>
              <a:tr h="3800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HAL_DAC_GetValue()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DORx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读取通道输出数字量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9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1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11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关键结构体介绍（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3EC815-347D-EB3F-63A7-58D80B590153}"/>
              </a:ext>
            </a:extLst>
          </p:cNvPr>
          <p:cNvSpPr txBox="1"/>
          <p:nvPr/>
        </p:nvSpPr>
        <p:spPr>
          <a:xfrm>
            <a:off x="693180" y="1003946"/>
            <a:ext cx="76673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DAC_TypeDef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DAC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寄存器基地址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__IO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HAL_DAC_StateTypeDef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State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DAC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工作状态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HAL_LockTypeDef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Lock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DAC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锁定对象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DMA_HandleTypeDef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DMA_Handle1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处理句柄指针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DMA_HandleTypeDef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DMA_Handle2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处理句柄指针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__IO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ErrorCode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DAC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错误代码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DAC_HandleTypeDef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795359-E2E8-C684-CEB9-B350D42C833B}"/>
              </a:ext>
            </a:extLst>
          </p:cNvPr>
          <p:cNvSpPr txBox="1"/>
          <p:nvPr/>
        </p:nvSpPr>
        <p:spPr>
          <a:xfrm>
            <a:off x="693180" y="3401235"/>
            <a:ext cx="766734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en-US" altLang="zh-CN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DAC_Trigger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DAC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触发源的选择 *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zh-CN" altLang="en-US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DAC_OutputBuffer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启用或者禁用 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通道输出缓冲区 *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zh-CN" altLang="en-US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DAC_ChannelConfTypeDef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0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563555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输出实验（战舰为例）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39A80352-6D29-4E37-8FAA-08E5ABB4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06" y="1188377"/>
            <a:ext cx="5653922" cy="16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，实验简要（了解）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寄存器介绍（了解）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输出实验配置步骤（掌握）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3.4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，编程实战：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输出实验（掌握）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66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672993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3.4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输出实验（战舰为例）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18AA1-F42C-C469-B32F-268A61526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59"/>
          <a:stretch/>
        </p:blipFill>
        <p:spPr>
          <a:xfrm>
            <a:off x="1546078" y="1252189"/>
            <a:ext cx="3188955" cy="3057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9710E5-1D53-2FA5-061C-FF2A23399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38" y="1800942"/>
            <a:ext cx="203835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8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C75AFD-D35D-8838-6862-F8F3EA09154E}"/>
              </a:ext>
            </a:extLst>
          </p:cNvPr>
          <p:cNvSpPr/>
          <p:nvPr/>
        </p:nvSpPr>
        <p:spPr>
          <a:xfrm>
            <a:off x="3856874" y="2402473"/>
            <a:ext cx="2640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例程源码解析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07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616508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输出三角波实验（战舰为例）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39A80352-6D29-4E37-8FAA-08E5ABB4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05" y="1603875"/>
            <a:ext cx="6498747" cy="83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，实验简要（了解）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，编程实战：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输出三角波实验（掌握）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529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，实验简要（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9E7E7A-821C-1D20-26DE-5F9A5EED1223}"/>
              </a:ext>
            </a:extLst>
          </p:cNvPr>
          <p:cNvSpPr/>
          <p:nvPr/>
        </p:nvSpPr>
        <p:spPr>
          <a:xfrm>
            <a:off x="535169" y="1516755"/>
            <a:ext cx="680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1(PA4)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输出三角波，然后通过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DS100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示波器查看波形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3E8F3AA-7A50-EF76-FD30-3013C2B43FCE}"/>
              </a:ext>
            </a:extLst>
          </p:cNvPr>
          <p:cNvSpPr/>
          <p:nvPr/>
        </p:nvSpPr>
        <p:spPr>
          <a:xfrm>
            <a:off x="535175" y="1153028"/>
            <a:ext cx="2672599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，功能描述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EABA4B-3C6C-630B-AADE-2D24E4082A10}"/>
              </a:ext>
            </a:extLst>
          </p:cNvPr>
          <p:cNvSpPr/>
          <p:nvPr/>
        </p:nvSpPr>
        <p:spPr>
          <a:xfrm>
            <a:off x="535169" y="2056073"/>
            <a:ext cx="2672604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，关闭通道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即自动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F97BFB-FAEC-F5EB-37A5-7C44F95F81CA}"/>
              </a:ext>
            </a:extLst>
          </p:cNvPr>
          <p:cNvSpPr/>
          <p:nvPr/>
        </p:nvSpPr>
        <p:spPr>
          <a:xfrm>
            <a:off x="535169" y="2412415"/>
            <a:ext cx="455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TEN1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  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681534-1E1F-EA55-1D07-D29F1F496B6E}"/>
              </a:ext>
            </a:extLst>
          </p:cNvPr>
          <p:cNvSpPr/>
          <p:nvPr/>
        </p:nvSpPr>
        <p:spPr>
          <a:xfrm>
            <a:off x="535169" y="2981070"/>
            <a:ext cx="2672604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，关闭输出缓冲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C6A2E3-AA9C-5A81-77DF-340B31B07BC3}"/>
              </a:ext>
            </a:extLst>
          </p:cNvPr>
          <p:cNvSpPr/>
          <p:nvPr/>
        </p:nvSpPr>
        <p:spPr>
          <a:xfrm>
            <a:off x="535170" y="3335196"/>
            <a:ext cx="6803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BOFF1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1154BEA-25FE-EBD1-24C4-72113EE92DBD}"/>
              </a:ext>
            </a:extLst>
          </p:cNvPr>
          <p:cNvSpPr/>
          <p:nvPr/>
        </p:nvSpPr>
        <p:spPr>
          <a:xfrm>
            <a:off x="535169" y="3826048"/>
            <a:ext cx="2672604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位右对齐模式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8733393-77E1-D05D-8361-ED8AEDD7DF26}"/>
              </a:ext>
            </a:extLst>
          </p:cNvPr>
          <p:cNvSpPr/>
          <p:nvPr/>
        </p:nvSpPr>
        <p:spPr>
          <a:xfrm>
            <a:off x="535170" y="4204736"/>
            <a:ext cx="6803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将数字量写入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DAC_DHR12R1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175953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/>
      <p:bldP spid="15" grpId="0" animBg="1"/>
      <p:bldP spid="16" grpId="0"/>
      <p:bldP spid="19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39A80352-6D29-4E37-8FAA-08E5ABB4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46" y="1396126"/>
            <a:ext cx="5653922" cy="124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，什么是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的特性参数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1.3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各系列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的主要特性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806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752401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输出三角波实验（战舰为例）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F81909-8182-1D9F-B86A-860584A4BFAE}"/>
              </a:ext>
            </a:extLst>
          </p:cNvPr>
          <p:cNvSpPr/>
          <p:nvPr/>
        </p:nvSpPr>
        <p:spPr>
          <a:xfrm>
            <a:off x="669075" y="1070009"/>
            <a:ext cx="847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dac_triangular_wave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(uint16_t </a:t>
            </a:r>
            <a:r>
              <a:rPr lang="en-US" altLang="zh-CN" sz="1600" dirty="0" err="1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maxval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uint16_t </a:t>
            </a:r>
            <a:r>
              <a:rPr lang="en-US" altLang="zh-CN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uint16_t </a:t>
            </a:r>
            <a:r>
              <a:rPr lang="en-US" altLang="zh-CN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samples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uint16_t </a:t>
            </a:r>
            <a:r>
              <a:rPr lang="en-US" altLang="zh-CN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69FBA99-2A2A-265A-B09C-86A344F6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5" y="1835348"/>
            <a:ext cx="6886575" cy="300037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E16E20B-7F45-96B2-CC87-A173D396546D}"/>
              </a:ext>
            </a:extLst>
          </p:cNvPr>
          <p:cNvSpPr txBox="1"/>
          <p:nvPr/>
        </p:nvSpPr>
        <p:spPr>
          <a:xfrm>
            <a:off x="4020388" y="1331639"/>
            <a:ext cx="885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数字量</a:t>
            </a:r>
            <a:endParaRPr lang="zh-CN" altLang="en-US" sz="16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51AE4F2-5776-3F40-18C6-2D75C225F084}"/>
              </a:ext>
            </a:extLst>
          </p:cNvPr>
          <p:cNvSpPr txBox="1"/>
          <p:nvPr/>
        </p:nvSpPr>
        <p:spPr>
          <a:xfrm>
            <a:off x="5259576" y="1331639"/>
            <a:ext cx="10878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采样间隔</a:t>
            </a:r>
            <a:endParaRPr lang="zh-CN" altLang="en-US" sz="16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572DCD-FCCE-4AE8-AD92-74EF761D9805}"/>
              </a:ext>
            </a:extLst>
          </p:cNvPr>
          <p:cNvSpPr txBox="1"/>
          <p:nvPr/>
        </p:nvSpPr>
        <p:spPr>
          <a:xfrm>
            <a:off x="6537803" y="1331639"/>
            <a:ext cx="13549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采样点个数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8CE158-7424-16B2-9532-DF74940B1969}"/>
              </a:ext>
            </a:extLst>
          </p:cNvPr>
          <p:cNvSpPr txBox="1"/>
          <p:nvPr/>
        </p:nvSpPr>
        <p:spPr>
          <a:xfrm>
            <a:off x="8015287" y="1321863"/>
            <a:ext cx="1128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波形个数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D0E291-06C3-A444-DB02-2E15CE8AA88C}"/>
              </a:ext>
            </a:extLst>
          </p:cNvPr>
          <p:cNvSpPr txBox="1"/>
          <p:nvPr/>
        </p:nvSpPr>
        <p:spPr>
          <a:xfrm>
            <a:off x="6347405" y="2042969"/>
            <a:ext cx="2674676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形参取值范围：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samples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/2)</a:t>
            </a:r>
            <a:r>
              <a:rPr lang="en-US" altLang="zh-CN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≤ </a:t>
            </a:r>
            <a:r>
              <a:rPr lang="en-US" altLang="zh-CN" sz="16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maxval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+1)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D56EDE-6314-341B-BC5D-13C902196CD1}"/>
              </a:ext>
            </a:extLst>
          </p:cNvPr>
          <p:cNvSpPr txBox="1"/>
          <p:nvPr/>
        </p:nvSpPr>
        <p:spPr>
          <a:xfrm>
            <a:off x="6347405" y="2745130"/>
            <a:ext cx="2674675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相邻采样点数字量之间的递增或递减幅值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maxval</a:t>
            </a:r>
            <a:r>
              <a:rPr lang="en-US" altLang="zh-CN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+1)/(</a:t>
            </a:r>
            <a:r>
              <a:rPr lang="en-US" altLang="zh-CN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samples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/2)</a:t>
            </a:r>
            <a:r>
              <a:rPr lang="en-US" altLang="zh-CN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58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  <p:bldP spid="30" grpId="0"/>
      <p:bldP spid="31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616508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输出正弦波实验（战舰为例）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39A80352-6D29-4E37-8FAA-08E5ABB4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05" y="1188377"/>
            <a:ext cx="6498747" cy="16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，实验简要（了解）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输出正弦波实验配置步骤（掌握）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5.3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，产生正弦波序列函数介绍（熟悉）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，编程实战：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输出正弦波实验（掌握）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301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，实验简要（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4AF67D-5DB4-B867-CB7C-6BD759FAEB52}"/>
              </a:ext>
            </a:extLst>
          </p:cNvPr>
          <p:cNvSpPr/>
          <p:nvPr/>
        </p:nvSpPr>
        <p:spPr>
          <a:xfrm>
            <a:off x="535169" y="1381958"/>
            <a:ext cx="680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1(PA4)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输出正弦波，然后通过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DS100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示波器查看波形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E2434C9-CA18-53EA-C368-718B83F7AAB1}"/>
              </a:ext>
            </a:extLst>
          </p:cNvPr>
          <p:cNvSpPr/>
          <p:nvPr/>
        </p:nvSpPr>
        <p:spPr>
          <a:xfrm>
            <a:off x="535175" y="1018231"/>
            <a:ext cx="3504562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，功能描述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A6BE0F-B34C-3999-1723-A680779044A6}"/>
              </a:ext>
            </a:extLst>
          </p:cNvPr>
          <p:cNvSpPr/>
          <p:nvPr/>
        </p:nvSpPr>
        <p:spPr>
          <a:xfrm>
            <a:off x="535166" y="1825046"/>
            <a:ext cx="3504568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，使用定时器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 TRGO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事件触发转换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09B30D-B378-041F-1653-014D2090AE5E}"/>
              </a:ext>
            </a:extLst>
          </p:cNvPr>
          <p:cNvSpPr/>
          <p:nvPr/>
        </p:nvSpPr>
        <p:spPr>
          <a:xfrm>
            <a:off x="535169" y="2172679"/>
            <a:ext cx="5360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TEN1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TSEL1[2:0]=010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  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06823E-70DC-14B9-88B0-97BDBC7B1AD2}"/>
              </a:ext>
            </a:extLst>
          </p:cNvPr>
          <p:cNvSpPr/>
          <p:nvPr/>
        </p:nvSpPr>
        <p:spPr>
          <a:xfrm>
            <a:off x="535166" y="2591229"/>
            <a:ext cx="3504561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，关闭输出缓冲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B9B47-9367-139B-0BA4-F49F309C1F9C}"/>
              </a:ext>
            </a:extLst>
          </p:cNvPr>
          <p:cNvSpPr/>
          <p:nvPr/>
        </p:nvSpPr>
        <p:spPr>
          <a:xfrm>
            <a:off x="535168" y="2939562"/>
            <a:ext cx="6803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BOFF1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4FD781A-228A-D55E-CF28-51F760E60F78}"/>
              </a:ext>
            </a:extLst>
          </p:cNvPr>
          <p:cNvSpPr/>
          <p:nvPr/>
        </p:nvSpPr>
        <p:spPr>
          <a:xfrm>
            <a:off x="535167" y="3349637"/>
            <a:ext cx="3504560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E3117A-4FCC-E90A-50B6-18C910E4D214}"/>
              </a:ext>
            </a:extLst>
          </p:cNvPr>
          <p:cNvSpPr/>
          <p:nvPr/>
        </p:nvSpPr>
        <p:spPr>
          <a:xfrm>
            <a:off x="535168" y="3706660"/>
            <a:ext cx="6803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DMAEN1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3B32233-D2C0-A084-19B7-080B2F64AD9F}"/>
              </a:ext>
            </a:extLst>
          </p:cNvPr>
          <p:cNvSpPr/>
          <p:nvPr/>
        </p:nvSpPr>
        <p:spPr>
          <a:xfrm>
            <a:off x="535167" y="4110542"/>
            <a:ext cx="3504560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位右对齐模式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2D68DD-2A3E-BAB8-94BF-DE392D864EE6}"/>
              </a:ext>
            </a:extLst>
          </p:cNvPr>
          <p:cNvSpPr/>
          <p:nvPr/>
        </p:nvSpPr>
        <p:spPr>
          <a:xfrm>
            <a:off x="535168" y="4481904"/>
            <a:ext cx="6803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将数字量写入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DAC_DHR12R1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16860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/>
      <p:bldP spid="15" grpId="0" animBg="1"/>
      <p:bldP spid="16" grpId="0"/>
      <p:bldP spid="19" grpId="0" animBg="1"/>
      <p:bldP spid="21" grpId="0"/>
      <p:bldP spid="17" grpId="0" animBg="1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输出正弦波实验配置步骤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5BD0AE5-EAFD-9464-D7AE-F7768DE6AAF8}"/>
              </a:ext>
            </a:extLst>
          </p:cNvPr>
          <p:cNvSpPr/>
          <p:nvPr/>
        </p:nvSpPr>
        <p:spPr>
          <a:xfrm>
            <a:off x="696904" y="1840345"/>
            <a:ext cx="3262940" cy="320733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B7B6401-C8DA-59D4-70BA-76D9A4E145C6}"/>
              </a:ext>
            </a:extLst>
          </p:cNvPr>
          <p:cNvSpPr/>
          <p:nvPr/>
        </p:nvSpPr>
        <p:spPr>
          <a:xfrm>
            <a:off x="696904" y="2249093"/>
            <a:ext cx="3262940" cy="32039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 MSP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1B781B-BB71-9C25-66F3-E3288ED71B26}"/>
              </a:ext>
            </a:extLst>
          </p:cNvPr>
          <p:cNvSpPr/>
          <p:nvPr/>
        </p:nvSpPr>
        <p:spPr>
          <a:xfrm>
            <a:off x="696904" y="2669964"/>
            <a:ext cx="3262940" cy="3173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，配置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相应通道相关参数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B44710-8B5A-9C35-5AF0-73BE2D16EB97}"/>
              </a:ext>
            </a:extLst>
          </p:cNvPr>
          <p:cNvSpPr/>
          <p:nvPr/>
        </p:nvSpPr>
        <p:spPr>
          <a:xfrm>
            <a:off x="696904" y="3082484"/>
            <a:ext cx="3274429" cy="32035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，启动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40FD4CC-40FC-DC70-455A-C456596E36DA}"/>
              </a:ext>
            </a:extLst>
          </p:cNvPr>
          <p:cNvSpPr/>
          <p:nvPr/>
        </p:nvSpPr>
        <p:spPr>
          <a:xfrm>
            <a:off x="696904" y="3985379"/>
            <a:ext cx="3262939" cy="32036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，配置定时器触发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6E7989-8885-B99A-1A7E-10183A8CDB14}"/>
              </a:ext>
            </a:extLst>
          </p:cNvPr>
          <p:cNvSpPr/>
          <p:nvPr/>
        </p:nvSpPr>
        <p:spPr>
          <a:xfrm>
            <a:off x="3948148" y="1853578"/>
            <a:ext cx="3434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HAL_DAC_Init()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97826D-7C09-D426-3BB0-5F76DA10F75C}"/>
              </a:ext>
            </a:extLst>
          </p:cNvPr>
          <p:cNvSpPr/>
          <p:nvPr/>
        </p:nvSpPr>
        <p:spPr>
          <a:xfrm>
            <a:off x="3948148" y="2242155"/>
            <a:ext cx="48834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HAL_DAC_MspInit()    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02364C-E18F-DD6A-66ED-F3A3276C93AF}"/>
              </a:ext>
            </a:extLst>
          </p:cNvPr>
          <p:cNvSpPr/>
          <p:nvPr/>
        </p:nvSpPr>
        <p:spPr>
          <a:xfrm>
            <a:off x="3948148" y="2676840"/>
            <a:ext cx="3162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HAL_DAC_ConfigChannel()</a:t>
            </a:r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F55063-688B-59D7-9AF7-CD77A76407DB}"/>
              </a:ext>
            </a:extLst>
          </p:cNvPr>
          <p:cNvSpPr/>
          <p:nvPr/>
        </p:nvSpPr>
        <p:spPr>
          <a:xfrm>
            <a:off x="3948148" y="3063623"/>
            <a:ext cx="33261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HAL_DMA_Start()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380204-7609-37B3-A92E-92167133FE44}"/>
              </a:ext>
            </a:extLst>
          </p:cNvPr>
          <p:cNvSpPr/>
          <p:nvPr/>
        </p:nvSpPr>
        <p:spPr>
          <a:xfrm>
            <a:off x="3959843" y="3967187"/>
            <a:ext cx="4895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HAL_TIMEx_MasterConfigSynchronization()</a:t>
            </a:r>
            <a:endParaRPr lang="zh-CN" altLang="en-US" sz="16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B671A7E-B75E-D77E-6D80-98680F0745E0}"/>
              </a:ext>
            </a:extLst>
          </p:cNvPr>
          <p:cNvSpPr/>
          <p:nvPr/>
        </p:nvSpPr>
        <p:spPr>
          <a:xfrm>
            <a:off x="696904" y="4400590"/>
            <a:ext cx="3270599" cy="32036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，停止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A6E778-DA4A-1A05-8E13-BE405EF82392}"/>
              </a:ext>
            </a:extLst>
          </p:cNvPr>
          <p:cNvSpPr/>
          <p:nvPr/>
        </p:nvSpPr>
        <p:spPr>
          <a:xfrm>
            <a:off x="3948148" y="4376070"/>
            <a:ext cx="4895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HAL_DAC_Stop_DMA()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HAL_DAC_Start_DMA()</a:t>
            </a:r>
            <a:endParaRPr lang="zh-CN" altLang="en-US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49125C2-35E5-42F7-991A-CC412753DDA0}"/>
              </a:ext>
            </a:extLst>
          </p:cNvPr>
          <p:cNvSpPr/>
          <p:nvPr/>
        </p:nvSpPr>
        <p:spPr>
          <a:xfrm>
            <a:off x="696904" y="1023171"/>
            <a:ext cx="3262940" cy="308963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259382F-7EEA-23B0-417F-F3A049149581}"/>
              </a:ext>
            </a:extLst>
          </p:cNvPr>
          <p:cNvSpPr/>
          <p:nvPr/>
        </p:nvSpPr>
        <p:spPr>
          <a:xfrm>
            <a:off x="3948148" y="1024045"/>
            <a:ext cx="3940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HAL_DMA_Init()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70D12C7-2B75-3141-DC37-9E2A1729BDEF}"/>
              </a:ext>
            </a:extLst>
          </p:cNvPr>
          <p:cNvSpPr/>
          <p:nvPr/>
        </p:nvSpPr>
        <p:spPr>
          <a:xfrm>
            <a:off x="696904" y="1428544"/>
            <a:ext cx="3262940" cy="32378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，将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句柄联系起来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566DF95-CBF6-094D-E462-A4D5900E813E}"/>
              </a:ext>
            </a:extLst>
          </p:cNvPr>
          <p:cNvSpPr/>
          <p:nvPr/>
        </p:nvSpPr>
        <p:spPr>
          <a:xfrm>
            <a:off x="3948148" y="1412622"/>
            <a:ext cx="3139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__HAL_LINKDMA()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7F0DA49-695E-F374-4E75-FCA9C856292D}"/>
              </a:ext>
            </a:extLst>
          </p:cNvPr>
          <p:cNvSpPr/>
          <p:nvPr/>
        </p:nvSpPr>
        <p:spPr>
          <a:xfrm>
            <a:off x="696904" y="3526894"/>
            <a:ext cx="3274429" cy="32035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，配置定时器溢出频率并启动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1D80DA3-4721-5FBB-EFFB-629B7774F611}"/>
              </a:ext>
            </a:extLst>
          </p:cNvPr>
          <p:cNvSpPr/>
          <p:nvPr/>
        </p:nvSpPr>
        <p:spPr>
          <a:xfrm>
            <a:off x="3948148" y="3530539"/>
            <a:ext cx="50507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HAL_TIM_Base_Init()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HAL_TIM_Base_Start()</a:t>
            </a:r>
            <a:endParaRPr lang="zh-CN" altLang="en-US" sz="16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752401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，产生正弦波函序列数（熟悉）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14C93B-D128-8A5A-063F-D93706757A2B}"/>
              </a:ext>
            </a:extLst>
          </p:cNvPr>
          <p:cNvSpPr/>
          <p:nvPr/>
        </p:nvSpPr>
        <p:spPr>
          <a:xfrm>
            <a:off x="980290" y="1685806"/>
            <a:ext cx="481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正弦波函数解析式：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= Asin(</a:t>
            </a:r>
            <a:r>
              <a:rPr lang="el-G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+ </a:t>
            </a:r>
            <a:r>
              <a:rPr lang="el-G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φ</a:t>
            </a:r>
            <a:r>
              <a:rPr lang="zh-CN" altLang="el-GR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l-G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4EB5B7-A422-5E38-0047-4EA5B1C4BC95}"/>
              </a:ext>
            </a:extLst>
          </p:cNvPr>
          <p:cNvSpPr/>
          <p:nvPr/>
        </p:nvSpPr>
        <p:spPr>
          <a:xfrm>
            <a:off x="5145834" y="1680896"/>
            <a:ext cx="282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正弦波正周期：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 = 2</a:t>
            </a:r>
            <a:r>
              <a:rPr lang="el-G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π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el-G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AA0D30-D9DA-0EB8-E772-2BC165E2583B}"/>
              </a:ext>
            </a:extLst>
          </p:cNvPr>
          <p:cNvSpPr/>
          <p:nvPr/>
        </p:nvSpPr>
        <p:spPr>
          <a:xfrm>
            <a:off x="980290" y="1026876"/>
            <a:ext cx="630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dac_creat_sin_buf(uint16_t </a:t>
            </a:r>
            <a:r>
              <a:rPr lang="en-US" altLang="zh-CN" sz="16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maxval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uint16_t </a:t>
            </a:r>
            <a:r>
              <a:rPr lang="en-US" altLang="zh-CN" sz="16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samples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24A1F3-C7DC-535D-FEB0-9E605A8A9723}"/>
              </a:ext>
            </a:extLst>
          </p:cNvPr>
          <p:cNvSpPr txBox="1"/>
          <p:nvPr/>
        </p:nvSpPr>
        <p:spPr>
          <a:xfrm>
            <a:off x="4097252" y="1285880"/>
            <a:ext cx="885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数字量</a:t>
            </a:r>
            <a:endParaRPr lang="zh-CN" altLang="en-US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74C13F-5B31-31F6-0D3D-205F4C902D5A}"/>
              </a:ext>
            </a:extLst>
          </p:cNvPr>
          <p:cNvSpPr txBox="1"/>
          <p:nvPr/>
        </p:nvSpPr>
        <p:spPr>
          <a:xfrm>
            <a:off x="5570905" y="1296178"/>
            <a:ext cx="2321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每个周期采样点的个数</a:t>
            </a:r>
            <a:endParaRPr lang="zh-CN" altLang="en-US" sz="16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AF36F6D-2F24-FE08-458F-2286C188D6AD}"/>
              </a:ext>
            </a:extLst>
          </p:cNvPr>
          <p:cNvSpPr txBox="1"/>
          <p:nvPr/>
        </p:nvSpPr>
        <p:spPr>
          <a:xfrm>
            <a:off x="6612196" y="2909131"/>
            <a:ext cx="2362963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形参取值范围：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samples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/2)</a:t>
            </a:r>
            <a:r>
              <a:rPr lang="en-US" altLang="zh-CN" sz="16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&lt;</a:t>
            </a:r>
            <a:r>
              <a:rPr lang="zh-CN" altLang="zh-CN" sz="160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16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maxval</a:t>
            </a:r>
            <a:endParaRPr lang="zh-CN" altLang="en-US" sz="1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1C0E53-A5E7-2A7E-F988-9633F71B36BA}"/>
              </a:ext>
            </a:extLst>
          </p:cNvPr>
          <p:cNvSpPr txBox="1"/>
          <p:nvPr/>
        </p:nvSpPr>
        <p:spPr>
          <a:xfrm>
            <a:off x="6612196" y="3646990"/>
            <a:ext cx="2362962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相邻采样点的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轴间隔：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el-G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π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samples </a:t>
            </a:r>
            <a:endParaRPr lang="zh-CN" altLang="en-US" sz="160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3736794-A168-9910-2C84-E84FF7024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9" y="2215672"/>
            <a:ext cx="6852124" cy="271794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F2CB09E-B6D8-0902-8298-097AD6D0A43D}"/>
              </a:ext>
            </a:extLst>
          </p:cNvPr>
          <p:cNvSpPr/>
          <p:nvPr/>
        </p:nvSpPr>
        <p:spPr>
          <a:xfrm>
            <a:off x="1847384" y="2246809"/>
            <a:ext cx="449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= 2048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sin((2</a:t>
            </a:r>
            <a:r>
              <a:rPr lang="el-G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π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samples)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x</a:t>
            </a:r>
            <a:r>
              <a:rPr lang="zh-CN" altLang="el-GR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l-G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2048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8896E0-33C1-375F-274F-14E7108E8F8F}"/>
              </a:ext>
            </a:extLst>
          </p:cNvPr>
          <p:cNvSpPr txBox="1"/>
          <p:nvPr/>
        </p:nvSpPr>
        <p:spPr>
          <a:xfrm>
            <a:off x="5284974" y="4491610"/>
            <a:ext cx="1484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samples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8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  <p:bldP spid="22" grpId="0"/>
      <p:bldP spid="23" grpId="0"/>
      <p:bldP spid="25" grpId="0" animBg="1"/>
      <p:bldP spid="26" grpId="0" animBg="1"/>
      <p:bldP spid="29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616508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输出正弦波实验（战舰为例）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39A80352-6D29-4E37-8FAA-08E5ABB4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05" y="1188377"/>
            <a:ext cx="6498747" cy="16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，实验简要（了解）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输出正弦波实验配置步骤（掌握）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，产生正弦波序列函数介绍（熟悉）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5.4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，编程实战：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输出正弦波实验（掌握）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646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752401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输出正弦波实验（战舰为例）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0ACBC0-0FF2-61E8-4978-5A364DDC6724}"/>
              </a:ext>
            </a:extLst>
          </p:cNvPr>
          <p:cNvSpPr/>
          <p:nvPr/>
        </p:nvSpPr>
        <p:spPr>
          <a:xfrm>
            <a:off x="3592789" y="2445690"/>
            <a:ext cx="2640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例程源码解析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755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6" y="568369"/>
            <a:ext cx="76396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 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39A80352-6D29-4E37-8FAA-08E5ABB4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6" y="1459187"/>
            <a:ext cx="6893985" cy="124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应用背景（了解）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技术实现原理（了解）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，编程实战：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PWM DAC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实验（掌握）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148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71580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 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应用背景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C23EFF-3D2E-C448-62A5-52D905A973BD}"/>
              </a:ext>
            </a:extLst>
          </p:cNvPr>
          <p:cNvSpPr/>
          <p:nvPr/>
        </p:nvSpPr>
        <p:spPr>
          <a:xfrm>
            <a:off x="811475" y="1928747"/>
            <a:ext cx="807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只有两路输出通道，有些应用可能需要多路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，外扩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成本会高不少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4254CE-7B83-8867-82B3-B189AED9A0F9}"/>
              </a:ext>
            </a:extLst>
          </p:cNvPr>
          <p:cNvSpPr/>
          <p:nvPr/>
        </p:nvSpPr>
        <p:spPr>
          <a:xfrm>
            <a:off x="811475" y="2571750"/>
            <a:ext cx="807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在精度要求不高的场合，可以用一种廉价的解决方案实现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输出：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+ RC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滤波器</a:t>
            </a:r>
          </a:p>
        </p:txBody>
      </p:sp>
    </p:spTree>
    <p:extLst>
      <p:ext uri="{BB962C8B-B14F-4D97-AF65-F5344CB8AC3E}">
        <p14:creationId xmlns:p14="http://schemas.microsoft.com/office/powerpoint/2010/main" val="413019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6" y="568369"/>
            <a:ext cx="76396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 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技术实现原理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39A80352-6D29-4E37-8FAA-08E5ABB4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79" y="1399331"/>
            <a:ext cx="6893985" cy="24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6.2.1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，什么是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技术？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6.2.2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，用分段函数表示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波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6.2.3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，将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波分段函数进行傅里叶级数展开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6.2.4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的分辨率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6.2.5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位分辨率下对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滤波器的设计要求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6.2.6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二阶低通滤波器原理图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52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39B0A6D-0C19-4FE9-82AE-F59F4EC41C0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3FE3BE-1DFE-DE58-AE7C-D2ED43364C7C}"/>
              </a:ext>
            </a:extLst>
          </p:cNvPr>
          <p:cNvSpPr/>
          <p:nvPr/>
        </p:nvSpPr>
        <p:spPr>
          <a:xfrm>
            <a:off x="654212" y="1494554"/>
            <a:ext cx="7987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，全称：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Digital-to-Analog Converter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，指数字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模拟转换器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583186-D93A-B57D-4057-B931DDD5EBAA}"/>
              </a:ext>
            </a:extLst>
          </p:cNvPr>
          <p:cNvCxnSpPr>
            <a:cxnSpLocks/>
          </p:cNvCxnSpPr>
          <p:nvPr/>
        </p:nvCxnSpPr>
        <p:spPr>
          <a:xfrm flipV="1">
            <a:off x="1556292" y="3032900"/>
            <a:ext cx="658096" cy="6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C407FF9-B407-0C28-B8C2-A17311871C41}"/>
              </a:ext>
            </a:extLst>
          </p:cNvPr>
          <p:cNvSpPr/>
          <p:nvPr/>
        </p:nvSpPr>
        <p:spPr>
          <a:xfrm>
            <a:off x="2243428" y="2728136"/>
            <a:ext cx="9630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895DEC-4D8F-E954-752D-6F38399AD774}"/>
              </a:ext>
            </a:extLst>
          </p:cNvPr>
          <p:cNvSpPr/>
          <p:nvPr/>
        </p:nvSpPr>
        <p:spPr>
          <a:xfrm>
            <a:off x="3955307" y="2704550"/>
            <a:ext cx="9630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</a:t>
            </a: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BFF9E255-CCED-4960-9B59-624D635AF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，什么是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？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6C57CFC-B04F-4D86-E1BC-C06C255D108F}"/>
              </a:ext>
            </a:extLst>
          </p:cNvPr>
          <p:cNvSpPr/>
          <p:nvPr/>
        </p:nvSpPr>
        <p:spPr>
          <a:xfrm>
            <a:off x="1494587" y="2656247"/>
            <a:ext cx="1900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电信号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738A28-0A73-BEFB-251B-C6ED7CCA5836}"/>
              </a:ext>
            </a:extLst>
          </p:cNvPr>
          <p:cNvSpPr/>
          <p:nvPr/>
        </p:nvSpPr>
        <p:spPr>
          <a:xfrm>
            <a:off x="531549" y="2728136"/>
            <a:ext cx="9630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BD1E20-DE44-40D3-2E3F-061E253BEEFE}"/>
              </a:ext>
            </a:extLst>
          </p:cNvPr>
          <p:cNvSpPr/>
          <p:nvPr/>
        </p:nvSpPr>
        <p:spPr>
          <a:xfrm>
            <a:off x="3206466" y="2700867"/>
            <a:ext cx="145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数字量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E02354-835C-B9A7-DF3F-03454EEC113E}"/>
              </a:ext>
            </a:extLst>
          </p:cNvPr>
          <p:cNvSpPr/>
          <p:nvPr/>
        </p:nvSpPr>
        <p:spPr>
          <a:xfrm>
            <a:off x="7360731" y="2707848"/>
            <a:ext cx="115676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模拟控制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80F5BE8-0A22-4C99-512A-576ADE257A33}"/>
              </a:ext>
            </a:extLst>
          </p:cNvPr>
          <p:cNvSpPr/>
          <p:nvPr/>
        </p:nvSpPr>
        <p:spPr>
          <a:xfrm>
            <a:off x="5658019" y="2700867"/>
            <a:ext cx="9630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856DD21-66B1-A612-EBFE-D591B531D3CC}"/>
              </a:ext>
            </a:extLst>
          </p:cNvPr>
          <p:cNvCxnSpPr>
            <a:cxnSpLocks/>
          </p:cNvCxnSpPr>
          <p:nvPr/>
        </p:nvCxnSpPr>
        <p:spPr>
          <a:xfrm flipV="1">
            <a:off x="3256422" y="3044562"/>
            <a:ext cx="658096" cy="6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83FB6A0-832D-E793-A126-337225536F97}"/>
              </a:ext>
            </a:extLst>
          </p:cNvPr>
          <p:cNvCxnSpPr>
            <a:cxnSpLocks/>
          </p:cNvCxnSpPr>
          <p:nvPr/>
        </p:nvCxnSpPr>
        <p:spPr>
          <a:xfrm flipV="1">
            <a:off x="4959134" y="3032900"/>
            <a:ext cx="658096" cy="6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2184845-B761-58B6-2DDC-395D9B375472}"/>
              </a:ext>
            </a:extLst>
          </p:cNvPr>
          <p:cNvCxnSpPr>
            <a:cxnSpLocks/>
          </p:cNvCxnSpPr>
          <p:nvPr/>
        </p:nvCxnSpPr>
        <p:spPr>
          <a:xfrm flipV="1">
            <a:off x="6661846" y="3032900"/>
            <a:ext cx="658096" cy="6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D7E6F9F-DD28-A93C-692C-306A2028BC8B}"/>
              </a:ext>
            </a:extLst>
          </p:cNvPr>
          <p:cNvSpPr/>
          <p:nvPr/>
        </p:nvSpPr>
        <p:spPr>
          <a:xfrm>
            <a:off x="4891439" y="2656247"/>
            <a:ext cx="145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数字量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97E4A3B-CA2C-7A07-2FE5-989363681CD8}"/>
              </a:ext>
            </a:extLst>
          </p:cNvPr>
          <p:cNvSpPr/>
          <p:nvPr/>
        </p:nvSpPr>
        <p:spPr>
          <a:xfrm>
            <a:off x="6576412" y="2672036"/>
            <a:ext cx="1900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电信号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E12EEA6-3D08-1278-9CF9-96E803DE8323}"/>
              </a:ext>
            </a:extLst>
          </p:cNvPr>
          <p:cNvSpPr/>
          <p:nvPr/>
        </p:nvSpPr>
        <p:spPr>
          <a:xfrm>
            <a:off x="2214388" y="4031091"/>
            <a:ext cx="5187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是模拟电路与数字电路之间的桥梁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1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 animBg="1"/>
      <p:bldP spid="34" grpId="0" animBg="1"/>
      <p:bldP spid="42" grpId="0"/>
      <p:bldP spid="22" grpId="0" animBg="1"/>
      <p:bldP spid="32" grpId="0"/>
      <p:bldP spid="37" grpId="0" animBg="1"/>
      <p:bldP spid="38" grpId="0" animBg="1"/>
      <p:bldP spid="44" grpId="0"/>
      <p:bldP spid="45" grpId="0"/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71580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6.2.1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，什么是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 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技术？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6933AF-FA36-D25A-CB32-2073A1A911FA}"/>
              </a:ext>
            </a:extLst>
          </p:cNvPr>
          <p:cNvSpPr/>
          <p:nvPr/>
        </p:nvSpPr>
        <p:spPr>
          <a:xfrm>
            <a:off x="1009852" y="1048579"/>
            <a:ext cx="7568091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是周期固定，占空比可调的数字信号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可以被分解为一个直流分量和一个占空比固定，但是平均幅度为零的方波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C23EFF-3D2E-C448-62A5-52D905A973BD}"/>
              </a:ext>
            </a:extLst>
          </p:cNvPr>
          <p:cNvSpPr/>
          <p:nvPr/>
        </p:nvSpPr>
        <p:spPr>
          <a:xfrm>
            <a:off x="981741" y="3860626"/>
            <a:ext cx="7473906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如果使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信号的占空比随时间改变，那么其直流分量随之改变，信号滤除交流分量后，将输出幅度变化的模拟信号。这种技术称为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BEC4308-C893-7E22-FAB0-07BA91C34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34270"/>
              </p:ext>
            </p:extLst>
          </p:nvPr>
        </p:nvGraphicFramePr>
        <p:xfrm>
          <a:off x="886616" y="1916723"/>
          <a:ext cx="7473906" cy="1868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29029" imgH="800023" progId="Visio.Drawing.15">
                  <p:embed/>
                </p:oleObj>
              </mc:Choice>
              <mc:Fallback>
                <p:oleObj name="Visio" r:id="rId3" imgW="3229029" imgH="80002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616" y="1916723"/>
                        <a:ext cx="7473906" cy="18684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899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71580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6.2.2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，用分段函数表示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波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2243B36-5130-E332-D583-8AC5057D3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713756"/>
              </p:ext>
            </p:extLst>
          </p:nvPr>
        </p:nvGraphicFramePr>
        <p:xfrm>
          <a:off x="1467530" y="1099926"/>
          <a:ext cx="6208939" cy="201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086057" imgH="1143039" progId="Visio.Drawing.15">
                  <p:embed/>
                </p:oleObj>
              </mc:Choice>
              <mc:Fallback>
                <p:oleObj name="Visio" r:id="rId3" imgW="3086057" imgH="11430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10764"/>
                      <a:stretch>
                        <a:fillRect/>
                      </a:stretch>
                    </p:blipFill>
                    <p:spPr bwMode="auto">
                      <a:xfrm>
                        <a:off x="1467530" y="1099926"/>
                        <a:ext cx="6208939" cy="201711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83E647B-5FF8-38AC-96C8-EB9AB0314E5D}"/>
                  </a:ext>
                </a:extLst>
              </p:cNvPr>
              <p:cNvSpPr txBox="1"/>
              <p:nvPr/>
            </p:nvSpPr>
            <p:spPr>
              <a:xfrm>
                <a:off x="713275" y="3122195"/>
                <a:ext cx="6173187" cy="1526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f</m:t>
                    </m:r>
                    <m:d>
                      <m:dPr>
                        <m:ctrlPr>
                          <a:rPr lang="zh-CN" altLang="zh-CN" i="1" ker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t</m:t>
                        </m:r>
                      </m:e>
                    </m:d>
                    <m:r>
                      <a:rPr lang="en-US" altLang="zh-CN" ker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 ker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 ker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ker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ker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, </m:t>
                            </m:r>
                            <m:r>
                              <a:rPr lang="en-US" altLang="zh-CN" kern="0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kNT</m:t>
                            </m:r>
                            <m: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kern="0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t</m:t>
                            </m:r>
                            <m: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kNT</m:t>
                            </m:r>
                            <m: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nT</m:t>
                            </m:r>
                            <m: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 ker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ker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ker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L</m:t>
                                </m:r>
                              </m:sub>
                            </m:sSub>
                            <m: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,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kNT</m:t>
                            </m:r>
                            <m: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nT</m:t>
                            </m:r>
                            <m: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≤&amp;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kern="0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t</m:t>
                            </m:r>
                            <m: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kNT</m:t>
                            </m:r>
                            <m: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ker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NT</m:t>
                            </m:r>
                          </m:e>
                        </m:eqArr>
                      </m:e>
                    </m:d>
                    <m:r>
                      <a:rPr lang="en-US" altLang="zh-CN" i="1" ker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    </m:t>
                    </m:r>
                  </m:oMath>
                </a14:m>
                <a:r>
                  <a:rPr lang="en-US" altLang="zh-CN" kern="0">
                    <a:solidFill>
                      <a:srgbClr val="002060"/>
                    </a:solidFill>
                    <a:effectLst/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 </a:t>
                </a:r>
                <a:r>
                  <a:rPr lang="zh-CN" altLang="zh-CN" kern="0">
                    <a:solidFill>
                      <a:srgbClr val="002060"/>
                    </a:solidFill>
                    <a:effectLst/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①</a:t>
                </a:r>
                <a:endParaRPr lang="zh-CN" altLang="zh-CN" kern="100">
                  <a:solidFill>
                    <a:srgbClr val="002060"/>
                  </a:solidFill>
                  <a:effectLst/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indent="2667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0" kern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                                                         </m:t>
                    </m:r>
                    <m:r>
                      <a:rPr lang="en-US" altLang="zh-CN" b="0" i="0" kern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altLang="zh-CN" kern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p</m:t>
                    </m:r>
                    <m:r>
                      <a:rPr lang="en-US" altLang="zh-CN" kern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i="1" ker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i="1" ker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</m:den>
                    </m:f>
                    <m:r>
                      <a:rPr lang="en-US" altLang="zh-CN" b="0" i="1" kern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   </m:t>
                    </m:r>
                  </m:oMath>
                </a14:m>
                <a:r>
                  <a:rPr lang="en-US" altLang="zh-CN" kern="0">
                    <a:solidFill>
                      <a:srgbClr val="002060"/>
                    </a:solidFill>
                    <a:effectLst/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zh-CN" altLang="zh-CN" kern="0">
                    <a:solidFill>
                      <a:srgbClr val="002060"/>
                    </a:solidFill>
                    <a:effectLst/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②</a:t>
                </a:r>
                <a:endParaRPr lang="zh-CN" altLang="zh-CN" kern="100">
                  <a:solidFill>
                    <a:srgbClr val="002060"/>
                  </a:solidFill>
                  <a:effectLst/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83E647B-5FF8-38AC-96C8-EB9AB0314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75" y="3122195"/>
                <a:ext cx="6173187" cy="1526765"/>
              </a:xfrm>
              <a:prstGeom prst="rect">
                <a:avLst/>
              </a:prstGeom>
              <a:blipFill>
                <a:blip r:embed="rId5"/>
                <a:stretch>
                  <a:fillRect b="-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65938C0A-8679-0E42-C67A-44727FEF113E}"/>
              </a:ext>
            </a:extLst>
          </p:cNvPr>
          <p:cNvSpPr txBox="1"/>
          <p:nvPr/>
        </p:nvSpPr>
        <p:spPr>
          <a:xfrm>
            <a:off x="1235294" y="4173782"/>
            <a:ext cx="2909128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由①式可以得到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的占空比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EB7D32-4988-A74A-C1B8-3172AF54B216}"/>
              </a:ext>
            </a:extLst>
          </p:cNvPr>
          <p:cNvSpPr txBox="1"/>
          <p:nvPr/>
        </p:nvSpPr>
        <p:spPr>
          <a:xfrm>
            <a:off x="6156809" y="3375038"/>
            <a:ext cx="2739862" cy="116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回顾定时器如何输出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周期由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(N)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占空比由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CCRx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(n)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74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回顾定时器输出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原理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91D6B53-4921-4995-8112-990081E80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28" y="1186487"/>
            <a:ext cx="5485659" cy="3159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DD27AE0-70FF-4491-82EB-E75AB1F35ADF}"/>
              </a:ext>
            </a:extLst>
          </p:cNvPr>
          <p:cNvSpPr/>
          <p:nvPr/>
        </p:nvSpPr>
        <p:spPr>
          <a:xfrm>
            <a:off x="300699" y="1380890"/>
            <a:ext cx="2905345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假设：递增计数模式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：自动重装载寄存器的值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CCRx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：捕获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比较寄存器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7487B-5569-4EFE-A89A-E72CF6312B5E}"/>
              </a:ext>
            </a:extLst>
          </p:cNvPr>
          <p:cNvSpPr/>
          <p:nvPr/>
        </p:nvSpPr>
        <p:spPr>
          <a:xfrm>
            <a:off x="259777" y="2812684"/>
            <a:ext cx="2618889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CNT &lt; CCRx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CNT &gt;= CCRx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217FA9-B073-4DAC-9EF3-C1424BA88762}"/>
              </a:ext>
            </a:extLst>
          </p:cNvPr>
          <p:cNvSpPr/>
          <p:nvPr/>
        </p:nvSpPr>
        <p:spPr>
          <a:xfrm>
            <a:off x="1260315" y="4328044"/>
            <a:ext cx="7233689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总结：</a:t>
            </a:r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波周期或频率由</a:t>
            </a:r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</a:t>
            </a: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决定，</a:t>
            </a:r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波占空比由</a:t>
            </a:r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CCRx</a:t>
            </a: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</a:t>
            </a:r>
            <a:endParaRPr lang="en-US" altLang="zh-CN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1A277E-4E9C-4B7C-AC8C-4423B25DADE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42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C23EFF-3D2E-C448-62A5-52D905A973BD}"/>
              </a:ext>
            </a:extLst>
          </p:cNvPr>
          <p:cNvSpPr/>
          <p:nvPr/>
        </p:nvSpPr>
        <p:spPr>
          <a:xfrm>
            <a:off x="827139" y="3933531"/>
            <a:ext cx="799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想要得到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输出，我们只保留直流分量，通过低通滤波器过滤掉谐波分量即可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2D8FE1-2F27-4AB1-3AFA-5186FB4749F3}"/>
              </a:ext>
            </a:extLst>
          </p:cNvPr>
          <p:cNvSpPr txBox="1"/>
          <p:nvPr/>
        </p:nvSpPr>
        <p:spPr>
          <a:xfrm>
            <a:off x="7647293" y="2597989"/>
            <a:ext cx="725465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ker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endParaRPr lang="zh-CN" altLang="zh-CN" sz="1800" kern="100"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68B2E7-6A14-7647-06B8-932C785CE000}"/>
              </a:ext>
            </a:extLst>
          </p:cNvPr>
          <p:cNvSpPr txBox="1"/>
          <p:nvPr/>
        </p:nvSpPr>
        <p:spPr>
          <a:xfrm>
            <a:off x="770884" y="1003778"/>
            <a:ext cx="8251196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根据傅里叶理论，任意周期波形都可以分解为无限个频率为其整数倍的谐波之和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E384470-DA01-C544-32CB-40AF55C88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39" y="1925845"/>
            <a:ext cx="4681563" cy="191391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3CB9CD5-399A-B2D1-1B3C-E62D66F713FD}"/>
              </a:ext>
            </a:extLst>
          </p:cNvPr>
          <p:cNvSpPr/>
          <p:nvPr/>
        </p:nvSpPr>
        <p:spPr>
          <a:xfrm>
            <a:off x="5595507" y="2118880"/>
            <a:ext cx="172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直流分量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297A85-A21E-F532-5B40-4EE9D4F5D694}"/>
              </a:ext>
            </a:extLst>
          </p:cNvPr>
          <p:cNvSpPr/>
          <p:nvPr/>
        </p:nvSpPr>
        <p:spPr>
          <a:xfrm>
            <a:off x="5595507" y="2729736"/>
            <a:ext cx="227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次谐波分量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基波分量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3AC2D2-F8F8-21EC-9C37-7D9543C09DB1}"/>
              </a:ext>
            </a:extLst>
          </p:cNvPr>
          <p:cNvSpPr/>
          <p:nvPr/>
        </p:nvSpPr>
        <p:spPr>
          <a:xfrm>
            <a:off x="5595507" y="3344200"/>
            <a:ext cx="252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高次谐波分量之和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1BB659-2D5F-A821-909C-2FE251034F7C}"/>
              </a:ext>
            </a:extLst>
          </p:cNvPr>
          <p:cNvSpPr/>
          <p:nvPr/>
        </p:nvSpPr>
        <p:spPr>
          <a:xfrm>
            <a:off x="827138" y="4352945"/>
            <a:ext cx="448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这时候③式可以简化为：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552C28-5D45-07F0-C674-578A4B16DCBC}"/>
                  </a:ext>
                </a:extLst>
              </p:cNvPr>
              <p:cNvSpPr txBox="1"/>
              <p:nvPr/>
            </p:nvSpPr>
            <p:spPr>
              <a:xfrm>
                <a:off x="3204536" y="4318502"/>
                <a:ext cx="3653938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d>
                      <m:dPr>
                        <m:ctrlPr>
                          <a:rPr lang="zh-CN" altLang="zh-CN" sz="1800" i="1" ker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ker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t</m:t>
                        </m:r>
                      </m:e>
                    </m:d>
                    <m:r>
                      <a:rPr lang="en-US" altLang="zh-CN" sz="1800" ker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lang="zh-CN" altLang="zh-CN" kern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N</m:t>
                        </m:r>
                      </m:den>
                    </m:f>
                  </m:oMath>
                </a14:m>
                <a:r>
                  <a:rPr lang="zh-CN" altLang="zh-CN" kern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V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      </a:t>
                </a:r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④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552C28-5D45-07F0-C674-578A4B16D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36" y="4318502"/>
                <a:ext cx="3653938" cy="461921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39">
            <a:extLst>
              <a:ext uri="{FF2B5EF4-FFF2-40B4-BE49-F238E27FC236}">
                <a16:creationId xmlns:a16="http://schemas.microsoft.com/office/drawing/2014/main" id="{570FF4BA-EE5B-A61F-02FF-334167821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71580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6.2.3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，将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波分段函数进行傅里叶级数展开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5D471F-6704-1070-9F26-8A1992D3DA80}"/>
              </a:ext>
            </a:extLst>
          </p:cNvPr>
          <p:cNvSpPr txBox="1"/>
          <p:nvPr/>
        </p:nvSpPr>
        <p:spPr>
          <a:xfrm>
            <a:off x="770884" y="1427168"/>
            <a:ext cx="5124447" cy="41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于是将①式展开成傅里叶级数，可以得到</a:t>
            </a:r>
            <a:r>
              <a:rPr lang="zh-CN" altLang="zh-CN" sz="1600" ker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式：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F1ADFA4-8D20-8B30-4F7A-5F1C3A2E4E2F}"/>
                  </a:ext>
                </a:extLst>
              </p:cNvPr>
              <p:cNvSpPr txBox="1"/>
              <p:nvPr/>
            </p:nvSpPr>
            <p:spPr>
              <a:xfrm>
                <a:off x="5379716" y="4318498"/>
                <a:ext cx="3340541" cy="4227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直流分量从</a:t>
                </a:r>
                <a:r>
                  <a:rPr lang="en-US" altLang="zh-CN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0</a:t>
                </a:r>
                <a:r>
                  <a:rPr lang="zh-CN" altLang="en-US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zh-CN" altLang="en-US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之间随</a:t>
                </a:r>
                <a:r>
                  <a:rPr lang="en-US" altLang="zh-CN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n</a:t>
                </a:r>
                <a:r>
                  <a:rPr lang="zh-CN" altLang="en-US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线性变化</a:t>
                </a:r>
                <a:endParaRPr lang="en-US" altLang="zh-CN" sz="16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F1ADFA4-8D20-8B30-4F7A-5F1C3A2E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16" y="4318498"/>
                <a:ext cx="3340541" cy="422744"/>
              </a:xfrm>
              <a:prstGeom prst="rect">
                <a:avLst/>
              </a:prstGeom>
              <a:blipFill>
                <a:blip r:embed="rId5"/>
                <a:stretch>
                  <a:fillRect l="-727" b="-152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0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8" grpId="0"/>
      <p:bldP spid="16" grpId="0"/>
      <p:bldP spid="17" grpId="0"/>
      <p:bldP spid="18" grpId="0"/>
      <p:bldP spid="19" grpId="0"/>
      <p:bldP spid="14" grpId="0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98EE63-F8AD-BBBB-F455-CCA123CF7053}"/>
              </a:ext>
            </a:extLst>
          </p:cNvPr>
          <p:cNvSpPr/>
          <p:nvPr/>
        </p:nvSpPr>
        <p:spPr>
          <a:xfrm>
            <a:off x="3780451" y="2183088"/>
            <a:ext cx="30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=log2 (N)     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08FD4F-435A-428B-D788-EEBC5991ECC6}"/>
              </a:ext>
            </a:extLst>
          </p:cNvPr>
          <p:cNvSpPr/>
          <p:nvPr/>
        </p:nvSpPr>
        <p:spPr>
          <a:xfrm>
            <a:off x="918160" y="2720217"/>
            <a:ext cx="7304616" cy="19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假设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的最小变化是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N=256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时，分辨率就是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本实验就是以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位分辨率为例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N=4096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时，分辨率就是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位，以此类推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的定时器都是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位的，可以很容易得到更高分辨率的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当然分辨率越高，速度就慢，低通滤波电路的要求也越高</a:t>
            </a: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6C90ACBB-C894-9F72-3953-2931B7D8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71580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6.2.4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 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分辨率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AC691D-F851-C0A6-0FB4-98F458A608EF}"/>
              </a:ext>
            </a:extLst>
          </p:cNvPr>
          <p:cNvSpPr/>
          <p:nvPr/>
        </p:nvSpPr>
        <p:spPr>
          <a:xfrm>
            <a:off x="918160" y="1676737"/>
            <a:ext cx="6803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由④式可以知道，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分辨率的表达式为：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171CE3C-C9CF-8649-DBF8-9BC6A3592566}"/>
                  </a:ext>
                </a:extLst>
              </p:cNvPr>
              <p:cNvSpPr txBox="1"/>
              <p:nvPr/>
            </p:nvSpPr>
            <p:spPr>
              <a:xfrm>
                <a:off x="3872802" y="1031624"/>
                <a:ext cx="3653938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d>
                      <m:dPr>
                        <m:ctrlPr>
                          <a:rPr lang="zh-CN" altLang="zh-CN" sz="1800" i="1" ker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ker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t</m:t>
                        </m:r>
                      </m:e>
                    </m:d>
                    <m:r>
                      <a:rPr lang="en-US" altLang="zh-CN" sz="1800" ker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lang="zh-CN" altLang="zh-CN" kern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N</m:t>
                        </m:r>
                      </m:den>
                    </m:f>
                  </m:oMath>
                </a14:m>
                <a:r>
                  <a:rPr lang="zh-CN" altLang="zh-CN" kern="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V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          </a:t>
                </a:r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④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171CE3C-C9CF-8649-DBF8-9BC6A3592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02" y="1031624"/>
                <a:ext cx="3653938" cy="461921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44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7CC16F97-6453-5F39-CD20-E1E470CFE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71580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6.2.5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位分辨率下对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滤波器的设计要求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B69E99-2B59-25D9-B223-788A9C15C768}"/>
              </a:ext>
            </a:extLst>
          </p:cNvPr>
          <p:cNvSpPr/>
          <p:nvPr/>
        </p:nvSpPr>
        <p:spPr>
          <a:xfrm>
            <a:off x="483738" y="3922779"/>
            <a:ext cx="8538342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当定时器的计数频率为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72Mhz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位时，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频率为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72M/256=281.25Khz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若是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滤波，则要求截止频率为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1.77Khz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，若是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滤波，则要求截止频率为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22.34Khz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05477A-D317-3AB0-7C86-A9EE6FAE6E0E}"/>
              </a:ext>
            </a:extLst>
          </p:cNvPr>
          <p:cNvSpPr/>
          <p:nvPr/>
        </p:nvSpPr>
        <p:spPr>
          <a:xfrm>
            <a:off x="483740" y="1417043"/>
            <a:ext cx="834111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一般要求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次谐波对输出电压的影响不要超过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个位的精度，也就是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3.3/256=0.01289V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93FD72-73D4-C2E4-CF25-D762C3C3CE8C}"/>
              </a:ext>
            </a:extLst>
          </p:cNvPr>
          <p:cNvSpPr/>
          <p:nvPr/>
        </p:nvSpPr>
        <p:spPr>
          <a:xfrm>
            <a:off x="483740" y="1036446"/>
            <a:ext cx="2154683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，精度要求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7AC8C16-B044-A207-EFB1-03D9E6C7E89A}"/>
              </a:ext>
            </a:extLst>
          </p:cNvPr>
          <p:cNvSpPr/>
          <p:nvPr/>
        </p:nvSpPr>
        <p:spPr>
          <a:xfrm>
            <a:off x="483738" y="1876127"/>
            <a:ext cx="2154683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次谐波最大值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6B3E4D-6EC1-8625-5A4F-38EC2D6F5361}"/>
              </a:ext>
            </a:extLst>
          </p:cNvPr>
          <p:cNvSpPr/>
          <p:nvPr/>
        </p:nvSpPr>
        <p:spPr>
          <a:xfrm>
            <a:off x="517699" y="2250628"/>
            <a:ext cx="834111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假设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VH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，那么一次谐波的最大值是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2*3.3/π=2.1V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BC64AD0-9F3F-9A68-EE0C-5B41CC491D71}"/>
              </a:ext>
            </a:extLst>
          </p:cNvPr>
          <p:cNvSpPr/>
          <p:nvPr/>
        </p:nvSpPr>
        <p:spPr>
          <a:xfrm>
            <a:off x="483738" y="2702515"/>
            <a:ext cx="2154683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滤波电路要求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2B7B16-2C66-5254-2408-37631103B5FA}"/>
              </a:ext>
            </a:extLst>
          </p:cNvPr>
          <p:cNvSpPr/>
          <p:nvPr/>
        </p:nvSpPr>
        <p:spPr>
          <a:xfrm>
            <a:off x="483738" y="3073472"/>
            <a:ext cx="834111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滤波电路提供至少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-20lg(2.1/0.01289)=-44dB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的衰减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D42B089-C1F9-0ACE-E09D-BE16882CBDC1}"/>
              </a:ext>
            </a:extLst>
          </p:cNvPr>
          <p:cNvSpPr/>
          <p:nvPr/>
        </p:nvSpPr>
        <p:spPr>
          <a:xfrm>
            <a:off x="483738" y="3539940"/>
            <a:ext cx="2154683" cy="36372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，截止频率要求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2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7CC16F97-6453-5F39-CD20-E1E470CFE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71580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6.2.6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 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二阶低通滤波器原理图（战舰为例）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9584168-365D-9BC7-2315-E10A9FDAE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6" y="1034033"/>
            <a:ext cx="7787640" cy="21050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70FB3A8-1186-C689-5E17-546B2FF0B78D}"/>
              </a:ext>
            </a:extLst>
          </p:cNvPr>
          <p:cNvSpPr/>
          <p:nvPr/>
        </p:nvSpPr>
        <p:spPr>
          <a:xfrm>
            <a:off x="672497" y="3191373"/>
            <a:ext cx="8215024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二阶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滤波器截止频率计算公式：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 = 1/2</a:t>
            </a:r>
            <a:r>
              <a:rPr lang="zh-CN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π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pt-B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该公式要求</a:t>
            </a:r>
            <a:r>
              <a:rPr lang="pt-BR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R54 * C63 = R55 * C64 = RC</a:t>
            </a:r>
            <a:endParaRPr lang="zh-CN" altLang="en-US" sz="1600" b="1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80FD09-2D36-71A6-02EA-2C325DD80EE8}"/>
              </a:ext>
            </a:extLst>
          </p:cNvPr>
          <p:cNvSpPr/>
          <p:nvPr/>
        </p:nvSpPr>
        <p:spPr>
          <a:xfrm>
            <a:off x="672496" y="3648699"/>
            <a:ext cx="8125815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上图中，二阶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滤波器截止频率为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33.88KHz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，超过了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22.34KHz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，原因是该电路我们还需要用作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音频输出，而音频信号带宽是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22.05Khz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，为了让音频信号能够通过该低通滤波，同时为了标准化参数选取，所以确定了这样的参数。实测精度在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0.5LSB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以内</a:t>
            </a:r>
            <a:endParaRPr lang="zh-CN" altLang="en-US" sz="160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9617D6D-A3FC-960B-33A0-0FD3CCCC2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95" y="1026983"/>
            <a:ext cx="1647623" cy="149070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7A47816-F351-7E9C-EC57-A495521CCED2}"/>
              </a:ext>
            </a:extLst>
          </p:cNvPr>
          <p:cNvSpPr txBox="1"/>
          <p:nvPr/>
        </p:nvSpPr>
        <p:spPr>
          <a:xfrm>
            <a:off x="2393886" y="1454240"/>
            <a:ext cx="1856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短路帽连接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F53FBA3-BFCA-20BC-8A95-793F124ADD8F}"/>
              </a:ext>
            </a:extLst>
          </p:cNvPr>
          <p:cNvCxnSpPr>
            <a:cxnSpLocks/>
          </p:cNvCxnSpPr>
          <p:nvPr/>
        </p:nvCxnSpPr>
        <p:spPr>
          <a:xfrm flipH="1">
            <a:off x="1862919" y="1640212"/>
            <a:ext cx="580030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689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6" y="568369"/>
            <a:ext cx="76396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 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39A80352-6D29-4E37-8FAA-08E5ABB4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62" y="1445540"/>
            <a:ext cx="6893985" cy="124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应用背景（了解）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 DAC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技术实现原理（了解）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6.3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，编程实战：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PWM DAC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实验（掌握）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064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8" y="522570"/>
            <a:ext cx="752401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PWM 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实验（战舰为例）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1F211-A7F8-5D7A-A9B5-AF13CC17BD63}"/>
              </a:ext>
            </a:extLst>
          </p:cNvPr>
          <p:cNvSpPr/>
          <p:nvPr/>
        </p:nvSpPr>
        <p:spPr>
          <a:xfrm>
            <a:off x="971898" y="1916303"/>
            <a:ext cx="7134872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实验功能：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通过定时器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(PA8)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，经过二阶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滤波器，输出预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设电压，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然后由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(PA1)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采集，最后显示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转换的数字量及换算后的电压值</a:t>
            </a:r>
          </a:p>
        </p:txBody>
      </p:sp>
    </p:spTree>
    <p:extLst>
      <p:ext uri="{BB962C8B-B14F-4D97-AF65-F5344CB8AC3E}">
        <p14:creationId xmlns:p14="http://schemas.microsoft.com/office/powerpoint/2010/main" val="40550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C75AFD-D35D-8838-6862-F8F3EA09154E}"/>
              </a:ext>
            </a:extLst>
          </p:cNvPr>
          <p:cNvSpPr/>
          <p:nvPr/>
        </p:nvSpPr>
        <p:spPr>
          <a:xfrm>
            <a:off x="3856874" y="2402473"/>
            <a:ext cx="2640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例程源码解析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84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39B0A6D-0C19-4FE9-82AE-F59F4EC41C0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6892E8CB-3B2B-B684-87F1-51A859F12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的特性参数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2" name="圆角矩形 27">
            <a:extLst>
              <a:ext uri="{FF2B5EF4-FFF2-40B4-BE49-F238E27FC236}">
                <a16:creationId xmlns:a16="http://schemas.microsoft.com/office/drawing/2014/main" id="{E396C223-FB71-1436-7DEB-03E64C645BCF}"/>
              </a:ext>
            </a:extLst>
          </p:cNvPr>
          <p:cNvSpPr/>
          <p:nvPr/>
        </p:nvSpPr>
        <p:spPr>
          <a:xfrm>
            <a:off x="830296" y="1602124"/>
            <a:ext cx="1293689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D06D7D-6FAB-6FC3-04FD-5F3779601A7C}"/>
              </a:ext>
            </a:extLst>
          </p:cNvPr>
          <p:cNvSpPr/>
          <p:nvPr/>
        </p:nvSpPr>
        <p:spPr>
          <a:xfrm>
            <a:off x="2123985" y="1622402"/>
            <a:ext cx="6740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表示模拟电压的最小增量，常用二进制位数表示，比如：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616E9A-1393-7FE7-B9B6-4382BF67E3CA}"/>
              </a:ext>
            </a:extLst>
          </p:cNvPr>
          <p:cNvSpPr/>
          <p:nvPr/>
        </p:nvSpPr>
        <p:spPr>
          <a:xfrm>
            <a:off x="2123986" y="2300548"/>
            <a:ext cx="66641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表示将一个数字量转换为稳定模拟信号所需的时间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圆角矩形 39">
            <a:extLst>
              <a:ext uri="{FF2B5EF4-FFF2-40B4-BE49-F238E27FC236}">
                <a16:creationId xmlns:a16="http://schemas.microsoft.com/office/drawing/2014/main" id="{4CD109C5-7249-74AE-4406-6B78D8CE5050}"/>
              </a:ext>
            </a:extLst>
          </p:cNvPr>
          <p:cNvSpPr/>
          <p:nvPr/>
        </p:nvSpPr>
        <p:spPr>
          <a:xfrm>
            <a:off x="830296" y="2276441"/>
            <a:ext cx="1293689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建立时间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圆角矩形 46">
            <a:extLst>
              <a:ext uri="{FF2B5EF4-FFF2-40B4-BE49-F238E27FC236}">
                <a16:creationId xmlns:a16="http://schemas.microsoft.com/office/drawing/2014/main" id="{B0D2A162-97EC-8F05-10CB-44C52C79EAEB}"/>
              </a:ext>
            </a:extLst>
          </p:cNvPr>
          <p:cNvSpPr/>
          <p:nvPr/>
        </p:nvSpPr>
        <p:spPr>
          <a:xfrm>
            <a:off x="830295" y="2988271"/>
            <a:ext cx="129369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精度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F4093B-A6DD-E333-54E0-FE4E66ECE265}"/>
              </a:ext>
            </a:extLst>
          </p:cNvPr>
          <p:cNvSpPr/>
          <p:nvPr/>
        </p:nvSpPr>
        <p:spPr>
          <a:xfrm>
            <a:off x="2139782" y="2944622"/>
            <a:ext cx="4955096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转换器实际特性曲线与理想特性曲线之间的最大偏差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误差源：比例系统误差、失调误差、非线性误差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543E8F-2889-AD8D-F5B3-4C249B14930A}"/>
              </a:ext>
            </a:extLst>
          </p:cNvPr>
          <p:cNvSpPr/>
          <p:nvPr/>
        </p:nvSpPr>
        <p:spPr>
          <a:xfrm>
            <a:off x="2139782" y="3737340"/>
            <a:ext cx="6038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原因：元件参数误差、基准电压不稳定、运算放大器零漂等</a:t>
            </a:r>
          </a:p>
        </p:txBody>
      </p:sp>
    </p:spTree>
    <p:extLst>
      <p:ext uri="{BB962C8B-B14F-4D97-AF65-F5344CB8AC3E}">
        <p14:creationId xmlns:p14="http://schemas.microsoft.com/office/powerpoint/2010/main" val="352896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30" grpId="0" animBg="1"/>
      <p:bldP spid="33" grpId="0" animBg="1"/>
      <p:bldP spid="34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112842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711DFD-0956-4913-8C1F-2C6B59CA609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63353B-7A2F-442F-958E-49C339BEF67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39B0A6D-0C19-4FE9-82AE-F59F4EC41C0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7A6B488-64E7-5EE3-A6CB-104F3B15F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28715"/>
              </p:ext>
            </p:extLst>
          </p:nvPr>
        </p:nvGraphicFramePr>
        <p:xfrm>
          <a:off x="208722" y="1025689"/>
          <a:ext cx="8726555" cy="372008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45311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745311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1745311">
                  <a:extLst>
                    <a:ext uri="{9D8B030D-6E8A-4147-A177-3AD203B41FA5}">
                      <a16:colId xmlns:a16="http://schemas.microsoft.com/office/drawing/2014/main" val="1887690876"/>
                    </a:ext>
                  </a:extLst>
                </a:gridCol>
                <a:gridCol w="1641945">
                  <a:extLst>
                    <a:ext uri="{9D8B030D-6E8A-4147-A177-3AD203B41FA5}">
                      <a16:colId xmlns:a16="http://schemas.microsoft.com/office/drawing/2014/main" val="2275152180"/>
                    </a:ext>
                  </a:extLst>
                </a:gridCol>
                <a:gridCol w="103366">
                  <a:extLst>
                    <a:ext uri="{9D8B030D-6E8A-4147-A177-3AD203B41FA5}">
                      <a16:colId xmlns:a16="http://schemas.microsoft.com/office/drawing/2014/main" val="651337818"/>
                    </a:ext>
                  </a:extLst>
                </a:gridCol>
                <a:gridCol w="1745311">
                  <a:extLst>
                    <a:ext uri="{9D8B030D-6E8A-4147-A177-3AD203B41FA5}">
                      <a16:colId xmlns:a16="http://schemas.microsoft.com/office/drawing/2014/main" val="3933828061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主要特性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F1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F4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F7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H7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DAC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输出类型</a:t>
                      </a:r>
                      <a:endParaRPr lang="zh-CN" alt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电压输出型</a:t>
                      </a:r>
                      <a:endParaRPr lang="zh-CN" alt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2699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分辨率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8/12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DAC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时钟频率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36MHz(APB1)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42MHz(APB1)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45MHz(APB1)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54MHz(APB1)</a:t>
                      </a:r>
                      <a:endParaRPr lang="zh-CN" alt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36MHz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max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120MHz(APB1)</a:t>
                      </a:r>
                      <a:endParaRPr lang="zh-CN" alt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71792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建立时间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3us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1.7us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545012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供电电压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2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</a:t>
                      </a:r>
                      <a:r>
                        <a:rPr lang="en-US" altLang="zh-CN" sz="1600" kern="1200" baseline="-250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SSA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0V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600" kern="12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</a:t>
                      </a:r>
                      <a:r>
                        <a:rPr lang="en-US" altLang="zh-CN" sz="1600" kern="1200" baseline="-250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DDA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2.4V~3.6V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13098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参考电压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</a:t>
                      </a:r>
                      <a:r>
                        <a:rPr lang="en-US" altLang="zh-CN" sz="1600" b="0" baseline="-250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REF</a:t>
                      </a:r>
                      <a:r>
                        <a:rPr lang="zh-CN" altLang="zh-CN" sz="1600" b="0" baseline="-250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–</a:t>
                      </a:r>
                      <a:r>
                        <a:rPr lang="en-US" altLang="zh-CN" sz="1600" b="0" baseline="-250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zh-CN" altLang="en-US" sz="1600" b="0" kern="12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600" b="0" kern="12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0V</a:t>
                      </a:r>
                      <a:r>
                        <a:rPr lang="zh-CN" altLang="en-US" sz="1600" b="0" kern="12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2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</a:t>
                      </a:r>
                      <a:r>
                        <a:rPr lang="en-US" altLang="zh-CN" sz="1600" b="0" kern="1200" baseline="-250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REF+</a:t>
                      </a:r>
                      <a:r>
                        <a:rPr lang="zh-CN" altLang="en-US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一般为</a:t>
                      </a: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3.3V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输出通道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DAC_OUT1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PA4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）、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DAC_OUT2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PA5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en-US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为了避免寄生电流消耗，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PA4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PA5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配置为模拟功能</a:t>
                      </a:r>
                      <a:endParaRPr lang="en-US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每个通道都有单独的转换器，可同时或单独转换，每个通道都有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  <a:endParaRPr lang="en-US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07418"/>
                  </a:ext>
                </a:extLst>
              </a:tr>
            </a:tbl>
          </a:graphicData>
        </a:graphic>
      </p:graphicFrame>
      <p:sp>
        <p:nvSpPr>
          <p:cNvPr id="13" name="矩形 39">
            <a:extLst>
              <a:ext uri="{FF2B5EF4-FFF2-40B4-BE49-F238E27FC236}">
                <a16:creationId xmlns:a16="http://schemas.microsoft.com/office/drawing/2014/main" id="{34FBCAC2-45D0-4C73-F0F0-4A0DA135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50" y="47653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各系列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的主要特性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2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39A80352-6D29-4E37-8FAA-08E5ABB4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53" y="1438380"/>
            <a:ext cx="5653922" cy="222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框图简介（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 F4 /F7/H7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，参考电压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模拟部分电压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数据格式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，触发源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输出电压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80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7BD37F-F61A-7F5F-1761-2A4048C5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31" y="382627"/>
            <a:ext cx="6716346" cy="47608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C347337-6745-DF2E-A34D-8833833A4E8A}"/>
              </a:ext>
            </a:extLst>
          </p:cNvPr>
          <p:cNvSpPr txBox="1"/>
          <p:nvPr/>
        </p:nvSpPr>
        <p:spPr>
          <a:xfrm>
            <a:off x="221621" y="1081280"/>
            <a:ext cx="2857915" cy="30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参考电压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模拟部分电压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转换器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输出通道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数据输出寄存器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数据保持寄存器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控制逻辑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噪声波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三角波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⑦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控制寄存器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⑧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触发源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34FBCAC2-45D0-4C73-F0F0-4A0DA135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9" y="-547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框图简介（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F1/F4/F7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9D1E80-91B0-DDE1-1042-B8E5C28E8B1B}"/>
              </a:ext>
            </a:extLst>
          </p:cNvPr>
          <p:cNvSpPr/>
          <p:nvPr/>
        </p:nvSpPr>
        <p:spPr>
          <a:xfrm>
            <a:off x="2409836" y="4306404"/>
            <a:ext cx="1145611" cy="822259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AEE37F-D4A6-7394-BB36-CB0755F2B522}"/>
              </a:ext>
            </a:extLst>
          </p:cNvPr>
          <p:cNvSpPr/>
          <p:nvPr/>
        </p:nvSpPr>
        <p:spPr>
          <a:xfrm>
            <a:off x="4984353" y="3679135"/>
            <a:ext cx="1277569" cy="345900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1EAED8-7A8C-CD8D-A81A-05172BD2D130}"/>
              </a:ext>
            </a:extLst>
          </p:cNvPr>
          <p:cNvSpPr/>
          <p:nvPr/>
        </p:nvSpPr>
        <p:spPr>
          <a:xfrm>
            <a:off x="3282950" y="2528084"/>
            <a:ext cx="1282181" cy="42527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369C35D-5A65-A88C-EF7D-C4CBC91BA9AB}"/>
              </a:ext>
            </a:extLst>
          </p:cNvPr>
          <p:cNvSpPr/>
          <p:nvPr/>
        </p:nvSpPr>
        <p:spPr>
          <a:xfrm>
            <a:off x="4730455" y="4372730"/>
            <a:ext cx="1937045" cy="754259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181BA3-0A61-E8D4-C8D4-5D4832790779}"/>
              </a:ext>
            </a:extLst>
          </p:cNvPr>
          <p:cNvSpPr/>
          <p:nvPr/>
        </p:nvSpPr>
        <p:spPr>
          <a:xfrm>
            <a:off x="7588400" y="4369064"/>
            <a:ext cx="1537781" cy="539961"/>
          </a:xfrm>
          <a:prstGeom prst="rect">
            <a:avLst/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55E178-2FEB-8CAE-0760-F3E1E94358C6}"/>
              </a:ext>
            </a:extLst>
          </p:cNvPr>
          <p:cNvSpPr/>
          <p:nvPr/>
        </p:nvSpPr>
        <p:spPr>
          <a:xfrm>
            <a:off x="2298926" y="1825687"/>
            <a:ext cx="2192619" cy="563943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F50009-4B2C-D361-BCFD-E402813369EA}"/>
              </a:ext>
            </a:extLst>
          </p:cNvPr>
          <p:cNvSpPr/>
          <p:nvPr/>
        </p:nvSpPr>
        <p:spPr>
          <a:xfrm>
            <a:off x="5954685" y="439767"/>
            <a:ext cx="2128865" cy="1456302"/>
          </a:xfrm>
          <a:prstGeom prst="rect">
            <a:avLst/>
          </a:prstGeom>
          <a:solidFill>
            <a:srgbClr val="11745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5473CE3-7BB8-9C0E-F8F5-3E76A44FF569}"/>
              </a:ext>
            </a:extLst>
          </p:cNvPr>
          <p:cNvSpPr txBox="1"/>
          <p:nvPr/>
        </p:nvSpPr>
        <p:spPr>
          <a:xfrm>
            <a:off x="3079536" y="4479578"/>
            <a:ext cx="5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FCF0C9D-F9E7-6FE9-39FC-87F825BD6AB0}"/>
              </a:ext>
            </a:extLst>
          </p:cNvPr>
          <p:cNvSpPr txBox="1"/>
          <p:nvPr/>
        </p:nvSpPr>
        <p:spPr>
          <a:xfrm>
            <a:off x="5006340" y="4576207"/>
            <a:ext cx="705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93F37C-4445-0049-F002-3905AC5C139A}"/>
              </a:ext>
            </a:extLst>
          </p:cNvPr>
          <p:cNvSpPr txBox="1"/>
          <p:nvPr/>
        </p:nvSpPr>
        <p:spPr>
          <a:xfrm>
            <a:off x="7745062" y="4348201"/>
            <a:ext cx="82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2D1132-A1B6-4BBC-4948-931CC3637497}"/>
              </a:ext>
            </a:extLst>
          </p:cNvPr>
          <p:cNvSpPr txBox="1"/>
          <p:nvPr/>
        </p:nvSpPr>
        <p:spPr>
          <a:xfrm>
            <a:off x="4914252" y="3671791"/>
            <a:ext cx="433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BA49F3-C923-1C7F-743C-DC5148ED6202}"/>
              </a:ext>
            </a:extLst>
          </p:cNvPr>
          <p:cNvSpPr txBox="1"/>
          <p:nvPr/>
        </p:nvSpPr>
        <p:spPr>
          <a:xfrm>
            <a:off x="3395236" y="2584021"/>
            <a:ext cx="54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1388CE-CD3B-2CAC-FE49-B3CB1F245AB1}"/>
              </a:ext>
            </a:extLst>
          </p:cNvPr>
          <p:cNvSpPr txBox="1"/>
          <p:nvPr/>
        </p:nvSpPr>
        <p:spPr>
          <a:xfrm>
            <a:off x="5555463" y="3023399"/>
            <a:ext cx="611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C333F1A-F9E4-FC10-DC0C-508525347E2C}"/>
              </a:ext>
            </a:extLst>
          </p:cNvPr>
          <p:cNvSpPr txBox="1"/>
          <p:nvPr/>
        </p:nvSpPr>
        <p:spPr>
          <a:xfrm>
            <a:off x="6165344" y="509004"/>
            <a:ext cx="76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6B975D-B6AD-74C7-D768-C4D9515E94CF}"/>
              </a:ext>
            </a:extLst>
          </p:cNvPr>
          <p:cNvSpPr/>
          <p:nvPr/>
        </p:nvSpPr>
        <p:spPr>
          <a:xfrm>
            <a:off x="3049855" y="716207"/>
            <a:ext cx="2037318" cy="390699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01C9160-8631-7BDA-D781-180DD0321BB2}"/>
              </a:ext>
            </a:extLst>
          </p:cNvPr>
          <p:cNvSpPr/>
          <p:nvPr/>
        </p:nvSpPr>
        <p:spPr>
          <a:xfrm>
            <a:off x="3049855" y="1105607"/>
            <a:ext cx="1441690" cy="718638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C5E0B9-227B-BB18-AC7C-AB4278521D2E}"/>
              </a:ext>
            </a:extLst>
          </p:cNvPr>
          <p:cNvSpPr/>
          <p:nvPr/>
        </p:nvSpPr>
        <p:spPr>
          <a:xfrm>
            <a:off x="5071397" y="2227902"/>
            <a:ext cx="1298722" cy="1199133"/>
          </a:xfrm>
          <a:prstGeom prst="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9EA4C2-F86E-402C-FE91-8F5559E9BE46}"/>
              </a:ext>
            </a:extLst>
          </p:cNvPr>
          <p:cNvSpPr/>
          <p:nvPr/>
        </p:nvSpPr>
        <p:spPr>
          <a:xfrm>
            <a:off x="6377338" y="1896069"/>
            <a:ext cx="1706212" cy="1434306"/>
          </a:xfrm>
          <a:prstGeom prst="rect">
            <a:avLst/>
          </a:prstGeom>
          <a:solidFill>
            <a:srgbClr val="11745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76BC54-8E6E-C148-86EC-EF27249A55DE}"/>
              </a:ext>
            </a:extLst>
          </p:cNvPr>
          <p:cNvSpPr txBox="1"/>
          <p:nvPr/>
        </p:nvSpPr>
        <p:spPr>
          <a:xfrm>
            <a:off x="3154103" y="689547"/>
            <a:ext cx="76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EE9E2B-EB10-FAE3-0C14-D68DAFF388D8}"/>
              </a:ext>
            </a:extLst>
          </p:cNvPr>
          <p:cNvSpPr/>
          <p:nvPr/>
        </p:nvSpPr>
        <p:spPr>
          <a:xfrm>
            <a:off x="6213833" y="3682808"/>
            <a:ext cx="19370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不能直接写入数据</a:t>
            </a:r>
            <a:endParaRPr lang="zh-CN" altLang="zh-CN" sz="16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34D0B7-44E9-70FE-5472-49383B4ECE29}"/>
              </a:ext>
            </a:extLst>
          </p:cNvPr>
          <p:cNvSpPr/>
          <p:nvPr/>
        </p:nvSpPr>
        <p:spPr>
          <a:xfrm>
            <a:off x="3034540" y="3370262"/>
            <a:ext cx="2443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自动、软件、外部事件</a:t>
            </a:r>
            <a:endParaRPr lang="zh-CN" altLang="zh-CN" sz="16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D79951-273E-05FE-0320-1A46417C0C68}"/>
              </a:ext>
            </a:extLst>
          </p:cNvPr>
          <p:cNvSpPr/>
          <p:nvPr/>
        </p:nvSpPr>
        <p:spPr>
          <a:xfrm>
            <a:off x="3070741" y="2931371"/>
            <a:ext cx="1852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实际操作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DHRyyy</a:t>
            </a:r>
            <a:endParaRPr lang="zh-CN" altLang="zh-CN" sz="16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8" grpId="0"/>
      <p:bldP spid="30" grpId="0"/>
      <p:bldP spid="32" grpId="0"/>
      <p:bldP spid="36" grpId="0"/>
      <p:bldP spid="38" grpId="0"/>
      <p:bldP spid="40" grpId="0"/>
      <p:bldP spid="42" grpId="0"/>
      <p:bldP spid="27" grpId="0" animBg="1"/>
      <p:bldP spid="29" grpId="0" animBg="1"/>
      <p:bldP spid="31" grpId="0" animBg="1"/>
      <p:bldP spid="33" grpId="0" animBg="1"/>
      <p:bldP spid="2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34FBCAC2-45D0-4C73-F0F0-4A0DA135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" y="6258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DAC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框图简介（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BEBE9B-C84C-9524-216F-A8A49423B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68" y="0"/>
            <a:ext cx="5030594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825197-C5CD-1798-6339-112356D11A16}"/>
              </a:ext>
            </a:extLst>
          </p:cNvPr>
          <p:cNvSpPr txBox="1"/>
          <p:nvPr/>
        </p:nvSpPr>
        <p:spPr>
          <a:xfrm>
            <a:off x="541687" y="989503"/>
            <a:ext cx="2839633" cy="337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参考电压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模拟部分电压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转换器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输出通道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数据输出寄存器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数据保持寄存器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(DHRx)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通道模式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正常模式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采样保持模式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⑦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控制寄存器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⑧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触发源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A1C291-A6C8-4465-BC44-458E9E123B16}"/>
              </a:ext>
            </a:extLst>
          </p:cNvPr>
          <p:cNvSpPr/>
          <p:nvPr/>
        </p:nvSpPr>
        <p:spPr>
          <a:xfrm>
            <a:off x="6892672" y="4848910"/>
            <a:ext cx="561132" cy="294590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211431-3C7C-233D-4FD5-DB6FDC56C095}"/>
              </a:ext>
            </a:extLst>
          </p:cNvPr>
          <p:cNvSpPr txBox="1"/>
          <p:nvPr/>
        </p:nvSpPr>
        <p:spPr>
          <a:xfrm>
            <a:off x="6684980" y="-37473"/>
            <a:ext cx="5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6E543D-0331-EDE7-65C6-F433D8D993DC}"/>
              </a:ext>
            </a:extLst>
          </p:cNvPr>
          <p:cNvSpPr/>
          <p:nvPr/>
        </p:nvSpPr>
        <p:spPr>
          <a:xfrm>
            <a:off x="8316368" y="2277158"/>
            <a:ext cx="287494" cy="519437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2D8FD0-ECF5-4710-27E2-47AA259D96A2}"/>
              </a:ext>
            </a:extLst>
          </p:cNvPr>
          <p:cNvSpPr/>
          <p:nvPr/>
        </p:nvSpPr>
        <p:spPr>
          <a:xfrm>
            <a:off x="6240612" y="740864"/>
            <a:ext cx="907727" cy="700819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2F5ACD-86F0-E0C4-FD12-7EE498D619CC}"/>
              </a:ext>
            </a:extLst>
          </p:cNvPr>
          <p:cNvSpPr txBox="1"/>
          <p:nvPr/>
        </p:nvSpPr>
        <p:spPr>
          <a:xfrm>
            <a:off x="6535130" y="698063"/>
            <a:ext cx="417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91D419-4822-FB0A-56DC-CD082F8EE5A4}"/>
              </a:ext>
            </a:extLst>
          </p:cNvPr>
          <p:cNvSpPr/>
          <p:nvPr/>
        </p:nvSpPr>
        <p:spPr>
          <a:xfrm>
            <a:off x="6240612" y="3459132"/>
            <a:ext cx="907727" cy="480562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9FF549-8772-E4DF-C3A7-B51FF24D27CA}"/>
              </a:ext>
            </a:extLst>
          </p:cNvPr>
          <p:cNvSpPr/>
          <p:nvPr/>
        </p:nvSpPr>
        <p:spPr>
          <a:xfrm>
            <a:off x="7224952" y="698063"/>
            <a:ext cx="1378911" cy="1384972"/>
          </a:xfrm>
          <a:prstGeom prst="rect">
            <a:avLst/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3554E7-2FD5-0E89-818D-CC9EA6EF1E9D}"/>
              </a:ext>
            </a:extLst>
          </p:cNvPr>
          <p:cNvSpPr txBox="1"/>
          <p:nvPr/>
        </p:nvSpPr>
        <p:spPr>
          <a:xfrm>
            <a:off x="8271051" y="1376423"/>
            <a:ext cx="570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C5AFA4-BEEF-874D-C747-D6F115C75FDD}"/>
              </a:ext>
            </a:extLst>
          </p:cNvPr>
          <p:cNvSpPr/>
          <p:nvPr/>
        </p:nvSpPr>
        <p:spPr>
          <a:xfrm>
            <a:off x="7224951" y="3274142"/>
            <a:ext cx="1378911" cy="1384972"/>
          </a:xfrm>
          <a:prstGeom prst="rect">
            <a:avLst/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748278-2C75-00DE-5A8C-FF9D09BDF073}"/>
              </a:ext>
            </a:extLst>
          </p:cNvPr>
          <p:cNvSpPr/>
          <p:nvPr/>
        </p:nvSpPr>
        <p:spPr>
          <a:xfrm>
            <a:off x="5243457" y="1067395"/>
            <a:ext cx="775639" cy="260350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CEA8ED-29C3-15AE-1D66-0F4411E538BA}"/>
              </a:ext>
            </a:extLst>
          </p:cNvPr>
          <p:cNvSpPr txBox="1"/>
          <p:nvPr/>
        </p:nvSpPr>
        <p:spPr>
          <a:xfrm>
            <a:off x="5155022" y="1007092"/>
            <a:ext cx="40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61428A-C06A-6E7B-94B0-5940734C7578}"/>
              </a:ext>
            </a:extLst>
          </p:cNvPr>
          <p:cNvSpPr/>
          <p:nvPr/>
        </p:nvSpPr>
        <p:spPr>
          <a:xfrm>
            <a:off x="5257799" y="3569238"/>
            <a:ext cx="775639" cy="260350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55F856-AFA4-1D8F-8705-DF1DDCE9753B}"/>
              </a:ext>
            </a:extLst>
          </p:cNvPr>
          <p:cNvSpPr/>
          <p:nvPr/>
        </p:nvSpPr>
        <p:spPr>
          <a:xfrm>
            <a:off x="6231117" y="1550131"/>
            <a:ext cx="907727" cy="1114926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DC0024-9DED-51D7-FC18-658C510A138E}"/>
              </a:ext>
            </a:extLst>
          </p:cNvPr>
          <p:cNvSpPr txBox="1"/>
          <p:nvPr/>
        </p:nvSpPr>
        <p:spPr>
          <a:xfrm>
            <a:off x="6481533" y="2309635"/>
            <a:ext cx="708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2EC62E-2A41-5EB4-2282-22A07804CC19}"/>
              </a:ext>
            </a:extLst>
          </p:cNvPr>
          <p:cNvSpPr/>
          <p:nvPr/>
        </p:nvSpPr>
        <p:spPr>
          <a:xfrm>
            <a:off x="6231118" y="4032250"/>
            <a:ext cx="907727" cy="802792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F475AA-42E5-7187-F7C9-9F450929D2B0}"/>
              </a:ext>
            </a:extLst>
          </p:cNvPr>
          <p:cNvSpPr/>
          <p:nvPr/>
        </p:nvSpPr>
        <p:spPr>
          <a:xfrm>
            <a:off x="5243457" y="2762835"/>
            <a:ext cx="789981" cy="802792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EFAB2B-D816-09FC-DDAF-E842FA322C86}"/>
              </a:ext>
            </a:extLst>
          </p:cNvPr>
          <p:cNvSpPr/>
          <p:nvPr/>
        </p:nvSpPr>
        <p:spPr>
          <a:xfrm>
            <a:off x="5230246" y="215924"/>
            <a:ext cx="799018" cy="802792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BEE91C-7A4D-6D2E-2970-D2894260B5F9}"/>
              </a:ext>
            </a:extLst>
          </p:cNvPr>
          <p:cNvSpPr/>
          <p:nvPr/>
        </p:nvSpPr>
        <p:spPr>
          <a:xfrm>
            <a:off x="3573267" y="3829588"/>
            <a:ext cx="1670190" cy="958312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CF4B9A-0EB0-17D7-73E6-796F81D7D709}"/>
              </a:ext>
            </a:extLst>
          </p:cNvPr>
          <p:cNvSpPr/>
          <p:nvPr/>
        </p:nvSpPr>
        <p:spPr>
          <a:xfrm>
            <a:off x="3573267" y="329557"/>
            <a:ext cx="1610714" cy="1046866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E8303EE-A5B2-AFD2-9DC4-084B8540A8C0}"/>
              </a:ext>
            </a:extLst>
          </p:cNvPr>
          <p:cNvSpPr txBox="1"/>
          <p:nvPr/>
        </p:nvSpPr>
        <p:spPr>
          <a:xfrm>
            <a:off x="3647848" y="1000225"/>
            <a:ext cx="523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⑧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BDB9BCB-5CDE-A48D-A01C-4818A45587F6}"/>
              </a:ext>
            </a:extLst>
          </p:cNvPr>
          <p:cNvSpPr/>
          <p:nvPr/>
        </p:nvSpPr>
        <p:spPr>
          <a:xfrm>
            <a:off x="4212438" y="2083035"/>
            <a:ext cx="19679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输出的下溢中断信号</a:t>
            </a:r>
            <a:endParaRPr lang="zh-CN" altLang="zh-CN" sz="12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247736D-81EE-8B68-6D0E-3DE76798ADA6}"/>
              </a:ext>
            </a:extLst>
          </p:cNvPr>
          <p:cNvSpPr/>
          <p:nvPr/>
        </p:nvSpPr>
        <p:spPr>
          <a:xfrm>
            <a:off x="4331759" y="2905126"/>
            <a:ext cx="852221" cy="439164"/>
          </a:xfrm>
          <a:prstGeom prst="rect">
            <a:avLst/>
          </a:prstGeom>
          <a:solidFill>
            <a:srgbClr val="11745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4A1A6E-1759-C44A-E821-F1F685C47967}"/>
              </a:ext>
            </a:extLst>
          </p:cNvPr>
          <p:cNvSpPr/>
          <p:nvPr/>
        </p:nvSpPr>
        <p:spPr>
          <a:xfrm>
            <a:off x="4332574" y="1475906"/>
            <a:ext cx="852221" cy="669167"/>
          </a:xfrm>
          <a:prstGeom prst="rect">
            <a:avLst/>
          </a:prstGeom>
          <a:solidFill>
            <a:srgbClr val="11745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4EFDFF6-3B14-5016-E8B9-91CF4AFC087B}"/>
              </a:ext>
            </a:extLst>
          </p:cNvPr>
          <p:cNvSpPr txBox="1"/>
          <p:nvPr/>
        </p:nvSpPr>
        <p:spPr>
          <a:xfrm>
            <a:off x="4632474" y="1434406"/>
            <a:ext cx="402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61227-B8FD-25D1-C7D5-62543B8B3D29}"/>
              </a:ext>
            </a:extLst>
          </p:cNvPr>
          <p:cNvSpPr/>
          <p:nvPr/>
        </p:nvSpPr>
        <p:spPr>
          <a:xfrm>
            <a:off x="6694475" y="6436"/>
            <a:ext cx="799018" cy="294590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9" grpId="0"/>
      <p:bldP spid="33" grpId="0" animBg="1"/>
      <p:bldP spid="35" grpId="0" animBg="1"/>
      <p:bldP spid="34" grpId="0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137803</TotalTime>
  <Words>4451</Words>
  <Application>Microsoft Office PowerPoint</Application>
  <PresentationFormat>全屏显示(16:9)</PresentationFormat>
  <Paragraphs>538</Paragraphs>
  <Slides>51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等线</vt:lpstr>
      <vt:lpstr>思源黑体 CN Bold</vt:lpstr>
      <vt:lpstr>思源黑体 CN Medium</vt:lpstr>
      <vt:lpstr>思源黑体 CN Normal</vt:lpstr>
      <vt:lpstr>思源黑体 CN Regular</vt:lpstr>
      <vt:lpstr>Arial</vt:lpstr>
      <vt:lpstr>Calibri</vt:lpstr>
      <vt:lpstr>Calibri Light</vt:lpstr>
      <vt:lpstr>Cambria Math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3736</cp:revision>
  <dcterms:created xsi:type="dcterms:W3CDTF">2021-03-21T09:45:45Z</dcterms:created>
  <dcterms:modified xsi:type="dcterms:W3CDTF">2022-08-27T08:38:11Z</dcterms:modified>
</cp:coreProperties>
</file>