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8" r:id="rId2"/>
    <p:sldId id="270" r:id="rId3"/>
    <p:sldId id="274" r:id="rId4"/>
    <p:sldId id="283" r:id="rId5"/>
    <p:sldId id="284" r:id="rId6"/>
    <p:sldId id="343" r:id="rId7"/>
    <p:sldId id="344" r:id="rId8"/>
    <p:sldId id="346" r:id="rId9"/>
    <p:sldId id="345" r:id="rId10"/>
    <p:sldId id="347" r:id="rId11"/>
    <p:sldId id="275" r:id="rId12"/>
    <p:sldId id="378" r:id="rId13"/>
    <p:sldId id="285" r:id="rId14"/>
    <p:sldId id="375" r:id="rId15"/>
    <p:sldId id="373" r:id="rId16"/>
    <p:sldId id="279" r:id="rId17"/>
    <p:sldId id="280" r:id="rId18"/>
    <p:sldId id="348" r:id="rId19"/>
    <p:sldId id="277" r:id="rId20"/>
    <p:sldId id="369" r:id="rId21"/>
    <p:sldId id="342" r:id="rId22"/>
    <p:sldId id="374" r:id="rId23"/>
    <p:sldId id="341" r:id="rId24"/>
    <p:sldId id="376" r:id="rId25"/>
    <p:sldId id="281" r:id="rId26"/>
    <p:sldId id="349" r:id="rId27"/>
    <p:sldId id="377" r:id="rId28"/>
    <p:sldId id="372" r:id="rId29"/>
    <p:sldId id="271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4C7E7"/>
    <a:srgbClr val="5AA5DE"/>
    <a:srgbClr val="117457"/>
    <a:srgbClr val="19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88746" autoAdjust="0"/>
  </p:normalViewPr>
  <p:slideViewPr>
    <p:cSldViewPr snapToGrid="0">
      <p:cViewPr varScale="1">
        <p:scale>
          <a:sx n="114" d="100"/>
          <a:sy n="114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7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4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33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5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5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2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F920836-F785-4BF9-9FB9-8847594F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187983"/>
            <a:ext cx="3817466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总线协议介绍（掌握）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29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8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0" y="1585827"/>
            <a:ext cx="605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AT24C02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2K bit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EEPROM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存储器，使用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通信方式。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CA1999-DB97-4B33-AA4E-3828A7B54B28}"/>
              </a:ext>
            </a:extLst>
          </p:cNvPr>
          <p:cNvSpPr/>
          <p:nvPr/>
        </p:nvSpPr>
        <p:spPr>
          <a:xfrm>
            <a:off x="-862" y="1027107"/>
            <a:ext cx="9022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EEPROM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是一种掉电后数据不丢失的储存器，常用来存储一些配置信息，在系统重新上电时就可以加载。</a:t>
            </a:r>
            <a:endParaRPr lang="zh-CN" altLang="en-US" sz="16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DEAEF2E-B812-4692-A872-54F7077E64F3}"/>
              </a:ext>
            </a:extLst>
          </p:cNvPr>
          <p:cNvSpPr/>
          <p:nvPr/>
        </p:nvSpPr>
        <p:spPr>
          <a:xfrm>
            <a:off x="268604" y="4054141"/>
            <a:ext cx="2711938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A0/1/2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设备地址决定引脚 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2826FA-DFC1-462B-8FCF-7EB6DF32F046}"/>
              </a:ext>
            </a:extLst>
          </p:cNvPr>
          <p:cNvSpPr/>
          <p:nvPr/>
        </p:nvSpPr>
        <p:spPr>
          <a:xfrm>
            <a:off x="3222569" y="4051012"/>
            <a:ext cx="1769607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WP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写保护引脚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34A2EBA-02AF-4747-ADFB-7AA9E00DD050}"/>
              </a:ext>
            </a:extLst>
          </p:cNvPr>
          <p:cNvSpPr/>
          <p:nvPr/>
        </p:nvSpPr>
        <p:spPr>
          <a:xfrm>
            <a:off x="268604" y="4500523"/>
            <a:ext cx="1416537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时钟线 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2503394-0DD1-4754-9AE1-D685C81CAEE9}"/>
              </a:ext>
            </a:extLst>
          </p:cNvPr>
          <p:cNvSpPr/>
          <p:nvPr/>
        </p:nvSpPr>
        <p:spPr>
          <a:xfrm>
            <a:off x="3222569" y="4494265"/>
            <a:ext cx="1416537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 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A34040D0-8FA7-427E-8C68-D3DF04B9F96E}"/>
              </a:ext>
            </a:extLst>
          </p:cNvPr>
          <p:cNvPicPr/>
          <p:nvPr/>
        </p:nvPicPr>
        <p:blipFill rotWithShape="1">
          <a:blip r:embed="rId4"/>
          <a:srcRect l="3287" r="1359"/>
          <a:stretch/>
        </p:blipFill>
        <p:spPr>
          <a:xfrm>
            <a:off x="5326653" y="1967040"/>
            <a:ext cx="3548743" cy="2367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6EE86354-A9AB-45B1-9E6E-3704A024950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27390D-3260-44A0-B179-26EC3376D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32" y="1972567"/>
            <a:ext cx="4787900" cy="17865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4CFC6A7-E25A-4400-9CA2-477A1099BE6B}"/>
              </a:ext>
            </a:extLst>
          </p:cNvPr>
          <p:cNvSpPr/>
          <p:nvPr/>
        </p:nvSpPr>
        <p:spPr>
          <a:xfrm>
            <a:off x="5479865" y="4355149"/>
            <a:ext cx="3664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24C02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(page)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组成且每页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8Byte</a:t>
            </a:r>
          </a:p>
        </p:txBody>
      </p:sp>
    </p:spTree>
    <p:extLst>
      <p:ext uri="{BB962C8B-B14F-4D97-AF65-F5344CB8AC3E}">
        <p14:creationId xmlns:p14="http://schemas.microsoft.com/office/powerpoint/2010/main" val="330488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5" grpId="0" animBg="1"/>
      <p:bldP spid="41" grpId="0" animBg="1"/>
      <p:bldP spid="46" grpId="0" animBg="1"/>
      <p:bldP spid="47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2B4479DB-5E81-4EFC-84A4-D76B599927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77B12D5-E2C6-4873-BFFB-354D2A2FA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58613"/>
              </p:ext>
            </p:extLst>
          </p:nvPr>
        </p:nvGraphicFramePr>
        <p:xfrm>
          <a:off x="263863" y="606129"/>
          <a:ext cx="8616273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3294738214"/>
                    </a:ext>
                  </a:extLst>
                </a:gridCol>
                <a:gridCol w="2081136">
                  <a:extLst>
                    <a:ext uri="{9D8B030D-6E8A-4147-A177-3AD203B41FA5}">
                      <a16:colId xmlns:a16="http://schemas.microsoft.com/office/drawing/2014/main" val="172279744"/>
                    </a:ext>
                  </a:extLst>
                </a:gridCol>
                <a:gridCol w="1335046">
                  <a:extLst>
                    <a:ext uri="{9D8B030D-6E8A-4147-A177-3AD203B41FA5}">
                      <a16:colId xmlns:a16="http://schemas.microsoft.com/office/drawing/2014/main" val="2392365638"/>
                    </a:ext>
                  </a:extLst>
                </a:gridCol>
                <a:gridCol w="1708091">
                  <a:extLst>
                    <a:ext uri="{9D8B030D-6E8A-4147-A177-3AD203B41FA5}">
                      <a16:colId xmlns:a16="http://schemas.microsoft.com/office/drawing/2014/main" val="3614390423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108056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AT24Cxx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容量（</a:t>
                      </a: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bit</a:t>
                      </a: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页数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页内字节数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数据地址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占用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bit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9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AT24C01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1K bit (128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 Byte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7bit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AT24C02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2K bit (256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32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 Byte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8bit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AT24C04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4K bit (512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32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16 Byte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9bit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AT24C08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8K bit (1024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16 Byte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10bit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AT24C16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16K bit (2048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128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16 Byte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11bit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AT24C32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32K bit (4096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128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32 Byte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12bit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AT24C64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64K bit (8192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256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32 Byte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13bit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4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AT24C128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128K bit (16384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256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64 Byte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14bit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AT24C256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256K bit (32768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512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64 Byte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15bit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AT24C512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512K bit (65535 B)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512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128 Byte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16bit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1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8" y="4497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通讯地址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DDAE16A-B322-477C-98B5-BFA7D2973717}"/>
              </a:ext>
            </a:extLst>
          </p:cNvPr>
          <p:cNvSpPr/>
          <p:nvPr/>
        </p:nvSpPr>
        <p:spPr>
          <a:xfrm>
            <a:off x="2689858" y="1700030"/>
            <a:ext cx="1554711" cy="36933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可编程部分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CA143A0-176E-4124-B5C3-EB995AF3F209}"/>
              </a:ext>
            </a:extLst>
          </p:cNvPr>
          <p:cNvSpPr/>
          <p:nvPr/>
        </p:nvSpPr>
        <p:spPr>
          <a:xfrm>
            <a:off x="2689858" y="1122886"/>
            <a:ext cx="155471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不可编程部分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E7B9322-EE12-489D-8769-7E6887B214B5}"/>
              </a:ext>
            </a:extLst>
          </p:cNvPr>
          <p:cNvSpPr/>
          <p:nvPr/>
        </p:nvSpPr>
        <p:spPr>
          <a:xfrm>
            <a:off x="118871" y="1700029"/>
            <a:ext cx="1937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Bold" panose="020B0800000000000000"/>
              </a:rPr>
              <a:t>通讯地址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146ECE-A816-40EA-8AAF-53AEA85BC99B}"/>
              </a:ext>
            </a:extLst>
          </p:cNvPr>
          <p:cNvSpPr txBox="1"/>
          <p:nvPr/>
        </p:nvSpPr>
        <p:spPr>
          <a:xfrm>
            <a:off x="4245220" y="1727898"/>
            <a:ext cx="2750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由硬件管脚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A0/1/2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</a:t>
            </a:r>
            <a:endParaRPr lang="zh-CN" altLang="en-US" sz="16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0A1EFBF-A46F-4B21-B204-5DF956CA86FA}"/>
              </a:ext>
            </a:extLst>
          </p:cNvPr>
          <p:cNvSpPr/>
          <p:nvPr/>
        </p:nvSpPr>
        <p:spPr>
          <a:xfrm>
            <a:off x="2689858" y="2271554"/>
            <a:ext cx="1554711" cy="36933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数据传输方向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08DC79-500C-4314-B0FF-3F92FB3A003F}"/>
              </a:ext>
            </a:extLst>
          </p:cNvPr>
          <p:cNvSpPr txBox="1"/>
          <p:nvPr/>
        </p:nvSpPr>
        <p:spPr>
          <a:xfrm>
            <a:off x="4244569" y="2290526"/>
            <a:ext cx="3064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读数据‘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’还是写数据‘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D7D4A2-B2D1-4267-80E6-6FE50DB70E54}"/>
              </a:ext>
            </a:extLst>
          </p:cNvPr>
          <p:cNvSpPr txBox="1"/>
          <p:nvPr/>
        </p:nvSpPr>
        <p:spPr>
          <a:xfrm>
            <a:off x="4244895" y="1131782"/>
            <a:ext cx="2750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1010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55AFEB-491F-4841-B5A0-3D894A57C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0" y="3239007"/>
            <a:ext cx="5080886" cy="150396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803B773-DE57-4402-A753-8906D71FA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80" y="2639362"/>
            <a:ext cx="3307200" cy="2185114"/>
          </a:xfrm>
          <a:prstGeom prst="rect">
            <a:avLst/>
          </a:prstGeom>
        </p:spPr>
      </p:pic>
      <p:sp>
        <p:nvSpPr>
          <p:cNvPr id="26" name="右中括号 25">
            <a:extLst>
              <a:ext uri="{FF2B5EF4-FFF2-40B4-BE49-F238E27FC236}">
                <a16:creationId xmlns:a16="http://schemas.microsoft.com/office/drawing/2014/main" id="{1E6319E7-71B8-422F-A987-AAFCBE1A4C23}"/>
              </a:ext>
            </a:extLst>
          </p:cNvPr>
          <p:cNvSpPr/>
          <p:nvPr/>
        </p:nvSpPr>
        <p:spPr>
          <a:xfrm>
            <a:off x="4053840" y="1116489"/>
            <a:ext cx="2941689" cy="950866"/>
          </a:xfrm>
          <a:prstGeom prst="righ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2583ED-8429-4743-8540-CA84D153DF4D}"/>
              </a:ext>
            </a:extLst>
          </p:cNvPr>
          <p:cNvSpPr txBox="1"/>
          <p:nvPr/>
        </p:nvSpPr>
        <p:spPr>
          <a:xfrm>
            <a:off x="6995529" y="1389344"/>
            <a:ext cx="129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ea typeface="思源黑体 CN Normal" panose="020B0400000000000000"/>
              </a:rPr>
              <a:t>设备地址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10C6708-D8C3-4674-8F18-545ABA8380F7}"/>
              </a:ext>
            </a:extLst>
          </p:cNvPr>
          <p:cNvSpPr txBox="1"/>
          <p:nvPr/>
        </p:nvSpPr>
        <p:spPr>
          <a:xfrm>
            <a:off x="593746" y="2867669"/>
            <a:ext cx="4308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0xA0    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读操作地址：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0xA1</a:t>
            </a:r>
            <a:endParaRPr lang="zh-CN" altLang="en-US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2B4479DB-5E81-4EFC-84A4-D76B599927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8205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1" grpId="0"/>
      <p:bldP spid="22" grpId="0" animBg="1"/>
      <p:bldP spid="23" grpId="0"/>
      <p:bldP spid="24" grpId="0"/>
      <p:bldP spid="26" grpId="0" animBg="1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F920836-F785-4BF9-9FB9-8847594F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187983"/>
            <a:ext cx="3817466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总线协议介绍（掌握）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读写时序（掌握）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7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1" y="914192"/>
            <a:ext cx="346329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AT24C02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支持的读写操作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2B4479DB-5E81-4EFC-84A4-D76B599927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BF9B024-7E7E-4C84-BA7E-5BDA4D7F9465}"/>
              </a:ext>
            </a:extLst>
          </p:cNvPr>
          <p:cNvSpPr txBox="1"/>
          <p:nvPr/>
        </p:nvSpPr>
        <p:spPr>
          <a:xfrm>
            <a:off x="339021" y="1342071"/>
            <a:ext cx="105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1F2FD36-84F5-4D15-A779-E2AF7C3C700A}"/>
              </a:ext>
            </a:extLst>
          </p:cNvPr>
          <p:cNvSpPr txBox="1"/>
          <p:nvPr/>
        </p:nvSpPr>
        <p:spPr>
          <a:xfrm>
            <a:off x="339021" y="3082097"/>
            <a:ext cx="105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C3BB928-9FC9-48AB-8378-D76E99BA64B5}"/>
              </a:ext>
            </a:extLst>
          </p:cNvPr>
          <p:cNvSpPr txBox="1"/>
          <p:nvPr/>
        </p:nvSpPr>
        <p:spPr>
          <a:xfrm>
            <a:off x="674301" y="1758446"/>
            <a:ext cx="3545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AT24C02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字节写模式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和页写模式。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E819816-9FF3-4A4A-93A9-0205C4AA28EC}"/>
              </a:ext>
            </a:extLst>
          </p:cNvPr>
          <p:cNvSpPr txBox="1"/>
          <p:nvPr/>
        </p:nvSpPr>
        <p:spPr>
          <a:xfrm>
            <a:off x="674301" y="2095869"/>
            <a:ext cx="4217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字节写模式就是一个地址一个数据进行写入。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B543CE-2291-48D1-A3AD-075062F60060}"/>
              </a:ext>
            </a:extLst>
          </p:cNvPr>
          <p:cNvSpPr txBox="1"/>
          <p:nvPr/>
        </p:nvSpPr>
        <p:spPr>
          <a:xfrm>
            <a:off x="674300" y="2433293"/>
            <a:ext cx="83978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页写模式就是连续写入数据。只需要写一个地址，连续写入数据时地址会自增，但存在页的限制，超出一页时，超出数据覆盖原先写入的数据。但读会自动翻页。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C8929D1-FEE6-4F4A-A781-1D70884A566D}"/>
              </a:ext>
            </a:extLst>
          </p:cNvPr>
          <p:cNvSpPr txBox="1"/>
          <p:nvPr/>
        </p:nvSpPr>
        <p:spPr>
          <a:xfrm>
            <a:off x="674300" y="3470820"/>
            <a:ext cx="6477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AT24C02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支持当前地址读模式，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随机地址读模式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和顺序读模式。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4F106C-CBB6-4B38-81A5-518BD5A1AFB2}"/>
              </a:ext>
            </a:extLst>
          </p:cNvPr>
          <p:cNvSpPr txBox="1"/>
          <p:nvPr/>
        </p:nvSpPr>
        <p:spPr>
          <a:xfrm>
            <a:off x="674300" y="3809048"/>
            <a:ext cx="73528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当前读模式是基于上一次读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写操作的最后位置继续读出数据。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ACE1F6C-1BAD-4EF0-B36E-41FC7C8C3284}"/>
              </a:ext>
            </a:extLst>
          </p:cNvPr>
          <p:cNvSpPr txBox="1"/>
          <p:nvPr/>
        </p:nvSpPr>
        <p:spPr>
          <a:xfrm>
            <a:off x="674300" y="4147665"/>
            <a:ext cx="5354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随机地址读模式是指定地址读出数据。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75559FA-D338-495C-9EC9-DCC254EA8A54}"/>
              </a:ext>
            </a:extLst>
          </p:cNvPr>
          <p:cNvSpPr txBox="1"/>
          <p:nvPr/>
        </p:nvSpPr>
        <p:spPr>
          <a:xfrm>
            <a:off x="674300" y="4487917"/>
            <a:ext cx="3126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顺序读模式是连续读出数据。</a:t>
            </a:r>
            <a:endParaRPr lang="zh-CN" altLang="en-US" sz="1600" dirty="0"/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5021DFF5-E6F2-4182-891D-DFEA7EDB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8" y="4497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读写时序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9575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写时序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99ECA88-83BA-43C7-B9A5-008657DC957F}"/>
              </a:ext>
            </a:extLst>
          </p:cNvPr>
          <p:cNvSpPr/>
          <p:nvPr/>
        </p:nvSpPr>
        <p:spPr>
          <a:xfrm>
            <a:off x="495576" y="3556733"/>
            <a:ext cx="1158068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5428C8-A6D9-4DA4-8233-9983CC84966E}"/>
              </a:ext>
            </a:extLst>
          </p:cNvPr>
          <p:cNvSpPr/>
          <p:nvPr/>
        </p:nvSpPr>
        <p:spPr>
          <a:xfrm>
            <a:off x="2438485" y="3556733"/>
            <a:ext cx="1271156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地址和方向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979A1A7-A755-4CF6-8D27-2828F68F4AFD}"/>
              </a:ext>
            </a:extLst>
          </p:cNvPr>
          <p:cNvSpPr/>
          <p:nvPr/>
        </p:nvSpPr>
        <p:spPr>
          <a:xfrm>
            <a:off x="4574678" y="3556733"/>
            <a:ext cx="1158068" cy="3182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F643DB-3CC5-4C28-A445-3E07305C2D94}"/>
              </a:ext>
            </a:extLst>
          </p:cNvPr>
          <p:cNvSpPr/>
          <p:nvPr/>
        </p:nvSpPr>
        <p:spPr>
          <a:xfrm>
            <a:off x="6614229" y="3556733"/>
            <a:ext cx="1158068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内存地址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E8991D6-4F1F-4B70-96FD-AA259F9D9B20}"/>
              </a:ext>
            </a:extLst>
          </p:cNvPr>
          <p:cNvSpPr/>
          <p:nvPr/>
        </p:nvSpPr>
        <p:spPr>
          <a:xfrm>
            <a:off x="6614229" y="4357257"/>
            <a:ext cx="1158068" cy="3182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7EE3E11-FD3B-4A6B-94C9-0BF479AAD8B9}"/>
              </a:ext>
            </a:extLst>
          </p:cNvPr>
          <p:cNvSpPr/>
          <p:nvPr/>
        </p:nvSpPr>
        <p:spPr>
          <a:xfrm>
            <a:off x="4574678" y="4357257"/>
            <a:ext cx="1158068" cy="3182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数据内容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EECA3B2-F622-4164-9613-5BBEA236424B}"/>
              </a:ext>
            </a:extLst>
          </p:cNvPr>
          <p:cNvSpPr/>
          <p:nvPr/>
        </p:nvSpPr>
        <p:spPr>
          <a:xfrm>
            <a:off x="2438485" y="4357257"/>
            <a:ext cx="1158068" cy="3182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8E08A9F-1767-4F64-8768-DF22F219FFEE}"/>
              </a:ext>
            </a:extLst>
          </p:cNvPr>
          <p:cNvSpPr/>
          <p:nvPr/>
        </p:nvSpPr>
        <p:spPr>
          <a:xfrm>
            <a:off x="495576" y="4357257"/>
            <a:ext cx="1158068" cy="3182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98E9CE4-EFD9-499A-A455-0DCF87C34A6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653644" y="3721083"/>
            <a:ext cx="78484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7D9DA86-5E33-4E8D-BD91-A65B9FFA0FDF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709641" y="3715853"/>
            <a:ext cx="865037" cy="52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0E75974-2170-4838-8A92-B583F4B09DA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732746" y="3715853"/>
            <a:ext cx="881483" cy="52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2BF76AA-1805-4466-A13D-0F2AB4018C2A}"/>
              </a:ext>
            </a:extLst>
          </p:cNvPr>
          <p:cNvCxnSpPr>
            <a:stCxn id="24" idx="3"/>
            <a:endCxn id="29" idx="3"/>
          </p:cNvCxnSpPr>
          <p:nvPr/>
        </p:nvCxnSpPr>
        <p:spPr>
          <a:xfrm>
            <a:off x="7772297" y="3721083"/>
            <a:ext cx="12700" cy="795294"/>
          </a:xfrm>
          <a:prstGeom prst="bentConnector3">
            <a:avLst>
              <a:gd name="adj1" fmla="val 294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C63A67-070F-463B-B126-0AA66157A20D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5732746" y="4516377"/>
            <a:ext cx="88148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EE6FF40-A640-408E-B6D6-9504F212CD5E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3596553" y="4516377"/>
            <a:ext cx="97812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28E24FF-F143-4648-B27E-F1521714A9DD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1653644" y="4516377"/>
            <a:ext cx="78484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E7BDEAC9-C19C-4921-B6C1-B1C4D2FBF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93" y="1114624"/>
            <a:ext cx="6973984" cy="2052290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80C654EA-0311-44F3-9D11-C1131551C623}"/>
              </a:ext>
            </a:extLst>
          </p:cNvPr>
          <p:cNvSpPr/>
          <p:nvPr/>
        </p:nvSpPr>
        <p:spPr>
          <a:xfrm>
            <a:off x="8393828" y="3285939"/>
            <a:ext cx="660924" cy="307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E9CE254-FEFF-4695-9A78-3B28E3446F2C}"/>
              </a:ext>
            </a:extLst>
          </p:cNvPr>
          <p:cNvSpPr/>
          <p:nvPr/>
        </p:nvSpPr>
        <p:spPr>
          <a:xfrm>
            <a:off x="8393828" y="3641155"/>
            <a:ext cx="660924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29C313F-3526-476D-9554-6FC70911E3B7}"/>
              </a:ext>
            </a:extLst>
          </p:cNvPr>
          <p:cNvSpPr txBox="1"/>
          <p:nvPr/>
        </p:nvSpPr>
        <p:spPr>
          <a:xfrm>
            <a:off x="4236720" y="313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84BBB64-BA82-4CA0-B14D-3090E848B596}"/>
              </a:ext>
            </a:extLst>
          </p:cNvPr>
          <p:cNvSpPr/>
          <p:nvPr/>
        </p:nvSpPr>
        <p:spPr>
          <a:xfrm>
            <a:off x="2572185" y="3272859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1010 000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85873BC-6144-472C-AE59-DD44041BFF7D}"/>
              </a:ext>
            </a:extLst>
          </p:cNvPr>
          <p:cNvSpPr/>
          <p:nvPr/>
        </p:nvSpPr>
        <p:spPr>
          <a:xfrm>
            <a:off x="6822809" y="3248956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0~255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0EAE51C-B718-4AC9-9EEE-850AFF6E03D4}"/>
              </a:ext>
            </a:extLst>
          </p:cNvPr>
          <p:cNvSpPr/>
          <p:nvPr/>
        </p:nvSpPr>
        <p:spPr>
          <a:xfrm>
            <a:off x="3693194" y="602763"/>
            <a:ext cx="525078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:EEPROM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比较慢，必须等到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10ms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后再写下一个字节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968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4" grpId="0" animBg="1"/>
      <p:bldP spid="29" grpId="0" animBg="1"/>
      <p:bldP spid="31" grpId="0" animBg="1"/>
      <p:bldP spid="33" grpId="0" animBg="1"/>
      <p:bldP spid="35" grpId="0" animBg="1"/>
      <p:bldP spid="77" grpId="0"/>
      <p:bldP spid="78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29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E09F8F-4B16-458C-B3FD-36DFCA7EF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3" y="983026"/>
            <a:ext cx="8162693" cy="2303110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E4F103F-7D46-4711-A369-A3B62DA38B87}"/>
              </a:ext>
            </a:extLst>
          </p:cNvPr>
          <p:cNvSpPr/>
          <p:nvPr/>
        </p:nvSpPr>
        <p:spPr>
          <a:xfrm>
            <a:off x="142828" y="3647281"/>
            <a:ext cx="1158068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9F0389-5F0E-43E7-B770-BAA12A647D1D}"/>
              </a:ext>
            </a:extLst>
          </p:cNvPr>
          <p:cNvSpPr/>
          <p:nvPr/>
        </p:nvSpPr>
        <p:spPr>
          <a:xfrm>
            <a:off x="2009413" y="3644664"/>
            <a:ext cx="1294810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地址和方向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768FE96-E4CB-4E01-A836-5CB8297B6DD3}"/>
              </a:ext>
            </a:extLst>
          </p:cNvPr>
          <p:cNvSpPr/>
          <p:nvPr/>
        </p:nvSpPr>
        <p:spPr>
          <a:xfrm>
            <a:off x="4012740" y="3649896"/>
            <a:ext cx="1158068" cy="3182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67AF9CC-E932-45F9-8BCF-28050B802E5F}"/>
              </a:ext>
            </a:extLst>
          </p:cNvPr>
          <p:cNvSpPr/>
          <p:nvPr/>
        </p:nvSpPr>
        <p:spPr>
          <a:xfrm>
            <a:off x="5879325" y="3649896"/>
            <a:ext cx="1158068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内存地址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31AD0C7-2DC8-47AA-BB28-22D8D995BAD4}"/>
              </a:ext>
            </a:extLst>
          </p:cNvPr>
          <p:cNvSpPr/>
          <p:nvPr/>
        </p:nvSpPr>
        <p:spPr>
          <a:xfrm>
            <a:off x="7745908" y="3644665"/>
            <a:ext cx="1158068" cy="3182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EF13D54-7E9D-499A-BE08-D21E9BD08389}"/>
              </a:ext>
            </a:extLst>
          </p:cNvPr>
          <p:cNvSpPr/>
          <p:nvPr/>
        </p:nvSpPr>
        <p:spPr>
          <a:xfrm>
            <a:off x="3184060" y="4364495"/>
            <a:ext cx="1158068" cy="3182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数据内容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1E713F1-70AB-4749-8E4C-FCC1FCB0377A}"/>
              </a:ext>
            </a:extLst>
          </p:cNvPr>
          <p:cNvSpPr/>
          <p:nvPr/>
        </p:nvSpPr>
        <p:spPr>
          <a:xfrm>
            <a:off x="4704676" y="4364495"/>
            <a:ext cx="1158068" cy="3182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76C0E1D-062A-4941-8D4A-B613419B36D6}"/>
              </a:ext>
            </a:extLst>
          </p:cNvPr>
          <p:cNvSpPr/>
          <p:nvPr/>
        </p:nvSpPr>
        <p:spPr>
          <a:xfrm>
            <a:off x="142828" y="4364495"/>
            <a:ext cx="1158068" cy="3182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8D4E072-1A3A-4458-AD8A-439FDC1653B2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300896" y="3809014"/>
            <a:ext cx="708517" cy="261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86E3834-1397-42B2-916E-A2640DE6A30F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3304223" y="3809014"/>
            <a:ext cx="708517" cy="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80D3CF0-9566-4776-85A9-29C084CB5FE1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5170808" y="3809016"/>
            <a:ext cx="708517" cy="52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BF1E279-7492-48B2-80C9-7470C282CF71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>
            <a:off x="8324942" y="3962904"/>
            <a:ext cx="0" cy="3911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789A0D6-6E3E-48F1-AFBE-ACB2130C7D2B}"/>
              </a:ext>
            </a:extLst>
          </p:cNvPr>
          <p:cNvCxnSpPr>
            <a:cxnSpLocks/>
            <a:stCxn id="47" idx="1"/>
            <a:endCxn id="79" idx="3"/>
          </p:cNvCxnSpPr>
          <p:nvPr/>
        </p:nvCxnSpPr>
        <p:spPr>
          <a:xfrm flipH="1">
            <a:off x="2821512" y="4523615"/>
            <a:ext cx="36254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46D541-AA1A-499C-8ACD-B4F2DAB601F9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>
            <a:off x="4342128" y="4523615"/>
            <a:ext cx="36254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622C47F-C36F-46AE-864C-73E4B83E07E3}"/>
              </a:ext>
            </a:extLst>
          </p:cNvPr>
          <p:cNvSpPr/>
          <p:nvPr/>
        </p:nvSpPr>
        <p:spPr>
          <a:xfrm>
            <a:off x="8450498" y="2804218"/>
            <a:ext cx="614201" cy="307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9318351-3D08-484C-8919-80D761E6F466}"/>
              </a:ext>
            </a:extLst>
          </p:cNvPr>
          <p:cNvSpPr/>
          <p:nvPr/>
        </p:nvSpPr>
        <p:spPr>
          <a:xfrm>
            <a:off x="8450498" y="3208744"/>
            <a:ext cx="614201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6A8AFE-EF7E-4208-AB57-937C4EA065DD}"/>
              </a:ext>
            </a:extLst>
          </p:cNvPr>
          <p:cNvSpPr/>
          <p:nvPr/>
        </p:nvSpPr>
        <p:spPr>
          <a:xfrm>
            <a:off x="2145377" y="3375384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1010 000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D60A31-5969-4C1F-AAEC-E9C778173818}"/>
              </a:ext>
            </a:extLst>
          </p:cNvPr>
          <p:cNvSpPr/>
          <p:nvPr/>
        </p:nvSpPr>
        <p:spPr>
          <a:xfrm>
            <a:off x="6093089" y="3375384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0~255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25BB661-7E48-4502-875C-B208CAD6757F}"/>
              </a:ext>
            </a:extLst>
          </p:cNvPr>
          <p:cNvSpPr/>
          <p:nvPr/>
        </p:nvSpPr>
        <p:spPr>
          <a:xfrm>
            <a:off x="7745908" y="4354034"/>
            <a:ext cx="1158068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A16DDBA-B9AE-4DF4-8EF4-B23EB85C74F5}"/>
              </a:ext>
            </a:extLst>
          </p:cNvPr>
          <p:cNvSpPr/>
          <p:nvPr/>
        </p:nvSpPr>
        <p:spPr>
          <a:xfrm>
            <a:off x="6195330" y="4354034"/>
            <a:ext cx="1269804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地址和方向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F0ACEDE-608B-4AE5-BAC5-7D6029FE83D0}"/>
              </a:ext>
            </a:extLst>
          </p:cNvPr>
          <p:cNvSpPr/>
          <p:nvPr/>
        </p:nvSpPr>
        <p:spPr>
          <a:xfrm>
            <a:off x="1663444" y="4364495"/>
            <a:ext cx="1158068" cy="3182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9BE8B1D-CD1C-416E-89B7-BCCB79AA0A72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7037393" y="3803785"/>
            <a:ext cx="708515" cy="1046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E93ED17-FE54-4847-8AE2-CED02F7C382C}"/>
              </a:ext>
            </a:extLst>
          </p:cNvPr>
          <p:cNvCxnSpPr>
            <a:cxnSpLocks/>
            <a:stCxn id="73" idx="1"/>
            <a:endCxn id="48" idx="3"/>
          </p:cNvCxnSpPr>
          <p:nvPr/>
        </p:nvCxnSpPr>
        <p:spPr>
          <a:xfrm flipH="1">
            <a:off x="5862744" y="4518384"/>
            <a:ext cx="332586" cy="523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6A6D6BD-A916-4DB7-A5A2-7BE2273286D6}"/>
              </a:ext>
            </a:extLst>
          </p:cNvPr>
          <p:cNvCxnSpPr>
            <a:cxnSpLocks/>
            <a:stCxn id="71" idx="1"/>
            <a:endCxn id="73" idx="3"/>
          </p:cNvCxnSpPr>
          <p:nvPr/>
        </p:nvCxnSpPr>
        <p:spPr>
          <a:xfrm flipH="1">
            <a:off x="7465134" y="4518384"/>
            <a:ext cx="28077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89438FF-5D50-426C-B4FF-FFE06DB3105C}"/>
              </a:ext>
            </a:extLst>
          </p:cNvPr>
          <p:cNvCxnSpPr>
            <a:cxnSpLocks/>
            <a:stCxn id="79" idx="1"/>
            <a:endCxn id="50" idx="3"/>
          </p:cNvCxnSpPr>
          <p:nvPr/>
        </p:nvCxnSpPr>
        <p:spPr>
          <a:xfrm flipH="1">
            <a:off x="1300896" y="4523615"/>
            <a:ext cx="36254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D3BADF50-C0E6-4D92-AB4F-B4BFD4C2ABF6}"/>
              </a:ext>
            </a:extLst>
          </p:cNvPr>
          <p:cNvSpPr/>
          <p:nvPr/>
        </p:nvSpPr>
        <p:spPr>
          <a:xfrm>
            <a:off x="6318487" y="4099019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1010 000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50EC867-B6DB-44E7-B132-9CA12ACFDA9B}"/>
              </a:ext>
            </a:extLst>
          </p:cNvPr>
          <p:cNvSpPr/>
          <p:nvPr/>
        </p:nvSpPr>
        <p:spPr>
          <a:xfrm>
            <a:off x="1954520" y="410257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nack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F9B0C17D-C3ED-49A0-AF1E-15BFC9E0177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6593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0" grpId="0" animBg="1"/>
      <p:bldP spid="61" grpId="0"/>
      <p:bldP spid="62" grpId="0"/>
      <p:bldP spid="71" grpId="0" animBg="1"/>
      <p:bldP spid="73" grpId="0" animBg="1"/>
      <p:bldP spid="79" grpId="0" animBg="1"/>
      <p:bldP spid="115" grpId="0"/>
      <p:bldP spid="1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F920836-F785-4BF9-9FB9-8847594F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261982"/>
            <a:ext cx="3817466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总线协议介绍（掌握）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43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BAC4F65-A5CF-4CAC-B6A7-938070D68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398758"/>
              </p:ext>
            </p:extLst>
          </p:nvPr>
        </p:nvGraphicFramePr>
        <p:xfrm>
          <a:off x="531435" y="1923750"/>
          <a:ext cx="7588040" cy="12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395">
                  <a:extLst>
                    <a:ext uri="{9D8B030D-6E8A-4147-A177-3AD203B41FA5}">
                      <a16:colId xmlns:a16="http://schemas.microsoft.com/office/drawing/2014/main" val="1888974350"/>
                    </a:ext>
                  </a:extLst>
                </a:gridCol>
                <a:gridCol w="2063415">
                  <a:extLst>
                    <a:ext uri="{9D8B030D-6E8A-4147-A177-3AD203B41FA5}">
                      <a16:colId xmlns:a16="http://schemas.microsoft.com/office/drawing/2014/main" val="3546475094"/>
                    </a:ext>
                  </a:extLst>
                </a:gridCol>
                <a:gridCol w="896230">
                  <a:extLst>
                    <a:ext uri="{9D8B030D-6E8A-4147-A177-3AD203B41FA5}">
                      <a16:colId xmlns:a16="http://schemas.microsoft.com/office/drawing/2014/main" val="408531726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7699428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93322338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IIC</a:t>
                      </a:r>
                      <a:endParaRPr lang="en-US" altLang="zh-CN" sz="3600" b="1" i="0" u="none" strike="noStrike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用法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速度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稳定性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管脚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8954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硬件</a:t>
                      </a:r>
                      <a:r>
                        <a:rPr lang="en-US" altLang="zh-CN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IIC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比较复杂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快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较稳定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需使用特定管脚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2295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软件</a:t>
                      </a:r>
                      <a:r>
                        <a:rPr lang="en-US" altLang="zh-CN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IIC</a:t>
                      </a:r>
                      <a:endParaRPr lang="en-US" altLang="zh-CN" sz="36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操作过程比较清晰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较慢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稳定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任意管脚，比较灵活</a:t>
                      </a:r>
                      <a:endParaRPr lang="zh-CN" altLang="en-US" sz="3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255481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339E63A2-8EAB-436B-8F83-19DBF5FF843A}"/>
              </a:ext>
            </a:extLst>
          </p:cNvPr>
          <p:cNvSpPr/>
          <p:nvPr/>
        </p:nvSpPr>
        <p:spPr>
          <a:xfrm>
            <a:off x="402998" y="1402539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硬件和软件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对比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610900A-21F6-467E-B2A9-380A9E08B10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D589E09-48A5-481E-8A18-2E008B23F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10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024" y="1261982"/>
            <a:ext cx="3656851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总线协议介绍（掌握）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4" y="650862"/>
            <a:ext cx="676798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模块与各开发板引脚硬件连接说明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8056BFE-43B8-406C-A530-29737FB2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63662"/>
              </p:ext>
            </p:extLst>
          </p:nvPr>
        </p:nvGraphicFramePr>
        <p:xfrm>
          <a:off x="383400" y="1297741"/>
          <a:ext cx="8236364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3294738214"/>
                    </a:ext>
                  </a:extLst>
                </a:gridCol>
                <a:gridCol w="1708091">
                  <a:extLst>
                    <a:ext uri="{9D8B030D-6E8A-4147-A177-3AD203B41FA5}">
                      <a16:colId xmlns:a16="http://schemas.microsoft.com/office/drawing/2014/main" val="172279744"/>
                    </a:ext>
                  </a:extLst>
                </a:gridCol>
                <a:gridCol w="1708091">
                  <a:extLst>
                    <a:ext uri="{9D8B030D-6E8A-4147-A177-3AD203B41FA5}">
                      <a16:colId xmlns:a16="http://schemas.microsoft.com/office/drawing/2014/main" val="2392365638"/>
                    </a:ext>
                  </a:extLst>
                </a:gridCol>
                <a:gridCol w="1708091">
                  <a:extLst>
                    <a:ext uri="{9D8B030D-6E8A-4147-A177-3AD203B41FA5}">
                      <a16:colId xmlns:a16="http://schemas.microsoft.com/office/drawing/2014/main" val="3614390423"/>
                    </a:ext>
                  </a:extLst>
                </a:gridCol>
                <a:gridCol w="1708091">
                  <a:extLst>
                    <a:ext uri="{9D8B030D-6E8A-4147-A177-3AD203B41FA5}">
                      <a16:colId xmlns:a16="http://schemas.microsoft.com/office/drawing/2014/main" val="21080569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分类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AT24C02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模块引脚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串行数据脚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0686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供电脚（</a:t>
                      </a: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3.3V</a:t>
                      </a: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时钟线（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SCL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数据线（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SDA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地（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9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</a:t>
                      </a: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PC12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PC11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精英板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战舰板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探索板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PB8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PB9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阿波罗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PH4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PH5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北极星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PH4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PH5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MINIPro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H750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PB11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4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3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8" y="486763"/>
            <a:ext cx="251968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163897" y="1529632"/>
            <a:ext cx="316039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对应时钟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4BC2A1-684A-47AE-AE33-D25D14B99124}"/>
              </a:ext>
            </a:extLst>
          </p:cNvPr>
          <p:cNvSpPr/>
          <p:nvPr/>
        </p:nvSpPr>
        <p:spPr>
          <a:xfrm>
            <a:off x="3307079" y="740389"/>
            <a:ext cx="1627314" cy="3996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配置步骤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163896" y="2299398"/>
            <a:ext cx="316039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工作模式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91D3F8-ED13-4702-9D57-9EEE2995CFD8}"/>
              </a:ext>
            </a:extLst>
          </p:cNvPr>
          <p:cNvSpPr/>
          <p:nvPr/>
        </p:nvSpPr>
        <p:spPr>
          <a:xfrm>
            <a:off x="163896" y="3076905"/>
            <a:ext cx="316039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、编写基本信号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EC1EB9-30A1-4465-B2B9-1160EF92D5C2}"/>
              </a:ext>
            </a:extLst>
          </p:cNvPr>
          <p:cNvSpPr/>
          <p:nvPr/>
        </p:nvSpPr>
        <p:spPr>
          <a:xfrm>
            <a:off x="163897" y="3846671"/>
            <a:ext cx="3160393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、编写读和写函数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E57E9F-3FCB-405E-82AF-0713A1C1DC59}"/>
              </a:ext>
            </a:extLst>
          </p:cNvPr>
          <p:cNvSpPr/>
          <p:nvPr/>
        </p:nvSpPr>
        <p:spPr>
          <a:xfrm>
            <a:off x="3319400" y="2308337"/>
            <a:ext cx="5917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开漏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/SCL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推挽输出模式，使用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HAL_GPIO_Init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A49FF6-2833-4093-A4CB-06F4E88AFE9D}"/>
              </a:ext>
            </a:extLst>
          </p:cNvPr>
          <p:cNvSpPr/>
          <p:nvPr/>
        </p:nvSpPr>
        <p:spPr>
          <a:xfrm>
            <a:off x="3327809" y="1556966"/>
            <a:ext cx="39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__HAL_RCC_GPIOB_CLK_ENABLE()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954B18-596E-4647-8A4C-86570D09A04D}"/>
              </a:ext>
            </a:extLst>
          </p:cNvPr>
          <p:cNvSpPr/>
          <p:nvPr/>
        </p:nvSpPr>
        <p:spPr>
          <a:xfrm>
            <a:off x="3327809" y="3099621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 停止信号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E21E32-5D95-4208-BD75-02E99E8D8688}"/>
              </a:ext>
            </a:extLst>
          </p:cNvPr>
          <p:cNvSpPr/>
          <p:nvPr/>
        </p:nvSpPr>
        <p:spPr>
          <a:xfrm>
            <a:off x="3327809" y="3719729"/>
            <a:ext cx="162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iic_read_byte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411EC6-A909-45D2-8E9B-39F512A73B50}"/>
              </a:ext>
            </a:extLst>
          </p:cNvPr>
          <p:cNvSpPr/>
          <p:nvPr/>
        </p:nvSpPr>
        <p:spPr>
          <a:xfrm>
            <a:off x="3319400" y="4088677"/>
            <a:ext cx="1727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96F233-8C01-4CBC-91A4-099318DF7ABF}"/>
              </a:ext>
            </a:extLst>
          </p:cNvPr>
          <p:cNvSpPr/>
          <p:nvPr/>
        </p:nvSpPr>
        <p:spPr>
          <a:xfrm>
            <a:off x="4984825" y="4107118"/>
            <a:ext cx="338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注意：发送完成，主机释放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12F7703-AC60-42F0-89FD-3A3774A9E302}"/>
              </a:ext>
            </a:extLst>
          </p:cNvPr>
          <p:cNvSpPr/>
          <p:nvPr/>
        </p:nvSpPr>
        <p:spPr>
          <a:xfrm>
            <a:off x="6388195" y="2907386"/>
            <a:ext cx="7061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CE6354A-2C15-4773-A17B-9851F6A571D1}"/>
              </a:ext>
            </a:extLst>
          </p:cNvPr>
          <p:cNvSpPr/>
          <p:nvPr/>
        </p:nvSpPr>
        <p:spPr>
          <a:xfrm>
            <a:off x="6388195" y="3321692"/>
            <a:ext cx="7061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947031-A58F-4BBB-9D3E-1AF14F782C17}"/>
              </a:ext>
            </a:extLst>
          </p:cNvPr>
          <p:cNvSpPr/>
          <p:nvPr/>
        </p:nvSpPr>
        <p:spPr>
          <a:xfrm>
            <a:off x="7107842" y="2765994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send ack</a:t>
            </a:r>
          </a:p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send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nack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51BB54-9EED-41E0-9B72-BC1E974686D6}"/>
              </a:ext>
            </a:extLst>
          </p:cNvPr>
          <p:cNvSpPr/>
          <p:nvPr/>
        </p:nvSpPr>
        <p:spPr>
          <a:xfrm>
            <a:off x="7101935" y="3360068"/>
            <a:ext cx="1062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 ack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D4E2074-60EC-42A9-94C7-B47D4A57EA1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879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24" grpId="0"/>
      <p:bldP spid="25" grpId="0"/>
      <p:bldP spid="3" grpId="0" animBg="1"/>
      <p:bldP spid="31" grpId="0" animBg="1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0459" y="419140"/>
            <a:ext cx="425265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为什么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建议用开漏模式？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FBA139-87FF-42E0-84E8-91FA4321AB17}"/>
              </a:ext>
            </a:extLst>
          </p:cNvPr>
          <p:cNvSpPr txBox="1"/>
          <p:nvPr/>
        </p:nvSpPr>
        <p:spPr>
          <a:xfrm>
            <a:off x="231362" y="855440"/>
            <a:ext cx="8563501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脚即要作为输出，又要作为输入，用开漏输出模式，很好实现输出输入共用，避免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模式频繁切换带来的麻烦。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6235D3-EF07-4A12-8596-7FEB3FB1AC53}"/>
              </a:ext>
            </a:extLst>
          </p:cNvPr>
          <p:cNvSpPr txBox="1"/>
          <p:nvPr/>
        </p:nvSpPr>
        <p:spPr>
          <a:xfrm>
            <a:off x="231362" y="1768284"/>
            <a:ext cx="8563501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输出时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：主机（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，可以拉低信号，来实现低电平发送，主机输出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（实际不起作用），由外部上拉电阻上拉，实现高电平发送。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BBA5B7-18B5-4AA6-897D-A31C2DB2CF55}"/>
              </a:ext>
            </a:extLst>
          </p:cNvPr>
          <p:cNvSpPr txBox="1"/>
          <p:nvPr/>
        </p:nvSpPr>
        <p:spPr>
          <a:xfrm>
            <a:off x="231362" y="2681128"/>
            <a:ext cx="8563501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输入时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：主机（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）设置输出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状态，此时因为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，相当于释放了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脚，此时外部器件可以主动拉低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脚（同样由上拉电阻提供“输出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的功能”），实现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脚的高低电平变化。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50B947-9822-4820-A758-B69EB2E6404B}"/>
              </a:ext>
            </a:extLst>
          </p:cNvPr>
          <p:cNvSpPr txBox="1"/>
          <p:nvPr/>
        </p:nvSpPr>
        <p:spPr>
          <a:xfrm>
            <a:off x="231362" y="3963303"/>
            <a:ext cx="8563502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由于开漏输出模式下，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还是可以读取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状态寄存器，来获取引脚高低电平，因此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，即可获得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脚的高低电平状态，从而实现输入检测。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059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8" y="486763"/>
            <a:ext cx="251968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17D522-672D-443E-B262-00923D7D7920}"/>
              </a:ext>
            </a:extLst>
          </p:cNvPr>
          <p:cNvSpPr/>
          <p:nvPr/>
        </p:nvSpPr>
        <p:spPr>
          <a:xfrm>
            <a:off x="1218344" y="1981249"/>
            <a:ext cx="394838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F43FDB6-B51C-4E9C-A35B-E27318AC7896}"/>
              </a:ext>
            </a:extLst>
          </p:cNvPr>
          <p:cNvSpPr/>
          <p:nvPr/>
        </p:nvSpPr>
        <p:spPr>
          <a:xfrm>
            <a:off x="1998114" y="1138731"/>
            <a:ext cx="2050646" cy="3996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AT24C02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驱动步骤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D76E80-D0A3-4D8D-BD13-8F7A1EAB2E95}"/>
              </a:ext>
            </a:extLst>
          </p:cNvPr>
          <p:cNvSpPr/>
          <p:nvPr/>
        </p:nvSpPr>
        <p:spPr>
          <a:xfrm>
            <a:off x="1218342" y="2751015"/>
            <a:ext cx="3948389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、编写写入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读取一个字节数据函数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3CF44F8-C6E8-48AF-B954-C963A53FF02A}"/>
              </a:ext>
            </a:extLst>
          </p:cNvPr>
          <p:cNvSpPr/>
          <p:nvPr/>
        </p:nvSpPr>
        <p:spPr>
          <a:xfrm>
            <a:off x="1218342" y="3528522"/>
            <a:ext cx="3948389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、编写连续读和连续写函数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F5F9EA-0FFC-444E-B144-F81DD5B5579C}"/>
              </a:ext>
            </a:extLst>
          </p:cNvPr>
          <p:cNvSpPr/>
          <p:nvPr/>
        </p:nvSpPr>
        <p:spPr>
          <a:xfrm>
            <a:off x="5737992" y="276616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遵循时序流程编写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7B7E500-A4EF-464E-9D42-C90AE7FCF7E8}"/>
              </a:ext>
            </a:extLst>
          </p:cNvPr>
          <p:cNvSpPr/>
          <p:nvPr/>
        </p:nvSpPr>
        <p:spPr>
          <a:xfrm>
            <a:off x="5737992" y="3558816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的基础上进行实现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116D75F-9207-4FC5-AB87-90B32065A8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3905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F920836-F785-4BF9-9FB9-8847594F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261982"/>
            <a:ext cx="3817466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总线协议介绍（掌握）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AT24C02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0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802567" y="1402539"/>
            <a:ext cx="4252654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AT24C02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实现读和写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字节数据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3114880" y="2110127"/>
            <a:ext cx="352880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544502-D7F1-4860-BFBF-7B237AAFE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047750"/>
            <a:ext cx="4572000" cy="304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0B0CB5-3BBB-45E4-BADB-058C2A286FBC}"/>
              </a:ext>
            </a:extLst>
          </p:cNvPr>
          <p:cNvSpPr txBox="1"/>
          <p:nvPr/>
        </p:nvSpPr>
        <p:spPr>
          <a:xfrm>
            <a:off x="5229903" y="3402428"/>
            <a:ext cx="359819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0     0    0    0     1    0     1    0    0 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3BD632-C2F7-4675-919A-4B3F324AF8BA}"/>
              </a:ext>
            </a:extLst>
          </p:cNvPr>
          <p:cNvSpPr/>
          <p:nvPr/>
        </p:nvSpPr>
        <p:spPr>
          <a:xfrm>
            <a:off x="5315409" y="1754463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4995CB-180E-45C3-9986-3E94CC929FC2}"/>
              </a:ext>
            </a:extLst>
          </p:cNvPr>
          <p:cNvSpPr/>
          <p:nvPr/>
        </p:nvSpPr>
        <p:spPr>
          <a:xfrm>
            <a:off x="5649951" y="1754463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5C6A21-1A02-462A-AE73-91D30903639C}"/>
              </a:ext>
            </a:extLst>
          </p:cNvPr>
          <p:cNvSpPr/>
          <p:nvPr/>
        </p:nvSpPr>
        <p:spPr>
          <a:xfrm>
            <a:off x="6010503" y="1754463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04C562-ACB9-4882-BF4C-2A0035180551}"/>
              </a:ext>
            </a:extLst>
          </p:cNvPr>
          <p:cNvSpPr/>
          <p:nvPr/>
        </p:nvSpPr>
        <p:spPr>
          <a:xfrm>
            <a:off x="6348756" y="1754463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63C5C4-0D07-4E5D-86EA-1F363FDDCC30}"/>
              </a:ext>
            </a:extLst>
          </p:cNvPr>
          <p:cNvSpPr/>
          <p:nvPr/>
        </p:nvSpPr>
        <p:spPr>
          <a:xfrm>
            <a:off x="6687006" y="1754463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17742A9-F9AF-424E-B927-5768D356629C}"/>
              </a:ext>
            </a:extLst>
          </p:cNvPr>
          <p:cNvSpPr/>
          <p:nvPr/>
        </p:nvSpPr>
        <p:spPr>
          <a:xfrm>
            <a:off x="7043850" y="1754463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ECA21C-92D5-4AC7-A38E-781BD7B39CA4}"/>
              </a:ext>
            </a:extLst>
          </p:cNvPr>
          <p:cNvSpPr/>
          <p:nvPr/>
        </p:nvSpPr>
        <p:spPr>
          <a:xfrm>
            <a:off x="7389534" y="1754463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14D309-DA7C-48E1-B25F-0F49A657CA64}"/>
              </a:ext>
            </a:extLst>
          </p:cNvPr>
          <p:cNvSpPr/>
          <p:nvPr/>
        </p:nvSpPr>
        <p:spPr>
          <a:xfrm>
            <a:off x="7735218" y="1754463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5AEFA-6F76-4270-90ED-E6346EC14FC3}"/>
              </a:ext>
            </a:extLst>
          </p:cNvPr>
          <p:cNvSpPr txBox="1"/>
          <p:nvPr/>
        </p:nvSpPr>
        <p:spPr>
          <a:xfrm>
            <a:off x="4584988" y="1153499"/>
            <a:ext cx="75272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DEA964-2BD9-4796-BD9E-39DAB6FCF149}"/>
              </a:ext>
            </a:extLst>
          </p:cNvPr>
          <p:cNvSpPr txBox="1"/>
          <p:nvPr/>
        </p:nvSpPr>
        <p:spPr>
          <a:xfrm>
            <a:off x="5176013" y="1389549"/>
            <a:ext cx="348290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bit7  6     5     4     3     2      1     0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0CE30F-2AB4-462C-98EE-30596C3EEBA5}"/>
              </a:ext>
            </a:extLst>
          </p:cNvPr>
          <p:cNvSpPr/>
          <p:nvPr/>
        </p:nvSpPr>
        <p:spPr>
          <a:xfrm>
            <a:off x="8080901" y="1754463"/>
            <a:ext cx="141251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4420BB-A0B0-4772-B77F-4A5877DFCC84}"/>
              </a:ext>
            </a:extLst>
          </p:cNvPr>
          <p:cNvSpPr txBox="1"/>
          <p:nvPr/>
        </p:nvSpPr>
        <p:spPr>
          <a:xfrm>
            <a:off x="7911772" y="1358046"/>
            <a:ext cx="63562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CEA2A91-3734-4F74-BF46-DE0FD50DF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" y="1047750"/>
            <a:ext cx="4572000" cy="3048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F3382AE-BCF8-4487-B9CB-72050342F18C}"/>
              </a:ext>
            </a:extLst>
          </p:cNvPr>
          <p:cNvSpPr/>
          <p:nvPr/>
        </p:nvSpPr>
        <p:spPr>
          <a:xfrm>
            <a:off x="301061" y="1767526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637F0A-D4BB-40C3-A2B3-0169144D1348}"/>
              </a:ext>
            </a:extLst>
          </p:cNvPr>
          <p:cNvSpPr txBox="1"/>
          <p:nvPr/>
        </p:nvSpPr>
        <p:spPr>
          <a:xfrm>
            <a:off x="234139" y="3415491"/>
            <a:ext cx="359819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     1     0    1    0     0    0     0    0    0 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26CD29-A718-4983-8B61-0F78CDA548B3}"/>
              </a:ext>
            </a:extLst>
          </p:cNvPr>
          <p:cNvSpPr/>
          <p:nvPr/>
        </p:nvSpPr>
        <p:spPr>
          <a:xfrm>
            <a:off x="698783" y="1767526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BF223E-FBC8-4C44-9CE8-060447400EFF}"/>
              </a:ext>
            </a:extLst>
          </p:cNvPr>
          <p:cNvSpPr/>
          <p:nvPr/>
        </p:nvSpPr>
        <p:spPr>
          <a:xfrm>
            <a:off x="1033325" y="1767526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430159-C1D7-4D07-BA57-17BE93E5A7BE}"/>
              </a:ext>
            </a:extLst>
          </p:cNvPr>
          <p:cNvSpPr/>
          <p:nvPr/>
        </p:nvSpPr>
        <p:spPr>
          <a:xfrm>
            <a:off x="1401311" y="1767526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2758B6-AFC4-47E1-98AB-AD54E757D05C}"/>
              </a:ext>
            </a:extLst>
          </p:cNvPr>
          <p:cNvSpPr/>
          <p:nvPr/>
        </p:nvSpPr>
        <p:spPr>
          <a:xfrm>
            <a:off x="1732130" y="1767526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343163-5E86-4CF0-814C-C930B6A1EC41}"/>
              </a:ext>
            </a:extLst>
          </p:cNvPr>
          <p:cNvSpPr/>
          <p:nvPr/>
        </p:nvSpPr>
        <p:spPr>
          <a:xfrm>
            <a:off x="2070380" y="1767526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24BBC0-29C8-497F-9497-34EA638C9532}"/>
              </a:ext>
            </a:extLst>
          </p:cNvPr>
          <p:cNvSpPr/>
          <p:nvPr/>
        </p:nvSpPr>
        <p:spPr>
          <a:xfrm>
            <a:off x="2434658" y="1767526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BA4A6D-E345-4DC9-BE8B-DA899C90AE47}"/>
              </a:ext>
            </a:extLst>
          </p:cNvPr>
          <p:cNvSpPr/>
          <p:nvPr/>
        </p:nvSpPr>
        <p:spPr>
          <a:xfrm>
            <a:off x="2787776" y="1767526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8E07FA8-EA03-471B-8E98-206AF3E2C652}"/>
              </a:ext>
            </a:extLst>
          </p:cNvPr>
          <p:cNvSpPr/>
          <p:nvPr/>
        </p:nvSpPr>
        <p:spPr>
          <a:xfrm>
            <a:off x="3126026" y="1767526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858FCF-462F-46C7-AD24-BCA8B8C6AF90}"/>
              </a:ext>
            </a:extLst>
          </p:cNvPr>
          <p:cNvSpPr txBox="1"/>
          <p:nvPr/>
        </p:nvSpPr>
        <p:spPr>
          <a:xfrm>
            <a:off x="20400" y="1166562"/>
            <a:ext cx="75272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925A35-7DEA-4D58-BAB5-F87B0E76BADE}"/>
              </a:ext>
            </a:extLst>
          </p:cNvPr>
          <p:cNvSpPr txBox="1"/>
          <p:nvPr/>
        </p:nvSpPr>
        <p:spPr>
          <a:xfrm>
            <a:off x="537085" y="1402612"/>
            <a:ext cx="348290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bit7  6     5     4     3     2      1     0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AF4DC16-E5DC-4CDA-A666-B719AFB2CDB9}"/>
              </a:ext>
            </a:extLst>
          </p:cNvPr>
          <p:cNvSpPr/>
          <p:nvPr/>
        </p:nvSpPr>
        <p:spPr>
          <a:xfrm>
            <a:off x="3464275" y="1767526"/>
            <a:ext cx="141251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090738B-F917-4915-978A-F5F6E18FF6A5}"/>
              </a:ext>
            </a:extLst>
          </p:cNvPr>
          <p:cNvSpPr txBox="1"/>
          <p:nvPr/>
        </p:nvSpPr>
        <p:spPr>
          <a:xfrm>
            <a:off x="3287712" y="1371109"/>
            <a:ext cx="63562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EE6E8F-7EEF-4B7A-96D3-87534222FD89}"/>
              </a:ext>
            </a:extLst>
          </p:cNvPr>
          <p:cNvSpPr/>
          <p:nvPr/>
        </p:nvSpPr>
        <p:spPr>
          <a:xfrm>
            <a:off x="508256" y="64644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传输第一个字节数据（通讯地址）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8447309-5FDC-4294-A784-4C2128F7EF04}"/>
              </a:ext>
            </a:extLst>
          </p:cNvPr>
          <p:cNvSpPr/>
          <p:nvPr/>
        </p:nvSpPr>
        <p:spPr>
          <a:xfrm>
            <a:off x="4787271" y="64644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传输第二个字节数据（内存地址）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02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/>
      <p:bldP spid="26" grpId="0"/>
      <p:bldP spid="29" grpId="0"/>
      <p:bldP spid="38" grpId="0"/>
      <p:bldP spid="39" grpId="0"/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544502-D7F1-4860-BFBF-7B237AAFE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0700" y="1106521"/>
            <a:ext cx="4572000" cy="304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6CF199-BC37-42F4-B0C4-71973A224386}"/>
              </a:ext>
            </a:extLst>
          </p:cNvPr>
          <p:cNvSpPr/>
          <p:nvPr/>
        </p:nvSpPr>
        <p:spPr>
          <a:xfrm>
            <a:off x="2864803" y="1813234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0B0CB5-3BBB-45E4-BADB-058C2A286FBC}"/>
              </a:ext>
            </a:extLst>
          </p:cNvPr>
          <p:cNvSpPr txBox="1"/>
          <p:nvPr/>
        </p:nvSpPr>
        <p:spPr>
          <a:xfrm>
            <a:off x="2797881" y="3461199"/>
            <a:ext cx="359819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    1     0    0    0     0    0     1    0    P 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3BD632-C2F7-4675-919A-4B3F324AF8BA}"/>
              </a:ext>
            </a:extLst>
          </p:cNvPr>
          <p:cNvSpPr/>
          <p:nvPr/>
        </p:nvSpPr>
        <p:spPr>
          <a:xfrm>
            <a:off x="3262525" y="1813234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4995CB-180E-45C3-9986-3E94CC929FC2}"/>
              </a:ext>
            </a:extLst>
          </p:cNvPr>
          <p:cNvSpPr/>
          <p:nvPr/>
        </p:nvSpPr>
        <p:spPr>
          <a:xfrm>
            <a:off x="3597067" y="1813234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5C6A21-1A02-462A-AE73-91D30903639C}"/>
              </a:ext>
            </a:extLst>
          </p:cNvPr>
          <p:cNvSpPr/>
          <p:nvPr/>
        </p:nvSpPr>
        <p:spPr>
          <a:xfrm>
            <a:off x="3965053" y="1813234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04C562-ACB9-4882-BF4C-2A0035180551}"/>
              </a:ext>
            </a:extLst>
          </p:cNvPr>
          <p:cNvSpPr/>
          <p:nvPr/>
        </p:nvSpPr>
        <p:spPr>
          <a:xfrm>
            <a:off x="4295872" y="1813234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63C5C4-0D07-4E5D-86EA-1F363FDDCC30}"/>
              </a:ext>
            </a:extLst>
          </p:cNvPr>
          <p:cNvSpPr/>
          <p:nvPr/>
        </p:nvSpPr>
        <p:spPr>
          <a:xfrm>
            <a:off x="4634122" y="1813234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17742A9-F9AF-424E-B927-5768D356629C}"/>
              </a:ext>
            </a:extLst>
          </p:cNvPr>
          <p:cNvSpPr/>
          <p:nvPr/>
        </p:nvSpPr>
        <p:spPr>
          <a:xfrm>
            <a:off x="4998400" y="1813234"/>
            <a:ext cx="208156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ECA21C-92D5-4AC7-A38E-781BD7B39CA4}"/>
              </a:ext>
            </a:extLst>
          </p:cNvPr>
          <p:cNvSpPr/>
          <p:nvPr/>
        </p:nvSpPr>
        <p:spPr>
          <a:xfrm>
            <a:off x="5351518" y="1813234"/>
            <a:ext cx="146820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14D309-DA7C-48E1-B25F-0F49A657CA64}"/>
              </a:ext>
            </a:extLst>
          </p:cNvPr>
          <p:cNvSpPr/>
          <p:nvPr/>
        </p:nvSpPr>
        <p:spPr>
          <a:xfrm>
            <a:off x="5689768" y="1813234"/>
            <a:ext cx="111442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5AEFA-6F76-4270-90ED-E6346EC14FC3}"/>
              </a:ext>
            </a:extLst>
          </p:cNvPr>
          <p:cNvSpPr txBox="1"/>
          <p:nvPr/>
        </p:nvSpPr>
        <p:spPr>
          <a:xfrm>
            <a:off x="2346252" y="1212270"/>
            <a:ext cx="75272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DEA964-2BD9-4796-BD9E-39DAB6FCF149}"/>
              </a:ext>
            </a:extLst>
          </p:cNvPr>
          <p:cNvSpPr txBox="1"/>
          <p:nvPr/>
        </p:nvSpPr>
        <p:spPr>
          <a:xfrm>
            <a:off x="2766291" y="1448320"/>
            <a:ext cx="348290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bit7  6     5     4     3     2      1     0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0CE30F-2AB4-462C-98EE-30596C3EEBA5}"/>
              </a:ext>
            </a:extLst>
          </p:cNvPr>
          <p:cNvSpPr/>
          <p:nvPr/>
        </p:nvSpPr>
        <p:spPr>
          <a:xfrm>
            <a:off x="5910929" y="1813234"/>
            <a:ext cx="258340" cy="17470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4420BB-A0B0-4772-B77F-4A5877DFCC84}"/>
              </a:ext>
            </a:extLst>
          </p:cNvPr>
          <p:cNvSpPr txBox="1"/>
          <p:nvPr/>
        </p:nvSpPr>
        <p:spPr>
          <a:xfrm>
            <a:off x="5524356" y="1416817"/>
            <a:ext cx="100548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 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E2A04F-1E03-4455-9D40-49FE7A804444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FEC971-0252-416E-A1A9-797E1E2D181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594E88F4-F204-41B0-B398-56C7255998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D62D61-CB8F-41B7-A408-44F32B4BF54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5C18A7-F23F-4AAA-A04A-51A2F9EEE9F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7E2C71D-A69C-4C78-8D9A-5BE96682E0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D63AEE2C-C957-4D63-BC20-C052F7EBE3EE}"/>
              </a:ext>
            </a:extLst>
          </p:cNvPr>
          <p:cNvSpPr/>
          <p:nvPr/>
        </p:nvSpPr>
        <p:spPr>
          <a:xfrm>
            <a:off x="3004234" y="71773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传输第三个字节数据（数据）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7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/>
      <p:bldP spid="26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总线协议介绍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499475" y="1402539"/>
            <a:ext cx="8573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 Integrated Circuit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，集成电路总线，是一种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 串行 半双工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通信总线。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38C3D9F-98A4-4D4B-8C2B-3E638E02E4EF}"/>
              </a:ext>
            </a:extLst>
          </p:cNvPr>
          <p:cNvSpPr/>
          <p:nvPr/>
        </p:nvSpPr>
        <p:spPr>
          <a:xfrm>
            <a:off x="3297659" y="2234463"/>
            <a:ext cx="2793662" cy="9808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8E065C0-481C-45B7-A6D5-C18EDB797D78}"/>
              </a:ext>
            </a:extLst>
          </p:cNvPr>
          <p:cNvSpPr/>
          <p:nvPr/>
        </p:nvSpPr>
        <p:spPr>
          <a:xfrm>
            <a:off x="1536970" y="3677924"/>
            <a:ext cx="2793662" cy="59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总线就是传输数据通道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26FE0FB-34D5-42A3-BC88-5F637F5DB1E1}"/>
              </a:ext>
            </a:extLst>
          </p:cNvPr>
          <p:cNvSpPr/>
          <p:nvPr/>
        </p:nvSpPr>
        <p:spPr>
          <a:xfrm>
            <a:off x="5129539" y="3655595"/>
            <a:ext cx="2793663" cy="59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协议就是传输数据的规则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animBg="1"/>
      <p:bldP spid="1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346329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总线结构图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67772C-6C06-40CD-B966-323C043F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823826"/>
            <a:ext cx="5600700" cy="261937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775D5CD-DC88-4C11-939E-820D9CB2A2E7}"/>
              </a:ext>
            </a:extLst>
          </p:cNvPr>
          <p:cNvSpPr txBox="1"/>
          <p:nvPr/>
        </p:nvSpPr>
        <p:spPr>
          <a:xfrm>
            <a:off x="508000" y="3448402"/>
            <a:ext cx="788924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由时钟线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和数据线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组成，并且都接上拉电阻，确保总线空闲状态为高电平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7C6AFCE-7CF7-4745-A263-2A9255BE6630}"/>
              </a:ext>
            </a:extLst>
          </p:cNvPr>
          <p:cNvSpPr txBox="1"/>
          <p:nvPr/>
        </p:nvSpPr>
        <p:spPr>
          <a:xfrm>
            <a:off x="508000" y="3752852"/>
            <a:ext cx="803275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总线支持多设备连接，允许多主机存在，每个设备都有一个唯一的地址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B0D7A4-621D-4551-AFDD-2375372F7F13}"/>
              </a:ext>
            </a:extLst>
          </p:cNvPr>
          <p:cNvSpPr txBox="1"/>
          <p:nvPr/>
        </p:nvSpPr>
        <p:spPr>
          <a:xfrm>
            <a:off x="508000" y="4361752"/>
            <a:ext cx="803275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数据传输速率：标准模式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100k bit/s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快速模式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400k bit/s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3.4Mbit/s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9C12D4-D648-43FE-9EF5-FF26DF0E1D95}"/>
              </a:ext>
            </a:extLst>
          </p:cNvPr>
          <p:cNvSpPr txBox="1"/>
          <p:nvPr/>
        </p:nvSpPr>
        <p:spPr>
          <a:xfrm>
            <a:off x="508000" y="4057302"/>
            <a:ext cx="487171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连接到总线上的数目受总线的最大电容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400pf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限制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1443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100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346329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IIC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协议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E27266-5785-4D04-A2B0-7CA00F91CCD2}"/>
              </a:ext>
            </a:extLst>
          </p:cNvPr>
          <p:cNvSpPr/>
          <p:nvPr/>
        </p:nvSpPr>
        <p:spPr>
          <a:xfrm>
            <a:off x="329061" y="108503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可以归纳为：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CDF40E-8ED0-49BF-B638-1449D6FAD7DD}"/>
              </a:ext>
            </a:extLst>
          </p:cNvPr>
          <p:cNvSpPr/>
          <p:nvPr/>
        </p:nvSpPr>
        <p:spPr>
          <a:xfrm>
            <a:off x="2027581" y="1479289"/>
            <a:ext cx="156966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三个信号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EEF4892-5ADC-4888-95AC-3E6115593A99}"/>
              </a:ext>
            </a:extLst>
          </p:cNvPr>
          <p:cNvSpPr/>
          <p:nvPr/>
        </p:nvSpPr>
        <p:spPr>
          <a:xfrm>
            <a:off x="2027581" y="2804044"/>
            <a:ext cx="156966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两个注意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C5B202E-DCB9-43E2-A554-302EA9608E4C}"/>
              </a:ext>
            </a:extLst>
          </p:cNvPr>
          <p:cNvSpPr/>
          <p:nvPr/>
        </p:nvSpPr>
        <p:spPr>
          <a:xfrm>
            <a:off x="4529373" y="1008292"/>
            <a:ext cx="1181624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C8B16CA-F1C8-4101-8856-029EB0F42300}"/>
              </a:ext>
            </a:extLst>
          </p:cNvPr>
          <p:cNvSpPr/>
          <p:nvPr/>
        </p:nvSpPr>
        <p:spPr>
          <a:xfrm>
            <a:off x="4529373" y="1476251"/>
            <a:ext cx="1181624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1633EFA-1DF3-4F2A-A02A-394D58A0F355}"/>
              </a:ext>
            </a:extLst>
          </p:cNvPr>
          <p:cNvSpPr/>
          <p:nvPr/>
        </p:nvSpPr>
        <p:spPr>
          <a:xfrm>
            <a:off x="4529373" y="1944209"/>
            <a:ext cx="1181624" cy="369332"/>
          </a:xfrm>
          <a:prstGeom prst="roundRect">
            <a:avLst/>
          </a:prstGeom>
          <a:gradFill>
            <a:gsLst>
              <a:gs pos="100000">
                <a:schemeClr val="bg2">
                  <a:lumMod val="50000"/>
                </a:schemeClr>
              </a:gs>
              <a:gs pos="50000">
                <a:schemeClr val="accent2"/>
              </a:gs>
              <a:gs pos="60000">
                <a:schemeClr val="bg1">
                  <a:lumMod val="50000"/>
                </a:schemeClr>
              </a:gs>
            </a:gsLst>
            <a:lin ang="5400000" scaled="1"/>
          </a:gradFill>
          <a:ln>
            <a:solidFill>
              <a:srgbClr val="5AA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FBF8BF3-475B-4011-AAB7-25749C276032}"/>
              </a:ext>
            </a:extLst>
          </p:cNvPr>
          <p:cNvSpPr/>
          <p:nvPr/>
        </p:nvSpPr>
        <p:spPr>
          <a:xfrm>
            <a:off x="4526224" y="2577105"/>
            <a:ext cx="14624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数据有效性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203D40-B787-4F58-8E68-528AD3E4ACF3}"/>
              </a:ext>
            </a:extLst>
          </p:cNvPr>
          <p:cNvSpPr/>
          <p:nvPr/>
        </p:nvSpPr>
        <p:spPr>
          <a:xfrm>
            <a:off x="7591536" y="676636"/>
            <a:ext cx="66092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A16019-0C46-476B-84D5-ED34814DD1C6}"/>
              </a:ext>
            </a:extLst>
          </p:cNvPr>
          <p:cNvSpPr/>
          <p:nvPr/>
        </p:nvSpPr>
        <p:spPr>
          <a:xfrm>
            <a:off x="7591536" y="1093406"/>
            <a:ext cx="6609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CA4B8D-BE2D-4BD0-B9C7-65E6679F84F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000500" y="1192958"/>
            <a:ext cx="528873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3EC40E3-E172-4971-A40A-987B402E0BCA}"/>
              </a:ext>
            </a:extLst>
          </p:cNvPr>
          <p:cNvSpPr/>
          <p:nvPr/>
        </p:nvSpPr>
        <p:spPr>
          <a:xfrm>
            <a:off x="2027581" y="3864978"/>
            <a:ext cx="156966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一个状态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B68D23B-0101-4C60-A2CD-50B97F5B0694}"/>
              </a:ext>
            </a:extLst>
          </p:cNvPr>
          <p:cNvSpPr/>
          <p:nvPr/>
        </p:nvSpPr>
        <p:spPr>
          <a:xfrm>
            <a:off x="4529373" y="3859698"/>
            <a:ext cx="118162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空闲状态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F894635-0AB1-42CB-9418-7F0AB44FEB82}"/>
              </a:ext>
            </a:extLst>
          </p:cNvPr>
          <p:cNvCxnSpPr>
            <a:cxnSpLocks/>
          </p:cNvCxnSpPr>
          <p:nvPr/>
        </p:nvCxnSpPr>
        <p:spPr>
          <a:xfrm>
            <a:off x="3597240" y="4054351"/>
            <a:ext cx="929583" cy="417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1D100BD-D447-4559-A3F6-8BCF025B7EE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597241" y="1657535"/>
            <a:ext cx="929582" cy="642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BC16EBD-3E82-4835-BD7A-6F8B3DFD082E}"/>
              </a:ext>
            </a:extLst>
          </p:cNvPr>
          <p:cNvCxnSpPr>
            <a:cxnSpLocks/>
          </p:cNvCxnSpPr>
          <p:nvPr/>
        </p:nvCxnSpPr>
        <p:spPr>
          <a:xfrm>
            <a:off x="3997950" y="2128875"/>
            <a:ext cx="528873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0D8E6CE-1C29-4352-9BDA-83355BC74D0F}"/>
              </a:ext>
            </a:extLst>
          </p:cNvPr>
          <p:cNvCxnSpPr/>
          <p:nvPr/>
        </p:nvCxnSpPr>
        <p:spPr>
          <a:xfrm>
            <a:off x="3997950" y="1192958"/>
            <a:ext cx="0" cy="935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6679978-74C4-4E7D-A70A-9C3B1022E0B6}"/>
              </a:ext>
            </a:extLst>
          </p:cNvPr>
          <p:cNvSpPr/>
          <p:nvPr/>
        </p:nvSpPr>
        <p:spPr>
          <a:xfrm>
            <a:off x="4526223" y="3042026"/>
            <a:ext cx="164597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数据传输顺序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8620777-3787-457D-B63E-5AA722552B46}"/>
              </a:ext>
            </a:extLst>
          </p:cNvPr>
          <p:cNvCxnSpPr>
            <a:cxnSpLocks/>
          </p:cNvCxnSpPr>
          <p:nvPr/>
        </p:nvCxnSpPr>
        <p:spPr>
          <a:xfrm>
            <a:off x="4010987" y="3226692"/>
            <a:ext cx="528873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FEDD801-8E51-4B9A-9A5F-CAA5FA541653}"/>
              </a:ext>
            </a:extLst>
          </p:cNvPr>
          <p:cNvCxnSpPr>
            <a:cxnSpLocks/>
          </p:cNvCxnSpPr>
          <p:nvPr/>
        </p:nvCxnSpPr>
        <p:spPr>
          <a:xfrm>
            <a:off x="3997351" y="2774779"/>
            <a:ext cx="528873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38E5271-BE7B-4EC8-A79B-F356FC33EB4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597241" y="2988710"/>
            <a:ext cx="413746" cy="2177"/>
          </a:xfrm>
          <a:prstGeom prst="straightConnector1">
            <a:avLst/>
          </a:prstGeom>
          <a:ln w="38100"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9094B90-F875-4CBB-93DD-D560CBE7637C}"/>
              </a:ext>
            </a:extLst>
          </p:cNvPr>
          <p:cNvCxnSpPr>
            <a:cxnSpLocks/>
          </p:cNvCxnSpPr>
          <p:nvPr/>
        </p:nvCxnSpPr>
        <p:spPr>
          <a:xfrm>
            <a:off x="4010987" y="2753971"/>
            <a:ext cx="0" cy="489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AB21E81C-9FA1-4A6E-83A3-5462D73639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3237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  <p:bldP spid="24" grpId="0" animBg="1"/>
      <p:bldP spid="34" grpId="0" animBg="1"/>
      <p:bldP spid="36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1" y="10565"/>
            <a:ext cx="188563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IIC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协议时序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DFC92E-E6C1-4AB0-A0DE-912956461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056957"/>
            <a:ext cx="8585200" cy="196248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154223A-9BA6-46E2-B210-8B62D0668B34}"/>
              </a:ext>
            </a:extLst>
          </p:cNvPr>
          <p:cNvSpPr/>
          <p:nvPr/>
        </p:nvSpPr>
        <p:spPr>
          <a:xfrm>
            <a:off x="313043" y="3419414"/>
            <a:ext cx="125108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2C7CE4-B7C2-43B5-BDA1-845E166DA0AC}"/>
              </a:ext>
            </a:extLst>
          </p:cNvPr>
          <p:cNvCxnSpPr>
            <a:cxnSpLocks/>
          </p:cNvCxnSpPr>
          <p:nvPr/>
        </p:nvCxnSpPr>
        <p:spPr>
          <a:xfrm>
            <a:off x="749300" y="1236854"/>
            <a:ext cx="8148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4E8EE02-0894-4AE6-B80D-7808173F6AEA}"/>
              </a:ext>
            </a:extLst>
          </p:cNvPr>
          <p:cNvCxnSpPr>
            <a:cxnSpLocks/>
          </p:cNvCxnSpPr>
          <p:nvPr/>
        </p:nvCxnSpPr>
        <p:spPr>
          <a:xfrm>
            <a:off x="749300" y="1973454"/>
            <a:ext cx="431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FA536FA-246E-400A-802B-60335CF801F1}"/>
              </a:ext>
            </a:extLst>
          </p:cNvPr>
          <p:cNvCxnSpPr>
            <a:cxnSpLocks/>
          </p:cNvCxnSpPr>
          <p:nvPr/>
        </p:nvCxnSpPr>
        <p:spPr>
          <a:xfrm>
            <a:off x="1133475" y="1963763"/>
            <a:ext cx="330118" cy="3938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928015-2809-4C91-9071-4016772280C3}"/>
              </a:ext>
            </a:extLst>
          </p:cNvPr>
          <p:cNvCxnSpPr>
            <a:cxnSpLocks/>
          </p:cNvCxnSpPr>
          <p:nvPr/>
        </p:nvCxnSpPr>
        <p:spPr>
          <a:xfrm>
            <a:off x="1420104" y="2348067"/>
            <a:ext cx="144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A753C30-BF91-4473-B04E-8D860C2A1268}"/>
              </a:ext>
            </a:extLst>
          </p:cNvPr>
          <p:cNvCxnSpPr/>
          <p:nvPr/>
        </p:nvCxnSpPr>
        <p:spPr>
          <a:xfrm>
            <a:off x="7793570" y="1236854"/>
            <a:ext cx="8148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2677ECE-B811-4835-8752-FE9EAF0A964D}"/>
              </a:ext>
            </a:extLst>
          </p:cNvPr>
          <p:cNvCxnSpPr>
            <a:cxnSpLocks/>
          </p:cNvCxnSpPr>
          <p:nvPr/>
        </p:nvCxnSpPr>
        <p:spPr>
          <a:xfrm>
            <a:off x="7732004" y="2348067"/>
            <a:ext cx="144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803ECCD-C838-417C-BC12-31DE94EAE10D}"/>
              </a:ext>
            </a:extLst>
          </p:cNvPr>
          <p:cNvCxnSpPr>
            <a:cxnSpLocks/>
          </p:cNvCxnSpPr>
          <p:nvPr/>
        </p:nvCxnSpPr>
        <p:spPr>
          <a:xfrm>
            <a:off x="8200983" y="1973454"/>
            <a:ext cx="4074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8F3458E-BDFC-4932-9607-077481DD4996}"/>
              </a:ext>
            </a:extLst>
          </p:cNvPr>
          <p:cNvCxnSpPr>
            <a:cxnSpLocks/>
          </p:cNvCxnSpPr>
          <p:nvPr/>
        </p:nvCxnSpPr>
        <p:spPr>
          <a:xfrm flipV="1">
            <a:off x="7876027" y="1973454"/>
            <a:ext cx="324956" cy="3841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D3CB936-6163-446C-BC6B-941C1C0139ED}"/>
              </a:ext>
            </a:extLst>
          </p:cNvPr>
          <p:cNvSpPr/>
          <p:nvPr/>
        </p:nvSpPr>
        <p:spPr>
          <a:xfrm>
            <a:off x="7710927" y="3419414"/>
            <a:ext cx="125108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F271D58-9F9F-45FB-925F-C4E9858013FB}"/>
              </a:ext>
            </a:extLst>
          </p:cNvPr>
          <p:cNvCxnSpPr>
            <a:cxnSpLocks/>
          </p:cNvCxnSpPr>
          <p:nvPr/>
        </p:nvCxnSpPr>
        <p:spPr>
          <a:xfrm>
            <a:off x="6475310" y="1236854"/>
            <a:ext cx="3064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60EC084-3751-4783-882D-A75D76E55675}"/>
              </a:ext>
            </a:extLst>
          </p:cNvPr>
          <p:cNvCxnSpPr>
            <a:cxnSpLocks/>
          </p:cNvCxnSpPr>
          <p:nvPr/>
        </p:nvCxnSpPr>
        <p:spPr>
          <a:xfrm>
            <a:off x="6475310" y="2349374"/>
            <a:ext cx="3064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7F96FEC-36F8-47CF-B03E-A151D934801F}"/>
              </a:ext>
            </a:extLst>
          </p:cNvPr>
          <p:cNvSpPr/>
          <p:nvPr/>
        </p:nvSpPr>
        <p:spPr>
          <a:xfrm>
            <a:off x="6003013" y="3419414"/>
            <a:ext cx="125108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A8DFBCE-C94A-4F98-A113-06B51A1E1DEA}"/>
              </a:ext>
            </a:extLst>
          </p:cNvPr>
          <p:cNvSpPr/>
          <p:nvPr/>
        </p:nvSpPr>
        <p:spPr>
          <a:xfrm>
            <a:off x="3466292" y="686578"/>
            <a:ext cx="1377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E99713C-ED34-4656-813D-9B020482DE88}"/>
              </a:ext>
            </a:extLst>
          </p:cNvPr>
          <p:cNvCxnSpPr>
            <a:cxnSpLocks/>
          </p:cNvCxnSpPr>
          <p:nvPr/>
        </p:nvCxnSpPr>
        <p:spPr>
          <a:xfrm>
            <a:off x="2558630" y="1221614"/>
            <a:ext cx="3064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913ECC1-BBB3-49A3-B6FD-0AD8D11AF8AC}"/>
              </a:ext>
            </a:extLst>
          </p:cNvPr>
          <p:cNvCxnSpPr>
            <a:cxnSpLocks/>
          </p:cNvCxnSpPr>
          <p:nvPr/>
        </p:nvCxnSpPr>
        <p:spPr>
          <a:xfrm>
            <a:off x="5317070" y="1236854"/>
            <a:ext cx="3064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3E0373F-1D45-496E-8FE5-AC82577B408D}"/>
              </a:ext>
            </a:extLst>
          </p:cNvPr>
          <p:cNvCxnSpPr>
            <a:cxnSpLocks/>
          </p:cNvCxnSpPr>
          <p:nvPr/>
        </p:nvCxnSpPr>
        <p:spPr>
          <a:xfrm>
            <a:off x="2558630" y="1973454"/>
            <a:ext cx="3064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2E7EC4D-4B41-431F-8CB9-B0E98565422E}"/>
              </a:ext>
            </a:extLst>
          </p:cNvPr>
          <p:cNvCxnSpPr>
            <a:cxnSpLocks/>
          </p:cNvCxnSpPr>
          <p:nvPr/>
        </p:nvCxnSpPr>
        <p:spPr>
          <a:xfrm>
            <a:off x="5317070" y="2348067"/>
            <a:ext cx="3064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0A2C7DE-9D36-4DCB-80CC-466FCCA7709C}"/>
              </a:ext>
            </a:extLst>
          </p:cNvPr>
          <p:cNvCxnSpPr>
            <a:cxnSpLocks/>
          </p:cNvCxnSpPr>
          <p:nvPr/>
        </p:nvCxnSpPr>
        <p:spPr>
          <a:xfrm flipV="1">
            <a:off x="1981200" y="1973454"/>
            <a:ext cx="289560" cy="37461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AE84C11-1349-4C2C-BF4C-D02AE35F8244}"/>
              </a:ext>
            </a:extLst>
          </p:cNvPr>
          <p:cNvCxnSpPr>
            <a:cxnSpLocks/>
          </p:cNvCxnSpPr>
          <p:nvPr/>
        </p:nvCxnSpPr>
        <p:spPr>
          <a:xfrm>
            <a:off x="4732021" y="1963763"/>
            <a:ext cx="304799" cy="38430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6C423F3-44E2-4182-B5F4-34105D30B246}"/>
              </a:ext>
            </a:extLst>
          </p:cNvPr>
          <p:cNvCxnSpPr>
            <a:cxnSpLocks/>
          </p:cNvCxnSpPr>
          <p:nvPr/>
        </p:nvCxnSpPr>
        <p:spPr>
          <a:xfrm>
            <a:off x="3716870" y="1236854"/>
            <a:ext cx="748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3BAB007-C3B4-43F9-9827-A0D8F424950A}"/>
              </a:ext>
            </a:extLst>
          </p:cNvPr>
          <p:cNvCxnSpPr>
            <a:cxnSpLocks/>
          </p:cNvCxnSpPr>
          <p:nvPr/>
        </p:nvCxnSpPr>
        <p:spPr>
          <a:xfrm>
            <a:off x="3716870" y="2357592"/>
            <a:ext cx="748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DAADF0A-7430-4DD1-ABB6-90DD5784125C}"/>
              </a:ext>
            </a:extLst>
          </p:cNvPr>
          <p:cNvSpPr/>
          <p:nvPr/>
        </p:nvSpPr>
        <p:spPr>
          <a:xfrm>
            <a:off x="2903060" y="2602141"/>
            <a:ext cx="247665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数据先发送高位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71151A8-DD10-4EBB-9208-7BF42DCB40D8}"/>
              </a:ext>
            </a:extLst>
          </p:cNvPr>
          <p:cNvSpPr/>
          <p:nvPr/>
        </p:nvSpPr>
        <p:spPr>
          <a:xfrm>
            <a:off x="2903060" y="3070177"/>
            <a:ext cx="251643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数据以字节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(8bit)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0A72239-6C59-4A1A-8C12-F160AB077641}"/>
              </a:ext>
            </a:extLst>
          </p:cNvPr>
          <p:cNvSpPr/>
          <p:nvPr/>
        </p:nvSpPr>
        <p:spPr>
          <a:xfrm>
            <a:off x="6985880" y="724614"/>
            <a:ext cx="2036200" cy="32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空闲状态：高电平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EB9BA43-5183-421B-8FDD-7D643B03472A}"/>
              </a:ext>
            </a:extLst>
          </p:cNvPr>
          <p:cNvCxnSpPr>
            <a:cxnSpLocks/>
          </p:cNvCxnSpPr>
          <p:nvPr/>
        </p:nvCxnSpPr>
        <p:spPr>
          <a:xfrm>
            <a:off x="8601290" y="1236854"/>
            <a:ext cx="284521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8193B29-0507-4BB4-8B16-975D4CEB76FB}"/>
              </a:ext>
            </a:extLst>
          </p:cNvPr>
          <p:cNvCxnSpPr>
            <a:cxnSpLocks/>
          </p:cNvCxnSpPr>
          <p:nvPr/>
        </p:nvCxnSpPr>
        <p:spPr>
          <a:xfrm>
            <a:off x="8607240" y="1973454"/>
            <a:ext cx="284521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DFDC88C-2058-4A46-91FE-3A8E09E2449A}"/>
              </a:ext>
            </a:extLst>
          </p:cNvPr>
          <p:cNvCxnSpPr>
            <a:cxnSpLocks/>
          </p:cNvCxnSpPr>
          <p:nvPr/>
        </p:nvCxnSpPr>
        <p:spPr>
          <a:xfrm>
            <a:off x="737295" y="1236854"/>
            <a:ext cx="284521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5DFB8A-2020-4BA4-A2D8-946EACFC98CC}"/>
              </a:ext>
            </a:extLst>
          </p:cNvPr>
          <p:cNvCxnSpPr>
            <a:cxnSpLocks/>
          </p:cNvCxnSpPr>
          <p:nvPr/>
        </p:nvCxnSpPr>
        <p:spPr>
          <a:xfrm>
            <a:off x="717845" y="1973454"/>
            <a:ext cx="284521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D3436C5-F83A-424D-9561-FFF898A87D1C}"/>
              </a:ext>
            </a:extLst>
          </p:cNvPr>
          <p:cNvCxnSpPr>
            <a:cxnSpLocks/>
          </p:cNvCxnSpPr>
          <p:nvPr/>
        </p:nvCxnSpPr>
        <p:spPr>
          <a:xfrm>
            <a:off x="6475310" y="1973454"/>
            <a:ext cx="306490" cy="0"/>
          </a:xfrm>
          <a:prstGeom prst="line">
            <a:avLst/>
          </a:prstGeom>
          <a:ln w="57150">
            <a:solidFill>
              <a:srgbClr val="B4C7E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738D1DE-4F6E-4C18-84E3-B95031AD927B}"/>
              </a:ext>
            </a:extLst>
          </p:cNvPr>
          <p:cNvSpPr/>
          <p:nvPr/>
        </p:nvSpPr>
        <p:spPr>
          <a:xfrm>
            <a:off x="6271075" y="1672186"/>
            <a:ext cx="743276" cy="231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nack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AE17CB1-7FAD-48E4-AF23-FAC8EADB0D2E}"/>
              </a:ext>
            </a:extLst>
          </p:cNvPr>
          <p:cNvSpPr/>
          <p:nvPr/>
        </p:nvSpPr>
        <p:spPr>
          <a:xfrm>
            <a:off x="6301842" y="2416147"/>
            <a:ext cx="653425" cy="231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9F1BC1-B1C9-48A3-8AF8-C210C3C76049}"/>
              </a:ext>
            </a:extLst>
          </p:cNvPr>
          <p:cNvSpPr/>
          <p:nvPr/>
        </p:nvSpPr>
        <p:spPr>
          <a:xfrm>
            <a:off x="2903060" y="3538213"/>
            <a:ext cx="251643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数据在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高电平稳定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538A001-6416-4C60-ABD6-7EE974540EEA}"/>
              </a:ext>
            </a:extLst>
          </p:cNvPr>
          <p:cNvCxnSpPr>
            <a:cxnSpLocks/>
          </p:cNvCxnSpPr>
          <p:nvPr/>
        </p:nvCxnSpPr>
        <p:spPr>
          <a:xfrm>
            <a:off x="2255324" y="1984774"/>
            <a:ext cx="7378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3DC922B-1004-4AC1-8270-5F31E9C0CA10}"/>
              </a:ext>
            </a:extLst>
          </p:cNvPr>
          <p:cNvCxnSpPr>
            <a:cxnSpLocks/>
          </p:cNvCxnSpPr>
          <p:nvPr/>
        </p:nvCxnSpPr>
        <p:spPr>
          <a:xfrm>
            <a:off x="4999928" y="2357592"/>
            <a:ext cx="10547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3C61FA3-D0F1-4CBE-A1AC-68BF14D02CD5}"/>
              </a:ext>
            </a:extLst>
          </p:cNvPr>
          <p:cNvSpPr/>
          <p:nvPr/>
        </p:nvSpPr>
        <p:spPr>
          <a:xfrm>
            <a:off x="5203902" y="478436"/>
            <a:ext cx="173495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CBEB00-95C6-4A63-9754-AE7C7BA2F6D6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6067896" y="847768"/>
            <a:ext cx="3484" cy="108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5C651B5-9F20-4978-82EB-22376EA4B193}"/>
              </a:ext>
            </a:extLst>
          </p:cNvPr>
          <p:cNvSpPr txBox="1"/>
          <p:nvPr/>
        </p:nvSpPr>
        <p:spPr>
          <a:xfrm>
            <a:off x="58395" y="4086465"/>
            <a:ext cx="563616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为高电平时，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从高电平变为低电平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E2B4D19-C722-43C3-AC95-D5C27B6C0874}"/>
              </a:ext>
            </a:extLst>
          </p:cNvPr>
          <p:cNvSpPr txBox="1"/>
          <p:nvPr/>
        </p:nvSpPr>
        <p:spPr>
          <a:xfrm>
            <a:off x="58395" y="4384725"/>
            <a:ext cx="576417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为高电平时，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从低电平变为高电平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1AA3338-9E91-4C0C-ACB6-A46EEA6AD768}"/>
              </a:ext>
            </a:extLst>
          </p:cNvPr>
          <p:cNvSpPr txBox="1"/>
          <p:nvPr/>
        </p:nvSpPr>
        <p:spPr>
          <a:xfrm>
            <a:off x="67718" y="4682985"/>
            <a:ext cx="941825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应答信号：上拉电阻影响下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默认为高，而从机拉低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就是确认收到数据即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，否则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NACK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51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9" grpId="0" animBg="1"/>
      <p:bldP spid="44" grpId="0" animBg="1"/>
      <p:bldP spid="49" grpId="0"/>
      <p:bldP spid="59" grpId="0" animBg="1"/>
      <p:bldP spid="60" grpId="0" animBg="1"/>
      <p:bldP spid="61" grpId="0" animBg="1"/>
      <p:bldP spid="73" grpId="0" animBg="1"/>
      <p:bldP spid="74" grpId="0" animBg="1"/>
      <p:bldP spid="42" grpId="0" animBg="1"/>
      <p:bldP spid="45" grpId="0" animBg="1"/>
      <p:bldP spid="62" grpId="0"/>
      <p:bldP spid="63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C2BA8D-0007-429F-ADA6-6D3104A19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90" y="-18936"/>
            <a:ext cx="6564912" cy="1679138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90" y="1377735"/>
            <a:ext cx="1270000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起始信号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62" name="矩形 39">
            <a:extLst>
              <a:ext uri="{FF2B5EF4-FFF2-40B4-BE49-F238E27FC236}">
                <a16:creationId xmlns:a16="http://schemas.microsoft.com/office/drawing/2014/main" id="{2CAE33ED-C362-4257-BB0E-90F5E73D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116" y="1377735"/>
            <a:ext cx="1270000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停止信号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0E16099-364E-4FE9-A20F-94FF4601FA65}"/>
              </a:ext>
            </a:extLst>
          </p:cNvPr>
          <p:cNvSpPr/>
          <p:nvPr/>
        </p:nvSpPr>
        <p:spPr>
          <a:xfrm>
            <a:off x="60230" y="1802619"/>
            <a:ext cx="4422857" cy="32905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SCL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为高电平期间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SDA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从高电平往低电平跳变*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IIC_SCL 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钳住总线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准备发送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接收数据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4772023" y="1802619"/>
            <a:ext cx="4311747" cy="296735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SCL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为高电平期间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SDA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从低电平往高电平跳变*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发送总线停止信号*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4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7"/>
            <a:ext cx="1641473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检测应答信号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62" name="矩形 39">
            <a:extLst>
              <a:ext uri="{FF2B5EF4-FFF2-40B4-BE49-F238E27FC236}">
                <a16:creationId xmlns:a16="http://schemas.microsoft.com/office/drawing/2014/main" id="{2CAE33ED-C362-4257-BB0E-90F5E73D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167" y="2662918"/>
            <a:ext cx="1752852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发送非应答信号 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0E16099-364E-4FE9-A20F-94FF4601FA65}"/>
              </a:ext>
            </a:extLst>
          </p:cNvPr>
          <p:cNvSpPr/>
          <p:nvPr/>
        </p:nvSpPr>
        <p:spPr>
          <a:xfrm>
            <a:off x="60230" y="496313"/>
            <a:ext cx="4597495" cy="392274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return 1:fail 0:succeed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主机释放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从机返回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IIC_READ_SDA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SCL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高电平读取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/* SDA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高电平表示从机</a:t>
            </a:r>
            <a:r>
              <a:rPr lang="en-US" altLang="zh-CN" sz="1400" dirty="0" err="1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nack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return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IIC_SCL(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SCL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低电平表示结束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检查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4772021" y="53334"/>
            <a:ext cx="4311747" cy="238385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数据线为低电平，表示应答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E03FA-BDAE-4CB5-8051-198AE185377F}"/>
              </a:ext>
            </a:extLst>
          </p:cNvPr>
          <p:cNvSpPr/>
          <p:nvPr/>
        </p:nvSpPr>
        <p:spPr>
          <a:xfrm>
            <a:off x="4772022" y="2706308"/>
            <a:ext cx="4311747" cy="238385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iic_nack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数据线为高电平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表示非应答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225839F-6380-40C8-9753-01A74CC17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166" y="1195"/>
            <a:ext cx="1752851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发送应答信号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617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A0E16099-364E-4FE9-A20F-94FF4601FA65}"/>
              </a:ext>
            </a:extLst>
          </p:cNvPr>
          <p:cNvSpPr/>
          <p:nvPr/>
        </p:nvSpPr>
        <p:spPr>
          <a:xfrm>
            <a:off x="60230" y="434058"/>
            <a:ext cx="4511770" cy="406380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for 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t 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 &lt;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t++)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高位先发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IIC_SDA((data &amp;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&gt;&gt;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data &lt;&lt;= 1;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左移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用于下一次发送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发送完成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主机释放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4700588" y="107829"/>
            <a:ext cx="4383182" cy="498713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iic_read_byte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1:ack 0:nack*/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receive 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for 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t 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 &lt;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t++)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高位先输出，先收到的数据位要左移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receive &lt;&lt;= 1;		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IIC_READ_SDA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receive++;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IIC_SCL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iic_delay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!ack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iic_nack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else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iic_ack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receive;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5" name="矩形 39">
            <a:extLst>
              <a:ext uri="{FF2B5EF4-FFF2-40B4-BE49-F238E27FC236}">
                <a16:creationId xmlns:a16="http://schemas.microsoft.com/office/drawing/2014/main" id="{52911358-C8A4-40B9-8AB4-4211CCE8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7"/>
            <a:ext cx="1641473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发送</a:t>
            </a: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1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字节数据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6" name="矩形 39">
            <a:extLst>
              <a:ext uri="{FF2B5EF4-FFF2-40B4-BE49-F238E27FC236}">
                <a16:creationId xmlns:a16="http://schemas.microsoft.com/office/drawing/2014/main" id="{36D3D3AD-87DA-4846-A841-0F87F318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16" y="-11514"/>
            <a:ext cx="1641473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读取</a:t>
            </a: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1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字节数据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5432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12521</TotalTime>
  <Words>2138</Words>
  <Application>Microsoft Office PowerPoint</Application>
  <PresentationFormat>全屏显示(16:9)</PresentationFormat>
  <Paragraphs>473</Paragraphs>
  <Slides>29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135</cp:revision>
  <dcterms:created xsi:type="dcterms:W3CDTF">2021-03-21T09:45:45Z</dcterms:created>
  <dcterms:modified xsi:type="dcterms:W3CDTF">2022-03-10T12:49:49Z</dcterms:modified>
</cp:coreProperties>
</file>