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8" r:id="rId2"/>
    <p:sldId id="272" r:id="rId3"/>
    <p:sldId id="650" r:id="rId4"/>
    <p:sldId id="784" r:id="rId5"/>
    <p:sldId id="787" r:id="rId6"/>
    <p:sldId id="765" r:id="rId7"/>
    <p:sldId id="757" r:id="rId8"/>
    <p:sldId id="783" r:id="rId9"/>
    <p:sldId id="785" r:id="rId10"/>
    <p:sldId id="788" r:id="rId11"/>
    <p:sldId id="775" r:id="rId12"/>
    <p:sldId id="346" r:id="rId13"/>
    <p:sldId id="786" r:id="rId14"/>
    <p:sldId id="781" r:id="rId15"/>
    <p:sldId id="782" r:id="rId16"/>
    <p:sldId id="789" r:id="rId17"/>
    <p:sldId id="507" r:id="rId18"/>
    <p:sldId id="271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7FD7F7"/>
    <a:srgbClr val="FFDF7F"/>
    <a:srgbClr val="159BFF"/>
    <a:srgbClr val="FF5050"/>
    <a:srgbClr val="B4C7E7"/>
    <a:srgbClr val="FFFFFF"/>
    <a:srgbClr val="5AA5DE"/>
    <a:srgbClr val="53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>
        <p:scale>
          <a:sx n="100" d="100"/>
          <a:sy n="100" d="100"/>
        </p:scale>
        <p:origin x="1061" y="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139060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扩展实验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37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350194" y="520870"/>
            <a:ext cx="41630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EAC2E7-2E89-2029-56A3-D4A584900B59}"/>
              </a:ext>
            </a:extLst>
          </p:cNvPr>
          <p:cNvSpPr txBox="1"/>
          <p:nvPr/>
        </p:nvSpPr>
        <p:spPr>
          <a:xfrm>
            <a:off x="4088938" y="989141"/>
            <a:ext cx="354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中断引脚的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模式设置成上拉输入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接口初始化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3E727E5-A8C6-D214-3CC1-86E028111FB5}"/>
              </a:ext>
            </a:extLst>
          </p:cNvPr>
          <p:cNvSpPr/>
          <p:nvPr/>
        </p:nvSpPr>
        <p:spPr>
          <a:xfrm>
            <a:off x="407840" y="1754179"/>
            <a:ext cx="3674304" cy="360000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是否存在（可选）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A6E80B-26D5-0801-D8D2-4AA24A56FFF3}"/>
              </a:ext>
            </a:extLst>
          </p:cNvPr>
          <p:cNvSpPr/>
          <p:nvPr/>
        </p:nvSpPr>
        <p:spPr>
          <a:xfrm>
            <a:off x="407840" y="2404905"/>
            <a:ext cx="367430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、编写读取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0FA01F-B086-1C72-1DC8-0E33F5D1E53F}"/>
              </a:ext>
            </a:extLst>
          </p:cNvPr>
          <p:cNvSpPr/>
          <p:nvPr/>
        </p:nvSpPr>
        <p:spPr>
          <a:xfrm>
            <a:off x="407840" y="1103453"/>
            <a:ext cx="367430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、初始化中断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0AC6F7-D1FE-8014-FC34-38DA2A62AA13}"/>
              </a:ext>
            </a:extLst>
          </p:cNvPr>
          <p:cNvSpPr/>
          <p:nvPr/>
        </p:nvSpPr>
        <p:spPr>
          <a:xfrm>
            <a:off x="407840" y="3055631"/>
            <a:ext cx="367430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、编写写入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80D614-43C3-9FCC-80DF-EF216F2F2C04}"/>
              </a:ext>
            </a:extLst>
          </p:cNvPr>
          <p:cNvSpPr txBox="1"/>
          <p:nvPr/>
        </p:nvSpPr>
        <p:spPr>
          <a:xfrm>
            <a:off x="4084762" y="3078337"/>
            <a:ext cx="483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根据写操作时序进行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(S+S_A+W+A+D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+A+P)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108622-90B0-1374-9EB8-F7495FFC0F00}"/>
              </a:ext>
            </a:extLst>
          </p:cNvPr>
          <p:cNvSpPr txBox="1"/>
          <p:nvPr/>
        </p:nvSpPr>
        <p:spPr>
          <a:xfrm>
            <a:off x="4088938" y="2415628"/>
            <a:ext cx="4376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根据读操作时序进行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S+S_A+R+A+D</a:t>
            </a:r>
            <a:r>
              <a:rPr lang="en-US" altLang="zh-CN" sz="16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+Nack+P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3BF52-8BB0-8ECC-BE94-2EDCD6A32398}"/>
              </a:ext>
            </a:extLst>
          </p:cNvPr>
          <p:cNvSpPr txBox="1"/>
          <p:nvPr/>
        </p:nvSpPr>
        <p:spPr>
          <a:xfrm>
            <a:off x="4082144" y="4241389"/>
            <a:ext cx="506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的函数，获得原来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不影响其他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IO)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的函数，设置某个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口的状态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699E1F-48C2-047A-3268-043F8FBF5498}"/>
              </a:ext>
            </a:extLst>
          </p:cNvPr>
          <p:cNvSpPr/>
          <p:nvPr/>
        </p:nvSpPr>
        <p:spPr>
          <a:xfrm>
            <a:off x="407840" y="3706357"/>
            <a:ext cx="367430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读取某个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的值函数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BCC291-33F0-401C-DDEB-8E794439AB2B}"/>
              </a:ext>
            </a:extLst>
          </p:cNvPr>
          <p:cNvSpPr txBox="1"/>
          <p:nvPr/>
        </p:nvSpPr>
        <p:spPr>
          <a:xfrm>
            <a:off x="4088938" y="1773289"/>
            <a:ext cx="324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根据写时序检测是否有应答信号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4F412D4-00C1-2674-C1BE-B326954F3B6E}"/>
              </a:ext>
            </a:extLst>
          </p:cNvPr>
          <p:cNvSpPr/>
          <p:nvPr/>
        </p:nvSpPr>
        <p:spPr>
          <a:xfrm>
            <a:off x="407840" y="4357081"/>
            <a:ext cx="367430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设置某个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的值函数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A8491E-D530-C97A-11D8-13FE321057E5}"/>
              </a:ext>
            </a:extLst>
          </p:cNvPr>
          <p:cNvSpPr txBox="1"/>
          <p:nvPr/>
        </p:nvSpPr>
        <p:spPr>
          <a:xfrm>
            <a:off x="4088938" y="3717080"/>
            <a:ext cx="46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的函数，对获取到的数据进行判断</a:t>
            </a:r>
          </a:p>
        </p:txBody>
      </p:sp>
    </p:spTree>
    <p:extLst>
      <p:ext uri="{BB962C8B-B14F-4D97-AF65-F5344CB8AC3E}">
        <p14:creationId xmlns:p14="http://schemas.microsoft.com/office/powerpoint/2010/main" val="39992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2" grpId="0" animBg="1"/>
      <p:bldP spid="17" grpId="0"/>
      <p:bldP spid="18" grpId="0"/>
      <p:bldP spid="19" grpId="0"/>
      <p:bldP spid="20" grpId="0" animBg="1"/>
      <p:bldP spid="23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3" y="385918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获取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PCF8574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的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IO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口状态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1931796" y="1888619"/>
            <a:ext cx="5767168" cy="26403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pcf8574_read_byte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temp = 0;</a:t>
            </a:r>
            <a:endParaRPr lang="en-US" altLang="zh-CN" sz="14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发送读操作地址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temp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数据并发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C676B0-BBE7-4A4A-5E52-8D9E5E52A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40" b="58688"/>
          <a:stretch/>
        </p:blipFill>
        <p:spPr>
          <a:xfrm>
            <a:off x="502274" y="915338"/>
            <a:ext cx="7941331" cy="7761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19D6242-E0F3-E788-5F98-228F150B2B55}"/>
              </a:ext>
            </a:extLst>
          </p:cNvPr>
          <p:cNvSpPr/>
          <p:nvPr/>
        </p:nvSpPr>
        <p:spPr>
          <a:xfrm>
            <a:off x="6121716" y="1567452"/>
            <a:ext cx="584201" cy="139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endParaRPr lang="zh-CN" altLang="en-US" sz="8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7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3" y="385918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设置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PCF8574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的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IO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口状态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E1733C-21C3-F9B5-DA76-6BC83A0F9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8" t="16291" r="3516" b="41120"/>
          <a:stretch/>
        </p:blipFill>
        <p:spPr>
          <a:xfrm>
            <a:off x="914400" y="841689"/>
            <a:ext cx="7879080" cy="1151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1927858" y="2126802"/>
            <a:ext cx="6195062" cy="26403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pcf8574_write_byte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发送写操作地址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(data);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delay_ms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47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7EC64EF3-4F76-7ACE-E641-DAE6FA3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90" y="525494"/>
            <a:ext cx="28818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器件引脚说明（阿波罗底板）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F25E05-5DE4-515E-7D11-7C3B3AEE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90" y="1271878"/>
            <a:ext cx="4932633" cy="21972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5B6C54C-BF4B-390F-8BEA-180A1A2C3D61}"/>
              </a:ext>
            </a:extLst>
          </p:cNvPr>
          <p:cNvSpPr/>
          <p:nvPr/>
        </p:nvSpPr>
        <p:spPr>
          <a:xfrm>
            <a:off x="5379716" y="3544728"/>
            <a:ext cx="1828907" cy="256682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中断引脚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28103FDA-7F23-554C-8C97-9CFC6C0C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247" y="3525236"/>
            <a:ext cx="1394203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PB12  IIC_INT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FB09ED-9DDE-AF22-0B56-2BD62EB2B2D4}"/>
              </a:ext>
            </a:extLst>
          </p:cNvPr>
          <p:cNvSpPr/>
          <p:nvPr/>
        </p:nvSpPr>
        <p:spPr>
          <a:xfrm>
            <a:off x="5379716" y="2593333"/>
            <a:ext cx="1828907" cy="25668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个准双向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(P0~7)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8B2937-D46E-D310-3926-6A562039B590}"/>
              </a:ext>
            </a:extLst>
          </p:cNvPr>
          <p:cNvSpPr/>
          <p:nvPr/>
        </p:nvSpPr>
        <p:spPr>
          <a:xfrm>
            <a:off x="5379716" y="3893549"/>
            <a:ext cx="1828907" cy="256682"/>
          </a:xfrm>
          <a:prstGeom prst="rect">
            <a:avLst/>
          </a:prstGeom>
          <a:solidFill>
            <a:srgbClr val="FFD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通信线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(SCL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633053-142F-8E1F-3252-211BF26FFE82}"/>
              </a:ext>
            </a:extLst>
          </p:cNvPr>
          <p:cNvSpPr/>
          <p:nvPr/>
        </p:nvSpPr>
        <p:spPr>
          <a:xfrm>
            <a:off x="5379717" y="2270702"/>
            <a:ext cx="1828906" cy="25668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通信地址线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(A0~3)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B1AD3035-71F0-5702-11B7-9C1492C8B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914" y="3766806"/>
            <a:ext cx="1293452" cy="53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PH4	IIC_SCL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PH5	IIC_SDA</a:t>
            </a: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B41A4CDB-4273-005F-75E2-3762BBA1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557" y="2252858"/>
            <a:ext cx="818008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F7A1FC9-E9EF-04BB-AEF1-E4B8AA48C8A5}"/>
              </a:ext>
            </a:extLst>
          </p:cNvPr>
          <p:cNvSpPr/>
          <p:nvPr/>
        </p:nvSpPr>
        <p:spPr>
          <a:xfrm>
            <a:off x="830580" y="2257425"/>
            <a:ext cx="525780" cy="1533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A52D587-C045-B761-77F7-0104722DA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014" y="525139"/>
            <a:ext cx="2537393" cy="1689122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2928301-A9A6-97F4-BAD1-9D3B9CECEB29}"/>
              </a:ext>
            </a:extLst>
          </p:cNvPr>
          <p:cNvSpPr/>
          <p:nvPr/>
        </p:nvSpPr>
        <p:spPr>
          <a:xfrm>
            <a:off x="3354705" y="2852582"/>
            <a:ext cx="525780" cy="15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9">
            <a:extLst>
              <a:ext uri="{FF2B5EF4-FFF2-40B4-BE49-F238E27FC236}">
                <a16:creationId xmlns:a16="http://schemas.microsoft.com/office/drawing/2014/main" id="{E8D80C77-AD86-5BFF-3EA5-23349028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557" y="2567940"/>
            <a:ext cx="1828907" cy="201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	BEEP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P1	AP_INT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P2	DCMI_PWDM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P3	USB_PWR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P4	EXIO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P5	6D_INT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P6	RS485_RE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P7	ETH_RESET</a:t>
            </a: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62069555-A79C-C452-95FA-189C95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57" y="3525236"/>
            <a:ext cx="2960997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做输出控制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做输入检测（配合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5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 animBg="1"/>
      <p:bldP spid="20" grpId="0" animBg="1"/>
      <p:bldP spid="21" grpId="0" animBg="1"/>
      <p:bldP spid="30" grpId="0"/>
      <p:bldP spid="32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325DA-B6D5-166D-0AA7-B265E230089A}"/>
              </a:ext>
            </a:extLst>
          </p:cNvPr>
          <p:cNvSpPr txBox="1"/>
          <p:nvPr/>
        </p:nvSpPr>
        <p:spPr>
          <a:xfrm>
            <a:off x="414286" y="1235937"/>
            <a:ext cx="7015214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输出从而控制蜂鸣器工作，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判断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引脚状态从而决定是否读取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的状态。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0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36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口扩展实验（课堂总结）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73" y="1092659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PCF8574T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NXP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公司生产的一款芯片，可通过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协议进行远程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1B0192-CEE5-AFA2-F95B-C33A3C34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14" y="2115213"/>
            <a:ext cx="2224632" cy="19818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2CA530-2619-5453-38C8-0A9195100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627" y="1941817"/>
            <a:ext cx="2588725" cy="221107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DF13CBE-2939-D8AD-8975-93EAD8DF711D}"/>
              </a:ext>
            </a:extLst>
          </p:cNvPr>
          <p:cNvSpPr/>
          <p:nvPr/>
        </p:nvSpPr>
        <p:spPr>
          <a:xfrm>
            <a:off x="4002627" y="2212537"/>
            <a:ext cx="275460" cy="6204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159BA-26BE-785C-0F57-993043604D4F}"/>
              </a:ext>
            </a:extLst>
          </p:cNvPr>
          <p:cNvSpPr/>
          <p:nvPr/>
        </p:nvSpPr>
        <p:spPr>
          <a:xfrm>
            <a:off x="6214139" y="2439935"/>
            <a:ext cx="275460" cy="38616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3E508A-8AF8-DD23-5BA8-A66D732ABF29}"/>
              </a:ext>
            </a:extLst>
          </p:cNvPr>
          <p:cNvSpPr/>
          <p:nvPr/>
        </p:nvSpPr>
        <p:spPr>
          <a:xfrm>
            <a:off x="4002627" y="2879369"/>
            <a:ext cx="275460" cy="82068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2E4FE6-A550-081A-7212-2A8C90A3C6CB}"/>
              </a:ext>
            </a:extLst>
          </p:cNvPr>
          <p:cNvSpPr/>
          <p:nvPr/>
        </p:nvSpPr>
        <p:spPr>
          <a:xfrm>
            <a:off x="6214139" y="3099219"/>
            <a:ext cx="275460" cy="82068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45CAA6-DBE7-5468-4444-40448A930FC4}"/>
              </a:ext>
            </a:extLst>
          </p:cNvPr>
          <p:cNvSpPr/>
          <p:nvPr/>
        </p:nvSpPr>
        <p:spPr>
          <a:xfrm>
            <a:off x="6214139" y="2862888"/>
            <a:ext cx="275460" cy="1687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14CBA0-886C-541B-C5EF-7442680EC62D}"/>
              </a:ext>
            </a:extLst>
          </p:cNvPr>
          <p:cNvSpPr/>
          <p:nvPr/>
        </p:nvSpPr>
        <p:spPr>
          <a:xfrm>
            <a:off x="6698497" y="3420075"/>
            <a:ext cx="1828907" cy="25668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个准双向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(P0~7)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6E9897-6F0A-CF55-3250-00AF6D32A68A}"/>
              </a:ext>
            </a:extLst>
          </p:cNvPr>
          <p:cNvSpPr/>
          <p:nvPr/>
        </p:nvSpPr>
        <p:spPr>
          <a:xfrm>
            <a:off x="6698497" y="2439935"/>
            <a:ext cx="1828907" cy="256682"/>
          </a:xfrm>
          <a:prstGeom prst="rect">
            <a:avLst/>
          </a:prstGeom>
          <a:solidFill>
            <a:srgbClr val="FFD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通信线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(SCL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48D660-0241-0799-A99D-B4D2935D7110}"/>
              </a:ext>
            </a:extLst>
          </p:cNvPr>
          <p:cNvSpPr/>
          <p:nvPr/>
        </p:nvSpPr>
        <p:spPr>
          <a:xfrm>
            <a:off x="6698497" y="2766648"/>
            <a:ext cx="1828906" cy="25668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通信地址线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(A0~3)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0AE94A-28B2-DC9E-F5D3-ED3BC1028FC3}"/>
              </a:ext>
            </a:extLst>
          </p:cNvPr>
          <p:cNvSpPr/>
          <p:nvPr/>
        </p:nvSpPr>
        <p:spPr>
          <a:xfrm>
            <a:off x="6698496" y="3093361"/>
            <a:ext cx="1828907" cy="256682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中断引脚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3622A625-B565-5593-AF52-2427B3AD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1510583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PCF8574T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总线接口、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个准双向口、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个中断线和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个地址线。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16E80644-7A8B-7C2B-32EA-3554D3E1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296954"/>
            <a:ext cx="574788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总线通信可设置 或 获取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口的电平状态。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4392E86-CEE9-FBD9-C17E-C8D7FFDB5336}"/>
              </a:ext>
            </a:extLst>
          </p:cNvPr>
          <p:cNvSpPr/>
          <p:nvPr/>
        </p:nvSpPr>
        <p:spPr>
          <a:xfrm>
            <a:off x="3349093" y="630905"/>
            <a:ext cx="1735850" cy="389723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AT8574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操作相同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2851998C-C842-CD48-2779-F38BB58C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640" y="4057786"/>
            <a:ext cx="3863339" cy="6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准双向口：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可做输出也可做输入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 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要做输入时，需置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被拉高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8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-255996" y="560765"/>
            <a:ext cx="27158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PCF8574T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特性：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CC0D945-C4CC-63FC-D8B4-2D09D6B6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46" y="1084382"/>
            <a:ext cx="6846293" cy="333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总线扩展并口端口设备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总线接口数据传输速率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100kHz(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2.5~6.0V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操作电压，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默认上拉到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，输出电流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100uA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上电后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引脚默认为输入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输出锁存可直接驱动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开漏中断输出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低电平有效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个地址引脚有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个可编程从机地址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最低待机电流（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2.5uA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工作温度：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 +85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9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PCF8574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35" y="1099151"/>
            <a:ext cx="2482098" cy="148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中断引脚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B42054A-BAFC-DFEB-60B6-3ECE5AFA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3075147"/>
            <a:ext cx="304153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：固定位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硬件选择位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8F6432-7021-B971-2F6E-8328E8A5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3" y="1138287"/>
            <a:ext cx="3794760" cy="15784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E186656-0886-474A-1381-6D714A10504C}"/>
              </a:ext>
            </a:extLst>
          </p:cNvPr>
          <p:cNvSpPr/>
          <p:nvPr/>
        </p:nvSpPr>
        <p:spPr>
          <a:xfrm>
            <a:off x="1388925" y="2325797"/>
            <a:ext cx="477932" cy="2254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FD9C48-99CD-F092-0C1E-0F83D86A7E87}"/>
              </a:ext>
            </a:extLst>
          </p:cNvPr>
          <p:cNvSpPr/>
          <p:nvPr/>
        </p:nvSpPr>
        <p:spPr>
          <a:xfrm>
            <a:off x="2671712" y="2339488"/>
            <a:ext cx="854127" cy="3772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9639410-90F4-8A25-0485-0A69091A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33" y="495070"/>
            <a:ext cx="211532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83A17B-99F1-5C6E-2C3E-032747572EEF}"/>
              </a:ext>
            </a:extLst>
          </p:cNvPr>
          <p:cNvSpPr/>
          <p:nvPr/>
        </p:nvSpPr>
        <p:spPr>
          <a:xfrm>
            <a:off x="3712388" y="1179620"/>
            <a:ext cx="388220" cy="2932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7D5E268D-A0E6-1061-093F-3BB1ACD69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253" y="2381903"/>
            <a:ext cx="206542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由硬件管脚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A0~2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CF78DB5A-3554-410E-2311-888FB932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3498716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：固定位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硬件选择位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A0C27E78-240B-7C66-9053-A2F4A885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7" y="952992"/>
            <a:ext cx="4959973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：写数据到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，输出到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P0~P7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的数据，获取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P0~P7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口状态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B9CCBD81-D38F-2EEF-1422-98B64A7F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3922285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0100     000                  0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32E77219-DFAB-B045-7576-2B6D4266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4345854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0100     000                  1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9">
            <a:extLst>
              <a:ext uri="{FF2B5EF4-FFF2-40B4-BE49-F238E27FC236}">
                <a16:creationId xmlns:a16="http://schemas.microsoft.com/office/drawing/2014/main" id="{74784C4A-CFD9-BE15-E62B-A6254DC5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20" y="3571288"/>
            <a:ext cx="206542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A0~2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3351CE8E-6932-BF96-8CE7-6DC6E684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003" y="3173303"/>
            <a:ext cx="206542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8" grpId="0" animBg="1"/>
      <p:bldP spid="20" grpId="0" animBg="1"/>
      <p:bldP spid="21" grpId="0"/>
      <p:bldP spid="22" grpId="0"/>
      <p:bldP spid="23" grpId="0"/>
      <p:bldP spid="33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2A35B2-75A3-6BF6-834B-D3794898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51" y="505961"/>
            <a:ext cx="7582989" cy="3344825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35" y="600082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87A160-C041-0652-C9F4-0C7F9881CD28}"/>
              </a:ext>
            </a:extLst>
          </p:cNvPr>
          <p:cNvSpPr/>
          <p:nvPr/>
        </p:nvSpPr>
        <p:spPr>
          <a:xfrm>
            <a:off x="1808818" y="525553"/>
            <a:ext cx="1907565" cy="1212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FAD423-3299-A6AE-4D87-08597D398DCE}"/>
              </a:ext>
            </a:extLst>
          </p:cNvPr>
          <p:cNvSpPr/>
          <p:nvPr/>
        </p:nvSpPr>
        <p:spPr>
          <a:xfrm>
            <a:off x="3716386" y="524571"/>
            <a:ext cx="1907565" cy="1212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77013B3-16D5-4A1D-B48C-D4B751745951}"/>
              </a:ext>
            </a:extLst>
          </p:cNvPr>
          <p:cNvSpPr/>
          <p:nvPr/>
        </p:nvSpPr>
        <p:spPr>
          <a:xfrm>
            <a:off x="5627019" y="524572"/>
            <a:ext cx="208288" cy="1212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39">
            <a:extLst>
              <a:ext uri="{FF2B5EF4-FFF2-40B4-BE49-F238E27FC236}">
                <a16:creationId xmlns:a16="http://schemas.microsoft.com/office/drawing/2014/main" id="{80914538-A2D5-4C16-970F-5CA447B3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74" y="3847636"/>
            <a:ext cx="618464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指明目的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W0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39">
            <a:extLst>
              <a:ext uri="{FF2B5EF4-FFF2-40B4-BE49-F238E27FC236}">
                <a16:creationId xmlns:a16="http://schemas.microsoft.com/office/drawing/2014/main" id="{75294479-EFF0-B3C3-056D-DF2C6EB7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74" y="4171262"/>
            <a:ext cx="771626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发出控制端口的数据（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+ DATA1(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P0~P7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的电平状态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74" y="4494888"/>
            <a:ext cx="6037141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响应，在内部把数据输出到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P0~P7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+ P(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4B6CE8-87F9-77FD-3CC0-20C88913FF38}"/>
              </a:ext>
            </a:extLst>
          </p:cNvPr>
          <p:cNvSpPr/>
          <p:nvPr/>
        </p:nvSpPr>
        <p:spPr>
          <a:xfrm>
            <a:off x="5602522" y="1914797"/>
            <a:ext cx="172009" cy="2219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5" grpId="0"/>
      <p:bldP spid="46" grpId="0"/>
      <p:bldP spid="47" grpId="0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3A6467-EFBC-B831-7E5B-6E3863A2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4826"/>
            <a:ext cx="9144000" cy="31372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4" y="470066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C0F57D-C66D-88D7-FB89-FF8CC2615636}"/>
              </a:ext>
            </a:extLst>
          </p:cNvPr>
          <p:cNvSpPr/>
          <p:nvPr/>
        </p:nvSpPr>
        <p:spPr>
          <a:xfrm>
            <a:off x="1158411" y="587554"/>
            <a:ext cx="2272969" cy="110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D75C82-6031-159E-F1D2-E2657679EF15}"/>
              </a:ext>
            </a:extLst>
          </p:cNvPr>
          <p:cNvSpPr/>
          <p:nvPr/>
        </p:nvSpPr>
        <p:spPr>
          <a:xfrm>
            <a:off x="3426474" y="592721"/>
            <a:ext cx="2272968" cy="109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44CE77-4953-5C28-5F6B-E89919A7558E}"/>
              </a:ext>
            </a:extLst>
          </p:cNvPr>
          <p:cNvSpPr/>
          <p:nvPr/>
        </p:nvSpPr>
        <p:spPr>
          <a:xfrm>
            <a:off x="5702205" y="592721"/>
            <a:ext cx="2281523" cy="109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A677A6-4A25-6E36-137E-621CA249FA1D}"/>
              </a:ext>
            </a:extLst>
          </p:cNvPr>
          <p:cNvSpPr/>
          <p:nvPr/>
        </p:nvSpPr>
        <p:spPr>
          <a:xfrm>
            <a:off x="3487720" y="1934543"/>
            <a:ext cx="208288" cy="3077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B516A0-9DF9-1A4B-1CFA-9109D228E137}"/>
              </a:ext>
            </a:extLst>
          </p:cNvPr>
          <p:cNvSpPr/>
          <p:nvPr/>
        </p:nvSpPr>
        <p:spPr>
          <a:xfrm>
            <a:off x="5755891" y="1940892"/>
            <a:ext cx="208288" cy="3077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57C73047-40A5-63EC-0B33-E3C0461A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119" y="1957039"/>
            <a:ext cx="906841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90637-8808-7FD2-1C67-A32C0FAB7330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3696008" y="2088432"/>
            <a:ext cx="538111" cy="14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EFA938-0D83-27D0-2607-8137E782941F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5140960" y="2094781"/>
            <a:ext cx="614931" cy="8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9">
            <a:extLst>
              <a:ext uri="{FF2B5EF4-FFF2-40B4-BE49-F238E27FC236}">
                <a16:creationId xmlns:a16="http://schemas.microsoft.com/office/drawing/2014/main" id="{C5C3E6FF-40F3-90D6-A94B-20B3F6CB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74" y="3606989"/>
            <a:ext cx="618464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指明目的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61BF3AE2-F5DC-E7D7-B12E-DEEDD752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74" y="3913655"/>
            <a:ext cx="857732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响应，同时锁存端口状态数据返回给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+ DATA1(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P0~P7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的电平状态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5FA516AB-F292-C53D-08F9-65A655410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74" y="4220321"/>
            <a:ext cx="857732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锁存端口状态数据返回给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+ DATA4(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P0~P7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的电平状态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325A822-92F5-1229-9F4F-487036D002B7}"/>
              </a:ext>
            </a:extLst>
          </p:cNvPr>
          <p:cNvSpPr/>
          <p:nvPr/>
        </p:nvSpPr>
        <p:spPr>
          <a:xfrm>
            <a:off x="7983730" y="592721"/>
            <a:ext cx="497824" cy="109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1E44CAB2-0F24-FA0C-9DA4-A2F285E5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74" y="4526986"/>
            <a:ext cx="6037141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不响应，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发送停止信号（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+ P(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/>
      <p:bldP spid="25" grpId="0"/>
      <p:bldP spid="26" grpId="0"/>
      <p:bldP spid="27" grpId="0"/>
      <p:bldP spid="29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98" y="530229"/>
            <a:ext cx="2461661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中断引脚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B9755423-24DC-1D96-7E95-4D0F83A5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90" y="907430"/>
            <a:ext cx="8308091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PCF8574T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有中断引脚，可连接到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的输入引脚（配置为外部中断引脚）上。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上电后，所有端口处于输入模式，初始化状态为高电平。</a:t>
            </a:r>
            <a:b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</a:b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只要端口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电平发生变化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上升沿或下降沿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引脚会被拉低。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FF44A6-7703-B755-C8FF-D670B217DA49}"/>
              </a:ext>
            </a:extLst>
          </p:cNvPr>
          <p:cNvSpPr/>
          <p:nvPr/>
        </p:nvSpPr>
        <p:spPr>
          <a:xfrm>
            <a:off x="1711461" y="2220423"/>
            <a:ext cx="1027928" cy="14401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AA4455-DCCD-CF48-74C1-9F0346B52425}"/>
              </a:ext>
            </a:extLst>
          </p:cNvPr>
          <p:cNvSpPr/>
          <p:nvPr/>
        </p:nvSpPr>
        <p:spPr>
          <a:xfrm>
            <a:off x="4019550" y="2220423"/>
            <a:ext cx="1104900" cy="14401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595C3F2-6290-243D-C710-2BBCB93A4504}"/>
              </a:ext>
            </a:extLst>
          </p:cNvPr>
          <p:cNvCxnSpPr>
            <a:cxnSpLocks/>
          </p:cNvCxnSpPr>
          <p:nvPr/>
        </p:nvCxnSpPr>
        <p:spPr>
          <a:xfrm>
            <a:off x="2739389" y="2618029"/>
            <a:ext cx="1280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9">
            <a:extLst>
              <a:ext uri="{FF2B5EF4-FFF2-40B4-BE49-F238E27FC236}">
                <a16:creationId xmlns:a16="http://schemas.microsoft.com/office/drawing/2014/main" id="{F263BEA0-BC0D-0423-8A57-D0A43A54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29" y="2325659"/>
            <a:ext cx="453421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895DD783-A24A-65E5-67AB-0E1B0724C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90" y="3815823"/>
            <a:ext cx="8553483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特别注意：一旦中断有效后，必须对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进行一次读取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写入操作进而复位中断，才可以输出下一次中断，否则中断将一直保持（无法输出下一次输入信号变化所产生的中断）。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B575FAA-22BC-2D57-6AC9-AEC10FF9C749}"/>
              </a:ext>
            </a:extLst>
          </p:cNvPr>
          <p:cNvCxnSpPr>
            <a:cxnSpLocks/>
          </p:cNvCxnSpPr>
          <p:nvPr/>
        </p:nvCxnSpPr>
        <p:spPr>
          <a:xfrm>
            <a:off x="5124450" y="3411579"/>
            <a:ext cx="1280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39">
            <a:extLst>
              <a:ext uri="{FF2B5EF4-FFF2-40B4-BE49-F238E27FC236}">
                <a16:creationId xmlns:a16="http://schemas.microsoft.com/office/drawing/2014/main" id="{75297530-BB82-A1A5-4466-50EDBD35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126236"/>
            <a:ext cx="453421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AF6A1-2181-1CE9-738C-9BE6932E5D6E}"/>
              </a:ext>
            </a:extLst>
          </p:cNvPr>
          <p:cNvSpPr/>
          <p:nvPr/>
        </p:nvSpPr>
        <p:spPr>
          <a:xfrm>
            <a:off x="6404611" y="3112678"/>
            <a:ext cx="1104900" cy="54792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SENSOR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A352E49A-8854-E562-67CF-EFFC1D10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771" y="3126236"/>
            <a:ext cx="82100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4475AD2-6077-C60E-480D-B375DF72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316" y="472664"/>
            <a:ext cx="671176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好处：不必通过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总线通信就可通知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是否有输出从端口输入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0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4" grpId="0"/>
      <p:bldP spid="25" grpId="0"/>
      <p:bldP spid="10" grpId="0"/>
      <p:bldP spid="12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11638</TotalTime>
  <Words>1478</Words>
  <Application>Microsoft Office PowerPoint</Application>
  <PresentationFormat>全屏显示(16:9)</PresentationFormat>
  <Paragraphs>218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4528</cp:revision>
  <dcterms:created xsi:type="dcterms:W3CDTF">2021-03-21T09:45:00Z</dcterms:created>
  <dcterms:modified xsi:type="dcterms:W3CDTF">2023-02-21T12:19:17Z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