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8" r:id="rId2"/>
    <p:sldId id="272" r:id="rId3"/>
    <p:sldId id="650" r:id="rId4"/>
    <p:sldId id="784" r:id="rId5"/>
    <p:sldId id="788" r:id="rId6"/>
    <p:sldId id="787" r:id="rId7"/>
    <p:sldId id="765" r:id="rId8"/>
    <p:sldId id="757" r:id="rId9"/>
    <p:sldId id="783" r:id="rId10"/>
    <p:sldId id="789" r:id="rId11"/>
    <p:sldId id="775" r:id="rId12"/>
    <p:sldId id="786" r:id="rId13"/>
    <p:sldId id="346" r:id="rId14"/>
    <p:sldId id="781" r:id="rId15"/>
    <p:sldId id="782" r:id="rId16"/>
    <p:sldId id="790" r:id="rId17"/>
    <p:sldId id="507" r:id="rId18"/>
    <p:sldId id="27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FF6600"/>
    <a:srgbClr val="7FD7F7"/>
    <a:srgbClr val="FFDF7F"/>
    <a:srgbClr val="159BFF"/>
    <a:srgbClr val="FF5050"/>
    <a:srgbClr val="B4C7E7"/>
    <a:srgbClr val="5AA5DE"/>
    <a:srgbClr val="53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139060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光环境传感器实验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309934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2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350194" y="520870"/>
            <a:ext cx="41630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AC2E7-2E89-2029-56A3-D4A584900B59}"/>
              </a:ext>
            </a:extLst>
          </p:cNvPr>
          <p:cNvSpPr txBox="1"/>
          <p:nvPr/>
        </p:nvSpPr>
        <p:spPr>
          <a:xfrm>
            <a:off x="3662217" y="1054446"/>
            <a:ext cx="506862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接口初始化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函数进行软件复位及开启传感器检测功能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A6E80B-26D5-0801-D8D2-4AA24A56FFF3}"/>
              </a:ext>
            </a:extLst>
          </p:cNvPr>
          <p:cNvSpPr/>
          <p:nvPr/>
        </p:nvSpPr>
        <p:spPr>
          <a:xfrm>
            <a:off x="271506" y="2170509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的写一个字节函数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0FA01F-B086-1C72-1DC8-0E33F5D1E53F}"/>
              </a:ext>
            </a:extLst>
          </p:cNvPr>
          <p:cNvSpPr/>
          <p:nvPr/>
        </p:nvSpPr>
        <p:spPr>
          <a:xfrm>
            <a:off x="271506" y="1278713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0AC6F7-D1FE-8014-FC34-38DA2A62AA13}"/>
              </a:ext>
            </a:extLst>
          </p:cNvPr>
          <p:cNvSpPr/>
          <p:nvPr/>
        </p:nvSpPr>
        <p:spPr>
          <a:xfrm>
            <a:off x="271506" y="3062305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的读一个字节函数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80D614-43C3-9FCC-80DF-EF216F2F2C04}"/>
              </a:ext>
            </a:extLst>
          </p:cNvPr>
          <p:cNvSpPr txBox="1"/>
          <p:nvPr/>
        </p:nvSpPr>
        <p:spPr>
          <a:xfrm>
            <a:off x="3662218" y="2834869"/>
            <a:ext cx="551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根据读操作时序进行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+ (S_A + W) + A + R_A + A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Sr + (S_A + R) + A + R_C + NA + 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108622-90B0-1374-9EB8-F7495FFC0F00}"/>
              </a:ext>
            </a:extLst>
          </p:cNvPr>
          <p:cNvSpPr txBox="1"/>
          <p:nvPr/>
        </p:nvSpPr>
        <p:spPr>
          <a:xfrm>
            <a:off x="3662217" y="2059738"/>
            <a:ext cx="542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根据写操作时序进行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+ (S_A + W) + A + R_A + A + R_C + A + 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3BF52-8BB0-8ECC-BE94-2EDCD6A32398}"/>
              </a:ext>
            </a:extLst>
          </p:cNvPr>
          <p:cNvSpPr txBox="1"/>
          <p:nvPr/>
        </p:nvSpPr>
        <p:spPr>
          <a:xfrm>
            <a:off x="3662218" y="3962902"/>
            <a:ext cx="529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的函数，判断数据有效性，整合传感器数据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699E1F-48C2-047A-3268-043F8FBF5498}"/>
              </a:ext>
            </a:extLst>
          </p:cNvPr>
          <p:cNvSpPr/>
          <p:nvPr/>
        </p:nvSpPr>
        <p:spPr>
          <a:xfrm>
            <a:off x="271506" y="3954101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读取数据函数</a:t>
            </a:r>
          </a:p>
        </p:txBody>
      </p:sp>
    </p:spTree>
    <p:extLst>
      <p:ext uri="{BB962C8B-B14F-4D97-AF65-F5344CB8AC3E}">
        <p14:creationId xmlns:p14="http://schemas.microsoft.com/office/powerpoint/2010/main" val="39992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2" grpId="0" animBg="1"/>
      <p:bldP spid="17" grpId="0"/>
      <p:bldP spid="18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73" y="470706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AP3216C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写一个字节函数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1029098" y="1823653"/>
            <a:ext cx="6195062" cy="289681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ap3216c_write_one_byte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reg,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发送写操作地址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(reg);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发送要操作的寄存器地址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(data);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发送要对寄存器设置的值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AF412D-D2AA-437A-5314-EF61F1ABB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393"/>
          <a:stretch/>
        </p:blipFill>
        <p:spPr>
          <a:xfrm>
            <a:off x="1029098" y="912251"/>
            <a:ext cx="7494270" cy="846480"/>
          </a:xfrm>
          <a:prstGeom prst="rect">
            <a:avLst/>
          </a:prstGeom>
        </p:spPr>
      </p:pic>
      <p:sp>
        <p:nvSpPr>
          <p:cNvPr id="4" name="矩形 39">
            <a:extLst>
              <a:ext uri="{FF2B5EF4-FFF2-40B4-BE49-F238E27FC236}">
                <a16:creationId xmlns:a16="http://schemas.microsoft.com/office/drawing/2014/main" id="{A1237E29-C389-89ED-DB6E-CF6ED535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046" y="466463"/>
            <a:ext cx="287918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设置寄存器的值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7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3" y="385918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AP3216C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读一个字节函数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FFC7D9-2B6A-7BDD-1816-61AF15AA3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1" y="779867"/>
            <a:ext cx="7641741" cy="73718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857835" y="1574389"/>
            <a:ext cx="5767168" cy="324704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ap3216_read_one_byte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res;</a:t>
            </a:r>
            <a:endParaRPr lang="en-US" altLang="zh-CN" sz="14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发送要操作的寄存器地址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res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数据并发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res;</a:t>
            </a:r>
          </a:p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29FBD92E-131B-8522-C562-345D34C0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402666"/>
            <a:ext cx="287918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读取寄存器的值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7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36" y="575361"/>
            <a:ext cx="28818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器件引脚说明（阿波罗底板）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28103FDA-7F23-554C-8C97-9CFC6C0C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6" y="3206523"/>
            <a:ext cx="323435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AP_INT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62069555-A79C-C452-95FA-189C95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6" y="1792605"/>
            <a:ext cx="3465267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PH4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8DC93C-BDDF-809F-C3A4-03B41E790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8" y="2849993"/>
            <a:ext cx="4496907" cy="1292492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F7A1FC9-E9EF-04BB-AEF1-E4B8AA48C8A5}"/>
              </a:ext>
            </a:extLst>
          </p:cNvPr>
          <p:cNvSpPr/>
          <p:nvPr/>
        </p:nvSpPr>
        <p:spPr>
          <a:xfrm>
            <a:off x="1443938" y="3196547"/>
            <a:ext cx="986270" cy="1533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2928301-A9A6-97F4-BAD1-9D3B9CECEB29}"/>
              </a:ext>
            </a:extLst>
          </p:cNvPr>
          <p:cNvSpPr/>
          <p:nvPr/>
        </p:nvSpPr>
        <p:spPr>
          <a:xfrm>
            <a:off x="4014572" y="3012899"/>
            <a:ext cx="1020474" cy="1782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EAA5E9-9675-3E86-219B-68CD35966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79" y="1265804"/>
            <a:ext cx="3041552" cy="10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325DA-B6D5-166D-0AA7-B265E230089A}"/>
              </a:ext>
            </a:extLst>
          </p:cNvPr>
          <p:cNvSpPr txBox="1"/>
          <p:nvPr/>
        </p:nvSpPr>
        <p:spPr>
          <a:xfrm>
            <a:off x="764806" y="1251177"/>
            <a:ext cx="54454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0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309934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68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光环境传感器实验（课堂总结）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309934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16E80644-7A8B-7C2B-32EA-3554D3E1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1756726"/>
            <a:ext cx="574788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该芯片通过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连接，并支持中断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396A7B-6AA6-0B0A-5572-739D8558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80" y="1585208"/>
            <a:ext cx="1867030" cy="1490486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5724B5F-2BCA-1409-034D-9ECB60EFDA4B}"/>
              </a:ext>
            </a:extLst>
          </p:cNvPr>
          <p:cNvSpPr/>
          <p:nvPr/>
        </p:nvSpPr>
        <p:spPr>
          <a:xfrm>
            <a:off x="747474" y="2279530"/>
            <a:ext cx="676377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特点</a:t>
            </a: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73" y="1004829"/>
            <a:ext cx="7404191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是敦南科技推出的一款三合一环境传感器，支持环境光强度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(ALS)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、接近距离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和红外线强度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三个环境参数检测。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027958B4-1733-4F8A-276C-60596960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82" y="2222587"/>
            <a:ext cx="5747888" cy="25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接口，支持高达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400kHz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通信速率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多种工作选择：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PS+IR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ALS+PS+IR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内置温度补偿电路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宽工作温度范围（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-30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+85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环境光传感器具有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(0~65535)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 接近传感器和红外传感器具有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	~1023)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 超小封装（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4.1mm*2.4mm*1.35mm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F8B59F2-96F7-3823-89E7-5850F3A11B73}"/>
              </a:ext>
            </a:extLst>
          </p:cNvPr>
          <p:cNvSpPr/>
          <p:nvPr/>
        </p:nvSpPr>
        <p:spPr>
          <a:xfrm>
            <a:off x="5594804" y="3411917"/>
            <a:ext cx="108098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602A94E2-1ABE-3DD7-E55B-CF825C85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787" y="3352024"/>
            <a:ext cx="2574894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应用在手机、平板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检测光强度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自动背光控制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检测距离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打电话检测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10" grpId="0"/>
      <p:bldP spid="20" grpId="0"/>
      <p:bldP spid="21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43242" y="586304"/>
            <a:ext cx="27158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3">
            <a:extLst>
              <a:ext uri="{FF2B5EF4-FFF2-40B4-BE49-F238E27FC236}">
                <a16:creationId xmlns:a16="http://schemas.microsoft.com/office/drawing/2014/main" id="{3700F656-5B8D-C83C-8458-00B5346E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2" y="1135460"/>
            <a:ext cx="4857747" cy="23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F1AB8211-67A8-AF9A-D5E0-2A15D587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88" y="1054537"/>
            <a:ext cx="3659092" cy="25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电源引脚，接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LED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阳极，接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LED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阴极，一般连接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LED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驱动输出引脚，一般接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LEDC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中断输出脚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9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5" y="48993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07" y="949145"/>
            <a:ext cx="885661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有一系列寄存器，由这些寄存器控制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的工作模式，以及中断配置和数据输出等。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88A2B12-41C2-E128-DE54-5DB491430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6716"/>
              </p:ext>
            </p:extLst>
          </p:nvPr>
        </p:nvGraphicFramePr>
        <p:xfrm>
          <a:off x="264532" y="1408355"/>
          <a:ext cx="6300000" cy="3338851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有效位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寄存器功能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9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系统模式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：掉电模式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    001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功能激活</a:t>
                      </a:r>
                      <a:b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010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功能激活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011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ALS+PS+IR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功能激活</a:t>
                      </a:r>
                      <a:b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：软复位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    101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单次模式</a:t>
                      </a:r>
                      <a:b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单次模式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111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ALS+PS+IR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单次模式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2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0X0A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无效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1:0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0X0B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高位数据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0X0C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0X0D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高位数据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82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0X0E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低位数据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物体在远离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物体在靠近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数据无效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082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0X0F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物体在远离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物体在靠近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数据无效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5:0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B666EE0-72A6-06FD-F709-311941006CCA}"/>
              </a:ext>
            </a:extLst>
          </p:cNvPr>
          <p:cNvSpPr/>
          <p:nvPr/>
        </p:nvSpPr>
        <p:spPr>
          <a:xfrm>
            <a:off x="3213816" y="2112929"/>
            <a:ext cx="889687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AEB8F1-A91F-F53E-C8AA-6C7410841735}"/>
              </a:ext>
            </a:extLst>
          </p:cNvPr>
          <p:cNvSpPr/>
          <p:nvPr/>
        </p:nvSpPr>
        <p:spPr>
          <a:xfrm>
            <a:off x="4671733" y="1906182"/>
            <a:ext cx="1704705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A0DFB58-A767-5B9F-7B5D-AFA1F5E3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32" y="1701811"/>
            <a:ext cx="262781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0x04,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软件复位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D6BED57-08B9-8B6E-9FB1-F3190F21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32" y="2037654"/>
            <a:ext cx="260456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根据需求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开启检测功能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4BDDE9D-8A44-AB6E-C314-D24A5D3F6077}"/>
              </a:ext>
            </a:extLst>
          </p:cNvPr>
          <p:cNvSpPr/>
          <p:nvPr/>
        </p:nvSpPr>
        <p:spPr>
          <a:xfrm>
            <a:off x="6809641" y="1439317"/>
            <a:ext cx="1087857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复位时间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A78E6BD-C63A-2241-A029-2FF6C05A1EE5}"/>
              </a:ext>
            </a:extLst>
          </p:cNvPr>
          <p:cNvSpPr/>
          <p:nvPr/>
        </p:nvSpPr>
        <p:spPr>
          <a:xfrm>
            <a:off x="6581775" y="2492754"/>
            <a:ext cx="247650" cy="22639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6B147FCB-9AB0-5FA4-0E11-4ADF0FE4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623" y="3452733"/>
            <a:ext cx="125067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CECD62E-E364-471D-2F79-1D1D5AFF9778}"/>
              </a:ext>
            </a:extLst>
          </p:cNvPr>
          <p:cNvSpPr/>
          <p:nvPr/>
        </p:nvSpPr>
        <p:spPr>
          <a:xfrm>
            <a:off x="6809641" y="2638905"/>
            <a:ext cx="1087857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转换时间</a:t>
            </a: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2908AE97-D8FE-01C3-E2A8-E33BB2FB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7" y="2587853"/>
            <a:ext cx="1250677" cy="6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100ms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12.5ms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AB7D95DF-3411-2D95-A792-A0598BFC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013" y="1392329"/>
            <a:ext cx="125067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10ms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B39C72-3435-B025-2235-7D684F81D173}"/>
              </a:ext>
            </a:extLst>
          </p:cNvPr>
          <p:cNvSpPr/>
          <p:nvPr/>
        </p:nvSpPr>
        <p:spPr>
          <a:xfrm>
            <a:off x="1350091" y="2513458"/>
            <a:ext cx="751759" cy="19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2F8348-70BA-1C22-1E66-30D8F65F682C}"/>
              </a:ext>
            </a:extLst>
          </p:cNvPr>
          <p:cNvSpPr/>
          <p:nvPr/>
        </p:nvSpPr>
        <p:spPr>
          <a:xfrm>
            <a:off x="1353266" y="4342353"/>
            <a:ext cx="751759" cy="19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04EA09-46F0-5789-56DB-2057C2BE3BA4}"/>
              </a:ext>
            </a:extLst>
          </p:cNvPr>
          <p:cNvSpPr/>
          <p:nvPr/>
        </p:nvSpPr>
        <p:spPr>
          <a:xfrm>
            <a:off x="1351459" y="3734117"/>
            <a:ext cx="751759" cy="19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066AA3C-08C5-FDED-F9D5-23B399329E3E}"/>
              </a:ext>
            </a:extLst>
          </p:cNvPr>
          <p:cNvSpPr/>
          <p:nvPr/>
        </p:nvSpPr>
        <p:spPr>
          <a:xfrm>
            <a:off x="6809640" y="3901547"/>
            <a:ext cx="1250677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数据有效位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B69054-AAD5-287F-9E93-92D73D7DF9EF}"/>
              </a:ext>
            </a:extLst>
          </p:cNvPr>
          <p:cNvSpPr/>
          <p:nvPr/>
        </p:nvSpPr>
        <p:spPr>
          <a:xfrm>
            <a:off x="6809640" y="700380"/>
            <a:ext cx="1305660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4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" grpId="0" animBg="1"/>
      <p:bldP spid="10" grpId="0" animBg="1"/>
      <p:bldP spid="12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35" y="1099151"/>
            <a:ext cx="2482098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B42054A-BAFC-DFEB-60B6-3ECE5AFA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85" y="2067800"/>
            <a:ext cx="304153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0x1E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3" y="495070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CF78DB5A-3554-410E-2311-888FB932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85" y="2440327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：设备地址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B9CCBD81-D38F-2EEF-1422-98B64A7F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84" y="4158135"/>
            <a:ext cx="410039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0x1E &lt;&lt; 1 | 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32E77219-DFAB-B045-7576-2B6D4266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6" y="4158135"/>
            <a:ext cx="358517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0x1E &lt;&lt; 1 | 0x01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B5252-D42D-D64A-EA73-27A2D196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9" y="1056984"/>
            <a:ext cx="8382603" cy="949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8E0039-8250-2B30-D003-7C2F1013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19" y="2930200"/>
            <a:ext cx="2162819" cy="11332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D6D99F-EC9F-F7EA-CB3A-E7B5403EB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716" y="2930200"/>
            <a:ext cx="2162819" cy="113321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1508E96-AEFF-FBE1-457D-F9757DD34A34}"/>
              </a:ext>
            </a:extLst>
          </p:cNvPr>
          <p:cNvSpPr/>
          <p:nvPr/>
        </p:nvSpPr>
        <p:spPr>
          <a:xfrm>
            <a:off x="5800724" y="1743048"/>
            <a:ext cx="447675" cy="2636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3" grpId="0"/>
      <p:bldP spid="3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55" y="503034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743668-D931-F486-038F-EBF5F7640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393"/>
          <a:stretch/>
        </p:blipFill>
        <p:spPr>
          <a:xfrm>
            <a:off x="899558" y="820821"/>
            <a:ext cx="7494270" cy="846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74DB1C-384B-8763-DECF-6323A02C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63"/>
          <a:stretch/>
        </p:blipFill>
        <p:spPr>
          <a:xfrm>
            <a:off x="750172" y="1600979"/>
            <a:ext cx="7494270" cy="174507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15CDCA-215F-23D6-5484-92B2724CA18D}"/>
              </a:ext>
            </a:extLst>
          </p:cNvPr>
          <p:cNvSpPr/>
          <p:nvPr/>
        </p:nvSpPr>
        <p:spPr>
          <a:xfrm>
            <a:off x="520687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FEC2610-1BD8-4020-8D8E-8BE44396E64C}"/>
              </a:ext>
            </a:extLst>
          </p:cNvPr>
          <p:cNvSpPr/>
          <p:nvPr/>
        </p:nvSpPr>
        <p:spPr>
          <a:xfrm>
            <a:off x="2438484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84828B-6B39-61C9-F20B-CD3F3812E3E0}"/>
              </a:ext>
            </a:extLst>
          </p:cNvPr>
          <p:cNvSpPr/>
          <p:nvPr/>
        </p:nvSpPr>
        <p:spPr>
          <a:xfrm>
            <a:off x="4574678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B95D01C-FA48-8B5A-AB8F-2A88A8D08258}"/>
              </a:ext>
            </a:extLst>
          </p:cNvPr>
          <p:cNvSpPr/>
          <p:nvPr/>
        </p:nvSpPr>
        <p:spPr>
          <a:xfrm>
            <a:off x="6614229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9BCAEC-5EA5-7288-8393-A50B31775344}"/>
              </a:ext>
            </a:extLst>
          </p:cNvPr>
          <p:cNvSpPr/>
          <p:nvPr/>
        </p:nvSpPr>
        <p:spPr>
          <a:xfrm>
            <a:off x="6614229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18C4863-A7D3-BEC2-95BD-D55B99E47269}"/>
              </a:ext>
            </a:extLst>
          </p:cNvPr>
          <p:cNvSpPr/>
          <p:nvPr/>
        </p:nvSpPr>
        <p:spPr>
          <a:xfrm>
            <a:off x="4574678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设置值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A40F67-E9AC-1887-5759-1D6F7190E193}"/>
              </a:ext>
            </a:extLst>
          </p:cNvPr>
          <p:cNvSpPr/>
          <p:nvPr/>
        </p:nvSpPr>
        <p:spPr>
          <a:xfrm>
            <a:off x="2438484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7B23FF-85AF-6738-A214-710DB7991083}"/>
              </a:ext>
            </a:extLst>
          </p:cNvPr>
          <p:cNvSpPr/>
          <p:nvPr/>
        </p:nvSpPr>
        <p:spPr>
          <a:xfrm>
            <a:off x="520687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5ADE8C5-0804-BA14-E296-AA2A080C930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780687" y="3906473"/>
            <a:ext cx="65779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65143E-CC17-75F9-46B5-3955D4FB2AE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98484" y="3906473"/>
            <a:ext cx="87619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4317A0B-3170-2EE8-E6C8-5EE49E30BFE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34678" y="3906473"/>
            <a:ext cx="77955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B614323-C571-774D-B191-DED9A908AD54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>
            <a:off x="7874229" y="3906473"/>
            <a:ext cx="12700" cy="701464"/>
          </a:xfrm>
          <a:prstGeom prst="bentConnector3">
            <a:avLst>
              <a:gd name="adj1" fmla="val 246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C8D13F-BAC0-9156-B200-AE14E71FDEBB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5834678" y="4607937"/>
            <a:ext cx="77955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916533-32D1-8A80-891F-A93DD0F33070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3698484" y="4607937"/>
            <a:ext cx="87619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C3F0DA-FEE2-F1AF-8236-C4B0B2081F33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1780687" y="4607937"/>
            <a:ext cx="65779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DB668E0-FB83-F815-0094-13FC39D08329}"/>
              </a:ext>
            </a:extLst>
          </p:cNvPr>
          <p:cNvSpPr/>
          <p:nvPr/>
        </p:nvSpPr>
        <p:spPr>
          <a:xfrm>
            <a:off x="8393828" y="3285939"/>
            <a:ext cx="660924" cy="3077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5E50B9-3D50-B082-FDC0-77B41D6733A9}"/>
              </a:ext>
            </a:extLst>
          </p:cNvPr>
          <p:cNvSpPr/>
          <p:nvPr/>
        </p:nvSpPr>
        <p:spPr>
          <a:xfrm>
            <a:off x="8393828" y="3641155"/>
            <a:ext cx="660924" cy="30777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A17F8611-0C17-8FD9-7966-D17A2B08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682" y="3377379"/>
            <a:ext cx="176643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1F4875D5-30D4-A61B-DA39-DC763BFE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734" y="3376533"/>
            <a:ext cx="194145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要配置的寄存器地址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9">
            <a:extLst>
              <a:ext uri="{FF2B5EF4-FFF2-40B4-BE49-F238E27FC236}">
                <a16:creationId xmlns:a16="http://schemas.microsoft.com/office/drawing/2014/main" id="{CAAEC717-6A17-B783-CE77-13439421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38" y="4089661"/>
            <a:ext cx="213719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要写入寄存器的配置值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4" y="470066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0681B-DEE3-71CB-94A2-90796B80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49" y="792981"/>
            <a:ext cx="7641741" cy="7371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64A29C6-BCEC-794A-0113-75346767A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" y="1518906"/>
            <a:ext cx="9144000" cy="172047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839522-1758-128F-3D18-C497FAF0D04F}"/>
              </a:ext>
            </a:extLst>
          </p:cNvPr>
          <p:cNvSpPr/>
          <p:nvPr/>
        </p:nvSpPr>
        <p:spPr>
          <a:xfrm>
            <a:off x="270706" y="3762473"/>
            <a:ext cx="1116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33F6F55-2BA2-4F3F-899A-5C4540F29FA1}"/>
              </a:ext>
            </a:extLst>
          </p:cNvPr>
          <p:cNvSpPr/>
          <p:nvPr/>
        </p:nvSpPr>
        <p:spPr>
          <a:xfrm>
            <a:off x="2086070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471A48E-D00C-6E3C-FAFB-FD219DF42236}"/>
              </a:ext>
            </a:extLst>
          </p:cNvPr>
          <p:cNvSpPr/>
          <p:nvPr/>
        </p:nvSpPr>
        <p:spPr>
          <a:xfrm>
            <a:off x="4045434" y="376247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51E811E-F4E1-BD0A-4247-59BFDA7075D6}"/>
              </a:ext>
            </a:extLst>
          </p:cNvPr>
          <p:cNvSpPr/>
          <p:nvPr/>
        </p:nvSpPr>
        <p:spPr>
          <a:xfrm>
            <a:off x="5824798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817EA4-D95B-B584-8F7F-C18FA968278A}"/>
              </a:ext>
            </a:extLst>
          </p:cNvPr>
          <p:cNvSpPr/>
          <p:nvPr/>
        </p:nvSpPr>
        <p:spPr>
          <a:xfrm>
            <a:off x="7784163" y="376247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E9D544-B09E-C9F8-3289-C3539CBEC793}"/>
              </a:ext>
            </a:extLst>
          </p:cNvPr>
          <p:cNvSpPr/>
          <p:nvPr/>
        </p:nvSpPr>
        <p:spPr>
          <a:xfrm>
            <a:off x="1665397" y="446875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非应答信号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8FE87AB-E0A4-A9E0-5600-B4D252EA5B8A}"/>
              </a:ext>
            </a:extLst>
          </p:cNvPr>
          <p:cNvSpPr/>
          <p:nvPr/>
        </p:nvSpPr>
        <p:spPr>
          <a:xfrm>
            <a:off x="3240088" y="446875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寄存器数据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929A764-3070-EFF8-24B3-72E6A8DBE3F4}"/>
              </a:ext>
            </a:extLst>
          </p:cNvPr>
          <p:cNvSpPr/>
          <p:nvPr/>
        </p:nvSpPr>
        <p:spPr>
          <a:xfrm>
            <a:off x="270706" y="446875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1D40580-28F8-B57A-6D10-761092CEADA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1386706" y="3906473"/>
            <a:ext cx="699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B78FFFB-F459-8EF7-1A3A-0BE2944DC7D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3346070" y="3906473"/>
            <a:ext cx="699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291079-A50F-2C3C-422E-A69CCC4FCED0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25434" y="3906473"/>
            <a:ext cx="699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F17A1A-10E0-DF68-A424-297F56891D45}"/>
              </a:ext>
            </a:extLst>
          </p:cNvPr>
          <p:cNvCxnSpPr>
            <a:cxnSpLocks/>
            <a:stCxn id="60" idx="1"/>
            <a:endCxn id="71" idx="3"/>
          </p:cNvCxnSpPr>
          <p:nvPr/>
        </p:nvCxnSpPr>
        <p:spPr>
          <a:xfrm flipH="1">
            <a:off x="5894779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BA941DD-8FD9-4EE4-D75B-724B7BC06BF8}"/>
              </a:ext>
            </a:extLst>
          </p:cNvPr>
          <p:cNvCxnSpPr>
            <a:cxnSpLocks/>
            <a:stCxn id="71" idx="1"/>
            <a:endCxn id="36" idx="3"/>
          </p:cNvCxnSpPr>
          <p:nvPr/>
        </p:nvCxnSpPr>
        <p:spPr>
          <a:xfrm flipH="1">
            <a:off x="4500088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1AC2BE-627C-1F19-A7A5-BEAE5E9F923C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925397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A3887AE-C7A6-7CD9-FE75-AD264A05A456}"/>
              </a:ext>
            </a:extLst>
          </p:cNvPr>
          <p:cNvSpPr/>
          <p:nvPr/>
        </p:nvSpPr>
        <p:spPr>
          <a:xfrm>
            <a:off x="7471609" y="3275038"/>
            <a:ext cx="660924" cy="3077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27C5C37-4253-A033-3EDD-67D3F4273645}"/>
              </a:ext>
            </a:extLst>
          </p:cNvPr>
          <p:cNvSpPr/>
          <p:nvPr/>
        </p:nvSpPr>
        <p:spPr>
          <a:xfrm>
            <a:off x="8361156" y="3275038"/>
            <a:ext cx="660924" cy="30777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B0CBE9EC-9FFE-0A83-CC2A-F6209F044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62" y="3377379"/>
            <a:ext cx="176643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39">
            <a:extLst>
              <a:ext uri="{FF2B5EF4-FFF2-40B4-BE49-F238E27FC236}">
                <a16:creationId xmlns:a16="http://schemas.microsoft.com/office/drawing/2014/main" id="{6BBA5DE0-C84A-1D9A-937A-290166AC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405" y="3384326"/>
            <a:ext cx="194145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要读取的寄存器地址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39">
            <a:extLst>
              <a:ext uri="{FF2B5EF4-FFF2-40B4-BE49-F238E27FC236}">
                <a16:creationId xmlns:a16="http://schemas.microsoft.com/office/drawing/2014/main" id="{CAA6AE1B-D9B3-B61B-D57F-DDD79759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54" y="4085847"/>
            <a:ext cx="213719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要读取的寄存器的数据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DF8FDBA-BCD3-FFEB-EFED-BCB9A642C5D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84798" y="3906473"/>
            <a:ext cx="69936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EB603EC-1A8C-55F9-AECB-B947A7152B35}"/>
              </a:ext>
            </a:extLst>
          </p:cNvPr>
          <p:cNvSpPr/>
          <p:nvPr/>
        </p:nvSpPr>
        <p:spPr>
          <a:xfrm>
            <a:off x="7784163" y="446875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E861D7F-B35B-0E30-AF36-09BE280AE76B}"/>
              </a:ext>
            </a:extLst>
          </p:cNvPr>
          <p:cNvSpPr/>
          <p:nvPr/>
        </p:nvSpPr>
        <p:spPr>
          <a:xfrm>
            <a:off x="6209470" y="446875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FCA36A-5D7F-95BF-88C4-3FDA05D42499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7469470" y="4612753"/>
            <a:ext cx="31469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45AE6D6-AABE-5B8A-FB3B-56186891FC41}"/>
              </a:ext>
            </a:extLst>
          </p:cNvPr>
          <p:cNvSpPr/>
          <p:nvPr/>
        </p:nvSpPr>
        <p:spPr>
          <a:xfrm>
            <a:off x="4814779" y="446875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475B443-C26D-F77C-98A1-6D3DC3709115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1350706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E95B79D-1319-6AC5-5D95-25E40251AD59}"/>
              </a:ext>
            </a:extLst>
          </p:cNvPr>
          <p:cNvCxnSpPr>
            <a:cxnSpLocks/>
            <a:stCxn id="34" idx="2"/>
            <a:endCxn id="59" idx="0"/>
          </p:cNvCxnSpPr>
          <p:nvPr/>
        </p:nvCxnSpPr>
        <p:spPr>
          <a:xfrm>
            <a:off x="8324163" y="4050473"/>
            <a:ext cx="0" cy="41828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39">
            <a:extLst>
              <a:ext uri="{FF2B5EF4-FFF2-40B4-BE49-F238E27FC236}">
                <a16:creationId xmlns:a16="http://schemas.microsoft.com/office/drawing/2014/main" id="{9EC8C1E1-B539-13A0-6501-B19BEBCA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91145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先写再读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8" name="矩形 39">
            <a:extLst>
              <a:ext uri="{FF2B5EF4-FFF2-40B4-BE49-F238E27FC236}">
                <a16:creationId xmlns:a16="http://schemas.microsoft.com/office/drawing/2014/main" id="{13D379C0-87C1-1CD7-6BF3-C42291CF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47" y="4086440"/>
            <a:ext cx="181858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0x3D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/>
      <p:bldP spid="48" grpId="0"/>
      <p:bldP spid="49" grpId="0"/>
      <p:bldP spid="59" grpId="0" animBg="1"/>
      <p:bldP spid="60" grpId="0" animBg="1"/>
      <p:bldP spid="71" grpId="0" animBg="1"/>
      <p:bldP spid="87" grpId="0"/>
      <p:bldP spid="8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11857</TotalTime>
  <Words>1471</Words>
  <Application>Microsoft Office PowerPoint</Application>
  <PresentationFormat>全屏显示(16:9)</PresentationFormat>
  <Paragraphs>253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4637</cp:revision>
  <dcterms:created xsi:type="dcterms:W3CDTF">2021-03-21T09:45:00Z</dcterms:created>
  <dcterms:modified xsi:type="dcterms:W3CDTF">2023-02-23T03:29:57Z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