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68" r:id="rId2"/>
    <p:sldId id="272" r:id="rId3"/>
    <p:sldId id="793" r:id="rId4"/>
    <p:sldId id="650" r:id="rId5"/>
    <p:sldId id="788" r:id="rId6"/>
    <p:sldId id="789" r:id="rId7"/>
    <p:sldId id="796" r:id="rId8"/>
    <p:sldId id="791" r:id="rId9"/>
    <p:sldId id="792" r:id="rId10"/>
    <p:sldId id="798" r:id="rId11"/>
    <p:sldId id="787" r:id="rId12"/>
    <p:sldId id="765" r:id="rId13"/>
    <p:sldId id="794" r:id="rId14"/>
    <p:sldId id="795" r:id="rId15"/>
    <p:sldId id="757" r:id="rId16"/>
    <p:sldId id="775" r:id="rId17"/>
    <p:sldId id="786" r:id="rId18"/>
    <p:sldId id="781" r:id="rId19"/>
    <p:sldId id="799" r:id="rId20"/>
    <p:sldId id="782" r:id="rId21"/>
    <p:sldId id="797" r:id="rId22"/>
    <p:sldId id="800" r:id="rId23"/>
    <p:sldId id="507" r:id="rId24"/>
    <p:sldId id="271" r:id="rId25"/>
  </p:sldIdLst>
  <p:sldSz cx="9144000" cy="5143500" type="screen16x9"/>
  <p:notesSz cx="6858000" cy="9144000"/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ZHUNING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B3E2"/>
    <a:srgbClr val="FBD4B4"/>
    <a:srgbClr val="FFFFFF"/>
    <a:srgbClr val="FF3300"/>
    <a:srgbClr val="FF6600"/>
    <a:srgbClr val="7FD7F7"/>
    <a:srgbClr val="FFDF7F"/>
    <a:srgbClr val="159BFF"/>
    <a:srgbClr val="FF5050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89" autoAdjust="0"/>
    <p:restoredTop sz="94660"/>
  </p:normalViewPr>
  <p:slideViewPr>
    <p:cSldViewPr snapToGrid="0">
      <p:cViewPr>
        <p:scale>
          <a:sx n="100" d="100"/>
          <a:sy n="100" d="100"/>
        </p:scale>
        <p:origin x="1061" y="3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C5A9D-A8F4-49A0-AA9A-D189446553F8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09C8E-8E09-4484-868C-9F3CEC42F2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9C8E-8E09-4484-868C-9F3CEC42F2F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686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9C8E-8E09-4484-868C-9F3CEC42F2F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77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940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9C8E-8E09-4484-868C-9F3CEC42F2F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355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9C8E-8E09-4484-868C-9F3CEC42F2F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397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/>
          <p:cNvSpPr>
            <a:spLocks noChangeArrowheads="1"/>
          </p:cNvSpPr>
          <p:nvPr/>
        </p:nvSpPr>
        <p:spPr bwMode="auto">
          <a:xfrm>
            <a:off x="1984074" y="2139060"/>
            <a:ext cx="5175851" cy="69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280"/>
              </a:spcBef>
              <a:defRPr/>
            </a:pPr>
            <a:r>
              <a:rPr lang="zh-CN" altLang="en-US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磁力计实验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文本框 7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39">
            <a:extLst>
              <a:ext uri="{FF2B5EF4-FFF2-40B4-BE49-F238E27FC236}">
                <a16:creationId xmlns:a16="http://schemas.microsoft.com/office/drawing/2014/main" id="{10128B98-9741-C4DC-0D53-44DFB06CC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665" y="1492814"/>
            <a:ext cx="4611375" cy="230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ST480MC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ST480MC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时序介绍（熟悉）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ST480MC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驱动步骤（掌握）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862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7" name="矩形 39">
            <a:extLst>
              <a:ext uri="{FF2B5EF4-FFF2-40B4-BE49-F238E27FC236}">
                <a16:creationId xmlns:a16="http://schemas.microsoft.com/office/drawing/2014/main" id="{9698D696-D525-6E2E-8411-04FFD4AD3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47856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ST480MC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时序介绍（熟悉）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47" name="矩形 39">
            <a:extLst>
              <a:ext uri="{FF2B5EF4-FFF2-40B4-BE49-F238E27FC236}">
                <a16:creationId xmlns:a16="http://schemas.microsoft.com/office/drawing/2014/main" id="{C2FA6F9F-CE7B-4330-3FD3-BA9FF5C7B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435" y="1099151"/>
            <a:ext cx="2482098" cy="74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ST480MC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寻址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发送时序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39">
            <a:extLst>
              <a:ext uri="{FF2B5EF4-FFF2-40B4-BE49-F238E27FC236}">
                <a16:creationId xmlns:a16="http://schemas.microsoft.com/office/drawing/2014/main" id="{8C3EA33D-652D-9471-8E83-CA7277AAB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175" y="1808441"/>
            <a:ext cx="2482098" cy="1526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发送命令时序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写寄存器时序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读寄存器时序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读取测量数据时序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107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矩形 39">
            <a:extLst>
              <a:ext uri="{FF2B5EF4-FFF2-40B4-BE49-F238E27FC236}">
                <a16:creationId xmlns:a16="http://schemas.microsoft.com/office/drawing/2014/main" id="{99639410-90F4-8A25-0485-0A69091A5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33" y="495070"/>
            <a:ext cx="2115324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ST480MC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寻址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BE43CC-776E-BBF4-C62D-67324245F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131807"/>
            <a:ext cx="8077200" cy="66433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A0FD860-864C-6383-A368-C47A8CB7EA26}"/>
              </a:ext>
            </a:extLst>
          </p:cNvPr>
          <p:cNvSpPr/>
          <p:nvPr/>
        </p:nvSpPr>
        <p:spPr>
          <a:xfrm>
            <a:off x="611685" y="1420495"/>
            <a:ext cx="5903416" cy="28892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87DE76E-E0C3-283F-4217-44CC91EEA50D}"/>
              </a:ext>
            </a:extLst>
          </p:cNvPr>
          <p:cNvSpPr/>
          <p:nvPr/>
        </p:nvSpPr>
        <p:spPr>
          <a:xfrm>
            <a:off x="6524936" y="1420495"/>
            <a:ext cx="964708" cy="282859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9B16AB6D-9A1C-B1C1-805E-971B45D0B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60" y="2077210"/>
            <a:ext cx="3041535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设备地址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：固定位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硬件选择位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2B318463-13D3-B9EC-2421-E79796999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60" y="2500221"/>
            <a:ext cx="5013093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通讯地址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：固定位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硬件选择位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数据传输方向位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39">
            <a:extLst>
              <a:ext uri="{FF2B5EF4-FFF2-40B4-BE49-F238E27FC236}">
                <a16:creationId xmlns:a16="http://schemas.microsoft.com/office/drawing/2014/main" id="{12D0F99A-E321-D586-283F-AC1AC8D92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60" y="2923790"/>
            <a:ext cx="5013093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写操作地址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0001     100                  0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0x18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39">
            <a:extLst>
              <a:ext uri="{FF2B5EF4-FFF2-40B4-BE49-F238E27FC236}">
                <a16:creationId xmlns:a16="http://schemas.microsoft.com/office/drawing/2014/main" id="{EE844071-1C0A-99B3-B342-01304C12E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60" y="3347359"/>
            <a:ext cx="5013093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读操作地址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0001     100                  1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0x19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 39">
            <a:extLst>
              <a:ext uri="{FF2B5EF4-FFF2-40B4-BE49-F238E27FC236}">
                <a16:creationId xmlns:a16="http://schemas.microsoft.com/office/drawing/2014/main" id="{77477EDD-F644-4FEC-5479-1AF99D302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101" y="1790491"/>
            <a:ext cx="1183863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GND</a:t>
            </a:r>
          </a:p>
        </p:txBody>
      </p:sp>
      <p:sp>
        <p:nvSpPr>
          <p:cNvPr id="18" name="矩形 39">
            <a:extLst>
              <a:ext uri="{FF2B5EF4-FFF2-40B4-BE49-F238E27FC236}">
                <a16:creationId xmlns:a16="http://schemas.microsoft.com/office/drawing/2014/main" id="{08CAFFB5-B4E6-69F1-C7DD-DD0717E36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003" y="2163300"/>
            <a:ext cx="2065426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14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/>
      <p:bldP spid="14" grpId="0"/>
      <p:bldP spid="15" grpId="0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173259C8-4981-8CB7-3813-9FAE8D809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" y="497008"/>
            <a:ext cx="1717225" cy="32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发送命令时序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CB69F58-0C81-3858-022B-31FD1F561EC8}"/>
              </a:ext>
            </a:extLst>
          </p:cNvPr>
          <p:cNvSpPr/>
          <p:nvPr/>
        </p:nvSpPr>
        <p:spPr>
          <a:xfrm>
            <a:off x="827607" y="958887"/>
            <a:ext cx="720000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Start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E154272-6E6E-5A35-F9B8-A6FAB78428C3}"/>
              </a:ext>
            </a:extLst>
          </p:cNvPr>
          <p:cNvSpPr/>
          <p:nvPr/>
        </p:nvSpPr>
        <p:spPr>
          <a:xfrm>
            <a:off x="1545606" y="958887"/>
            <a:ext cx="1457072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Address[7:1]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9A45BB9-B623-3064-EC70-E39F8772C2F0}"/>
              </a:ext>
            </a:extLst>
          </p:cNvPr>
          <p:cNvSpPr/>
          <p:nvPr/>
        </p:nvSpPr>
        <p:spPr>
          <a:xfrm>
            <a:off x="4078676" y="958887"/>
            <a:ext cx="299979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C079C8-9651-7FCB-0183-49AD3B6193BF}"/>
              </a:ext>
            </a:extLst>
          </p:cNvPr>
          <p:cNvSpPr/>
          <p:nvPr/>
        </p:nvSpPr>
        <p:spPr>
          <a:xfrm>
            <a:off x="4376654" y="958887"/>
            <a:ext cx="1367041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Command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ECDCC7-8FE4-B919-39FE-EEFCE5C11885}"/>
              </a:ext>
            </a:extLst>
          </p:cNvPr>
          <p:cNvSpPr/>
          <p:nvPr/>
        </p:nvSpPr>
        <p:spPr>
          <a:xfrm>
            <a:off x="5741694" y="958887"/>
            <a:ext cx="299979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1B62F29-C853-879C-17C0-1DEB1D40606F}"/>
              </a:ext>
            </a:extLst>
          </p:cNvPr>
          <p:cNvSpPr/>
          <p:nvPr/>
        </p:nvSpPr>
        <p:spPr>
          <a:xfrm>
            <a:off x="6039673" y="958887"/>
            <a:ext cx="1941491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Output Bytes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5B565F5-F130-1EB8-998C-8CC3135F6341}"/>
              </a:ext>
            </a:extLst>
          </p:cNvPr>
          <p:cNvSpPr/>
          <p:nvPr/>
        </p:nvSpPr>
        <p:spPr>
          <a:xfrm>
            <a:off x="3000677" y="958887"/>
            <a:ext cx="1080000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Write bit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5465C23-47BA-6F3B-1032-3FF336B325DE}"/>
              </a:ext>
            </a:extLst>
          </p:cNvPr>
          <p:cNvSpPr/>
          <p:nvPr/>
        </p:nvSpPr>
        <p:spPr>
          <a:xfrm>
            <a:off x="825606" y="2106152"/>
            <a:ext cx="720000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R/S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B3776B9-7987-1226-74A9-2825BD967D5A}"/>
              </a:ext>
            </a:extLst>
          </p:cNvPr>
          <p:cNvSpPr/>
          <p:nvPr/>
        </p:nvSpPr>
        <p:spPr>
          <a:xfrm>
            <a:off x="1543605" y="2106152"/>
            <a:ext cx="1457072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Address[7:1]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38B8EFE-E29C-60A2-E1E5-C6A798CC854D}"/>
              </a:ext>
            </a:extLst>
          </p:cNvPr>
          <p:cNvSpPr/>
          <p:nvPr/>
        </p:nvSpPr>
        <p:spPr>
          <a:xfrm>
            <a:off x="2998676" y="2106152"/>
            <a:ext cx="1080000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Read bit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F2BD691-9FB2-4333-16E7-67C3DA13AF3F}"/>
              </a:ext>
            </a:extLst>
          </p:cNvPr>
          <p:cNvSpPr/>
          <p:nvPr/>
        </p:nvSpPr>
        <p:spPr>
          <a:xfrm>
            <a:off x="4077257" y="2106152"/>
            <a:ext cx="299979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6425CA6-9C14-8825-6BE2-1F2DA605A328}"/>
              </a:ext>
            </a:extLst>
          </p:cNvPr>
          <p:cNvSpPr/>
          <p:nvPr/>
        </p:nvSpPr>
        <p:spPr>
          <a:xfrm>
            <a:off x="4375235" y="2106152"/>
            <a:ext cx="1367041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State Byte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C0EE618-2889-2CF9-D996-26A656C7EB5D}"/>
              </a:ext>
            </a:extLst>
          </p:cNvPr>
          <p:cNvSpPr/>
          <p:nvPr/>
        </p:nvSpPr>
        <p:spPr>
          <a:xfrm>
            <a:off x="5740275" y="2106152"/>
            <a:ext cx="299979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FE8282E-C8BD-E9BD-8F56-F33DD0FD921B}"/>
              </a:ext>
            </a:extLst>
          </p:cNvPr>
          <p:cNvSpPr/>
          <p:nvPr/>
        </p:nvSpPr>
        <p:spPr>
          <a:xfrm>
            <a:off x="6040096" y="2106152"/>
            <a:ext cx="1367041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Input Byte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27E6270-5080-B250-19D7-FBEDBA8DC880}"/>
              </a:ext>
            </a:extLst>
          </p:cNvPr>
          <p:cNvSpPr/>
          <p:nvPr/>
        </p:nvSpPr>
        <p:spPr>
          <a:xfrm>
            <a:off x="7404950" y="2106152"/>
            <a:ext cx="299979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2185E7E-E8EC-E433-D2C8-F8699F31DE8D}"/>
              </a:ext>
            </a:extLst>
          </p:cNvPr>
          <p:cNvSpPr/>
          <p:nvPr/>
        </p:nvSpPr>
        <p:spPr>
          <a:xfrm>
            <a:off x="7700961" y="2106152"/>
            <a:ext cx="216000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24420AC8-B061-9791-3BCF-0B611D3D7605}"/>
              </a:ext>
            </a:extLst>
          </p:cNvPr>
          <p:cNvCxnSpPr>
            <a:cxnSpLocks/>
            <a:stCxn id="45" idx="2"/>
            <a:endCxn id="34" idx="0"/>
          </p:cNvCxnSpPr>
          <p:nvPr/>
        </p:nvCxnSpPr>
        <p:spPr>
          <a:xfrm rot="5400000">
            <a:off x="4355466" y="-1669908"/>
            <a:ext cx="606200" cy="694592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01A17733-24CA-B552-54B4-EB0A4088553F}"/>
              </a:ext>
            </a:extLst>
          </p:cNvPr>
          <p:cNvSpPr/>
          <p:nvPr/>
        </p:nvSpPr>
        <p:spPr>
          <a:xfrm>
            <a:off x="6777440" y="543232"/>
            <a:ext cx="1008000" cy="288925"/>
          </a:xfrm>
          <a:prstGeom prst="rect">
            <a:avLst/>
          </a:prstGeom>
          <a:solidFill>
            <a:srgbClr val="FBD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主机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38A4A10-6D31-4A3A-58C8-4AE477A5191D}"/>
              </a:ext>
            </a:extLst>
          </p:cNvPr>
          <p:cNvSpPr/>
          <p:nvPr/>
        </p:nvSpPr>
        <p:spPr>
          <a:xfrm>
            <a:off x="8014080" y="543232"/>
            <a:ext cx="1008000" cy="282859"/>
          </a:xfrm>
          <a:prstGeom prst="rect">
            <a:avLst/>
          </a:prstGeom>
          <a:solidFill>
            <a:srgbClr val="8DB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从机</a:t>
            </a: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F2A04832-1525-F7C9-772D-277557F3E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67" y="3109745"/>
            <a:ext cx="7941890" cy="622460"/>
          </a:xfrm>
          <a:prstGeom prst="rect">
            <a:avLst/>
          </a:prstGeom>
        </p:spPr>
      </p:pic>
      <p:sp>
        <p:nvSpPr>
          <p:cNvPr id="54" name="矩形 39">
            <a:extLst>
              <a:ext uri="{FF2B5EF4-FFF2-40B4-BE49-F238E27FC236}">
                <a16:creationId xmlns:a16="http://schemas.microsoft.com/office/drawing/2014/main" id="{61BCD0DE-192D-983C-8BB0-88C3F151E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12" y="2800166"/>
            <a:ext cx="1717225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State Byte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5" name="矩形 39">
            <a:extLst>
              <a:ext uri="{FF2B5EF4-FFF2-40B4-BE49-F238E27FC236}">
                <a16:creationId xmlns:a16="http://schemas.microsoft.com/office/drawing/2014/main" id="{C7F0AB30-6FE7-60DA-71A3-01E8497DB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12" y="4395166"/>
            <a:ext cx="7941890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Input Byte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：从机返回来的数据，只有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命令才有（寄存器数据或传感器数据）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7" name="左大括号 56">
            <a:extLst>
              <a:ext uri="{FF2B5EF4-FFF2-40B4-BE49-F238E27FC236}">
                <a16:creationId xmlns:a16="http://schemas.microsoft.com/office/drawing/2014/main" id="{614C2B67-D507-118C-6946-F603E66F8032}"/>
              </a:ext>
            </a:extLst>
          </p:cNvPr>
          <p:cNvSpPr/>
          <p:nvPr/>
        </p:nvSpPr>
        <p:spPr>
          <a:xfrm rot="16200000">
            <a:off x="2338361" y="1817939"/>
            <a:ext cx="211024" cy="401943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39">
            <a:extLst>
              <a:ext uri="{FF2B5EF4-FFF2-40B4-BE49-F238E27FC236}">
                <a16:creationId xmlns:a16="http://schemas.microsoft.com/office/drawing/2014/main" id="{EB379F5B-2AF9-EB3C-597C-847465281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699" y="3956031"/>
            <a:ext cx="1347292" cy="26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与设置模式相关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9" name="矩形 39">
            <a:extLst>
              <a:ext uri="{FF2B5EF4-FFF2-40B4-BE49-F238E27FC236}">
                <a16:creationId xmlns:a16="http://schemas.microsoft.com/office/drawing/2014/main" id="{3A8A16F3-3433-56F7-78B4-8AA0907E7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057" y="3711187"/>
            <a:ext cx="968115" cy="26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有错误置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</a:p>
        </p:txBody>
      </p:sp>
      <p:sp>
        <p:nvSpPr>
          <p:cNvPr id="60" name="矩形 39">
            <a:extLst>
              <a:ext uri="{FF2B5EF4-FFF2-40B4-BE49-F238E27FC236}">
                <a16:creationId xmlns:a16="http://schemas.microsoft.com/office/drawing/2014/main" id="{058FABEC-1080-66A5-9EF1-4FD764874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6043" y="3711187"/>
            <a:ext cx="1160996" cy="26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错误纠正标记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1" name="矩形 39">
            <a:extLst>
              <a:ext uri="{FF2B5EF4-FFF2-40B4-BE49-F238E27FC236}">
                <a16:creationId xmlns:a16="http://schemas.microsoft.com/office/drawing/2014/main" id="{6B8EF4D2-BBFF-9112-D997-B4875AB9A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2272" y="3711187"/>
            <a:ext cx="788985" cy="26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复位置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</a:p>
        </p:txBody>
      </p:sp>
      <p:sp>
        <p:nvSpPr>
          <p:cNvPr id="62" name="矩形 39">
            <a:extLst>
              <a:ext uri="{FF2B5EF4-FFF2-40B4-BE49-F238E27FC236}">
                <a16:creationId xmlns:a16="http://schemas.microsoft.com/office/drawing/2014/main" id="{5C92B70A-56F4-2AAA-E753-20041E2A2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803" y="3711187"/>
            <a:ext cx="2360545" cy="26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RM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命令过程中，返回字节数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3" name="矩形 39">
            <a:extLst>
              <a:ext uri="{FF2B5EF4-FFF2-40B4-BE49-F238E27FC236}">
                <a16:creationId xmlns:a16="http://schemas.microsoft.com/office/drawing/2014/main" id="{58989CB6-EF66-8530-F621-FE807105D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535" y="575871"/>
            <a:ext cx="2095067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写操作地址（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0x18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4" name="矩形 39">
            <a:extLst>
              <a:ext uri="{FF2B5EF4-FFF2-40B4-BE49-F238E27FC236}">
                <a16:creationId xmlns:a16="http://schemas.microsoft.com/office/drawing/2014/main" id="{A86D1305-5D42-9C7F-9947-65C8F7A3C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535" y="1719763"/>
            <a:ext cx="2095067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读操作地址（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0x19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39">
            <a:extLst>
              <a:ext uri="{FF2B5EF4-FFF2-40B4-BE49-F238E27FC236}">
                <a16:creationId xmlns:a16="http://schemas.microsoft.com/office/drawing/2014/main" id="{9D70289A-CE5F-BDD2-E426-D621AB819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140" y="1499952"/>
            <a:ext cx="1470682" cy="29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命令带的参数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D053C48-CCEF-2730-5D25-5A04FC5D58F7}"/>
              </a:ext>
            </a:extLst>
          </p:cNvPr>
          <p:cNvSpPr/>
          <p:nvPr/>
        </p:nvSpPr>
        <p:spPr>
          <a:xfrm>
            <a:off x="4453592" y="3092537"/>
            <a:ext cx="926124" cy="851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39">
            <a:extLst>
              <a:ext uri="{FF2B5EF4-FFF2-40B4-BE49-F238E27FC236}">
                <a16:creationId xmlns:a16="http://schemas.microsoft.com/office/drawing/2014/main" id="{08F6B15C-B278-23FB-C804-E2A1C0C90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1193" y="3956031"/>
            <a:ext cx="3123428" cy="26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可通过该位判断命令发送是否发生异常</a:t>
            </a:r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093E7AE-C9BB-435B-B3AC-8164574CC877}"/>
              </a:ext>
            </a:extLst>
          </p:cNvPr>
          <p:cNvSpPr/>
          <p:nvPr/>
        </p:nvSpPr>
        <p:spPr>
          <a:xfrm>
            <a:off x="7981536" y="958887"/>
            <a:ext cx="299979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369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7" grpId="0" animBg="1"/>
      <p:bldP spid="58" grpId="0"/>
      <p:bldP spid="59" grpId="0"/>
      <p:bldP spid="60" grpId="0"/>
      <p:bldP spid="61" grpId="0"/>
      <p:bldP spid="62" grpId="0"/>
      <p:bldP spid="63" grpId="0"/>
      <p:bldP spid="64" grpId="0"/>
      <p:bldP spid="15" grpId="0"/>
      <p:bldP spid="17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173259C8-4981-8CB7-3813-9FAE8D809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" y="542999"/>
            <a:ext cx="1578114" cy="32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写寄存器时序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E9C66B4-A78B-880C-936A-7A5E015B224C}"/>
              </a:ext>
            </a:extLst>
          </p:cNvPr>
          <p:cNvSpPr/>
          <p:nvPr/>
        </p:nvSpPr>
        <p:spPr>
          <a:xfrm>
            <a:off x="88392" y="992235"/>
            <a:ext cx="720000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Start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9EE0FF-B605-A6D3-BA88-B17D6CF96A7F}"/>
              </a:ext>
            </a:extLst>
          </p:cNvPr>
          <p:cNvSpPr/>
          <p:nvPr/>
        </p:nvSpPr>
        <p:spPr>
          <a:xfrm>
            <a:off x="806391" y="992235"/>
            <a:ext cx="1457072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Address[7:1]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B37C720-79F7-BDF7-B40E-B19DBCC879D9}"/>
              </a:ext>
            </a:extLst>
          </p:cNvPr>
          <p:cNvSpPr/>
          <p:nvPr/>
        </p:nvSpPr>
        <p:spPr>
          <a:xfrm>
            <a:off x="3339461" y="992235"/>
            <a:ext cx="299979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5FA5AB9-13BB-F89F-1C3D-37F377655264}"/>
              </a:ext>
            </a:extLst>
          </p:cNvPr>
          <p:cNvSpPr/>
          <p:nvPr/>
        </p:nvSpPr>
        <p:spPr>
          <a:xfrm>
            <a:off x="3637439" y="992235"/>
            <a:ext cx="1367041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Command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5555867-82E6-43B2-562D-F28206DABFF3}"/>
              </a:ext>
            </a:extLst>
          </p:cNvPr>
          <p:cNvSpPr/>
          <p:nvPr/>
        </p:nvSpPr>
        <p:spPr>
          <a:xfrm>
            <a:off x="5002479" y="992235"/>
            <a:ext cx="299979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CC20C67-48DE-6981-1758-DDEFE4BF77A1}"/>
              </a:ext>
            </a:extLst>
          </p:cNvPr>
          <p:cNvSpPr/>
          <p:nvPr/>
        </p:nvSpPr>
        <p:spPr>
          <a:xfrm>
            <a:off x="5300458" y="992235"/>
            <a:ext cx="864000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High Byte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D7AB870-97E4-ED1A-0BB7-49C979244FB6}"/>
              </a:ext>
            </a:extLst>
          </p:cNvPr>
          <p:cNvSpPr/>
          <p:nvPr/>
        </p:nvSpPr>
        <p:spPr>
          <a:xfrm>
            <a:off x="2261462" y="992235"/>
            <a:ext cx="1080000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Write bit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2596229-9CC8-3373-B7FD-1C6388846EC8}"/>
              </a:ext>
            </a:extLst>
          </p:cNvPr>
          <p:cNvSpPr/>
          <p:nvPr/>
        </p:nvSpPr>
        <p:spPr>
          <a:xfrm>
            <a:off x="6165523" y="992235"/>
            <a:ext cx="299979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E74DFE1-46AF-386F-78F4-651469B5A740}"/>
              </a:ext>
            </a:extLst>
          </p:cNvPr>
          <p:cNvSpPr/>
          <p:nvPr/>
        </p:nvSpPr>
        <p:spPr>
          <a:xfrm>
            <a:off x="5303098" y="2003397"/>
            <a:ext cx="216000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A16B0E0E-6D12-8CBB-D15A-D5F55F9771DF}"/>
              </a:ext>
            </a:extLst>
          </p:cNvPr>
          <p:cNvCxnSpPr>
            <a:cxnSpLocks/>
            <a:stCxn id="55" idx="2"/>
            <a:endCxn id="64" idx="0"/>
          </p:cNvCxnSpPr>
          <p:nvPr/>
        </p:nvCxnSpPr>
        <p:spPr>
          <a:xfrm rot="5400000">
            <a:off x="4472924" y="-2491231"/>
            <a:ext cx="470097" cy="851915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20027B51-6C7F-AFF4-8CA3-0CCECA49CAA8}"/>
              </a:ext>
            </a:extLst>
          </p:cNvPr>
          <p:cNvSpPr/>
          <p:nvPr/>
        </p:nvSpPr>
        <p:spPr>
          <a:xfrm>
            <a:off x="6777440" y="543232"/>
            <a:ext cx="1008000" cy="288925"/>
          </a:xfrm>
          <a:prstGeom prst="rect">
            <a:avLst/>
          </a:prstGeom>
          <a:solidFill>
            <a:srgbClr val="FBD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主机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C4482C1-E22F-AFCE-72CF-DD034F0F7598}"/>
              </a:ext>
            </a:extLst>
          </p:cNvPr>
          <p:cNvSpPr/>
          <p:nvPr/>
        </p:nvSpPr>
        <p:spPr>
          <a:xfrm>
            <a:off x="8014080" y="543232"/>
            <a:ext cx="1008000" cy="282859"/>
          </a:xfrm>
          <a:prstGeom prst="rect">
            <a:avLst/>
          </a:prstGeom>
          <a:solidFill>
            <a:srgbClr val="8DB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从机</a:t>
            </a: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98075D5-BC94-83FD-317D-E57A3FEAB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1898" y="566600"/>
            <a:ext cx="1155534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WR(0x60)</a:t>
            </a:r>
          </a:p>
        </p:txBody>
      </p:sp>
      <p:sp>
        <p:nvSpPr>
          <p:cNvPr id="20" name="矩形 39">
            <a:extLst>
              <a:ext uri="{FF2B5EF4-FFF2-40B4-BE49-F238E27FC236}">
                <a16:creationId xmlns:a16="http://schemas.microsoft.com/office/drawing/2014/main" id="{A45132F8-7204-60ED-618D-2790CB2B6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" y="2718843"/>
            <a:ext cx="1578114" cy="32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读寄存器时序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8ACAE01-82E0-C7C0-7E69-015BF1308409}"/>
              </a:ext>
            </a:extLst>
          </p:cNvPr>
          <p:cNvSpPr/>
          <p:nvPr/>
        </p:nvSpPr>
        <p:spPr>
          <a:xfrm>
            <a:off x="76134" y="3213957"/>
            <a:ext cx="720000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Start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45F6228-8FDE-B0F9-F93F-17BA29646221}"/>
              </a:ext>
            </a:extLst>
          </p:cNvPr>
          <p:cNvSpPr/>
          <p:nvPr/>
        </p:nvSpPr>
        <p:spPr>
          <a:xfrm>
            <a:off x="794133" y="3213957"/>
            <a:ext cx="1457072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Address[7:1]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7821A4C-0D4D-95B0-8E00-69A7BE43E091}"/>
              </a:ext>
            </a:extLst>
          </p:cNvPr>
          <p:cNvSpPr/>
          <p:nvPr/>
        </p:nvSpPr>
        <p:spPr>
          <a:xfrm>
            <a:off x="3327203" y="3213957"/>
            <a:ext cx="299979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B2EA2AD-47C8-1C9A-2884-E75D7A5043B4}"/>
              </a:ext>
            </a:extLst>
          </p:cNvPr>
          <p:cNvSpPr/>
          <p:nvPr/>
        </p:nvSpPr>
        <p:spPr>
          <a:xfrm>
            <a:off x="3625181" y="3213957"/>
            <a:ext cx="1367041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Command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D000488-86E7-B2D0-03D8-F192811871A7}"/>
              </a:ext>
            </a:extLst>
          </p:cNvPr>
          <p:cNvSpPr/>
          <p:nvPr/>
        </p:nvSpPr>
        <p:spPr>
          <a:xfrm>
            <a:off x="4990221" y="3213957"/>
            <a:ext cx="299979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D7E242F-3E6B-CF1D-6FF5-454719509BC3}"/>
              </a:ext>
            </a:extLst>
          </p:cNvPr>
          <p:cNvSpPr/>
          <p:nvPr/>
        </p:nvSpPr>
        <p:spPr>
          <a:xfrm>
            <a:off x="5288200" y="3213957"/>
            <a:ext cx="1980000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Register Address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E3F361D-65ED-4B7B-0CA3-92FAFB2B4F0D}"/>
              </a:ext>
            </a:extLst>
          </p:cNvPr>
          <p:cNvSpPr/>
          <p:nvPr/>
        </p:nvSpPr>
        <p:spPr>
          <a:xfrm>
            <a:off x="2249204" y="3213957"/>
            <a:ext cx="1080000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Write bit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8734025-1478-2DB8-D7B7-0358360A5B50}"/>
              </a:ext>
            </a:extLst>
          </p:cNvPr>
          <p:cNvSpPr/>
          <p:nvPr/>
        </p:nvSpPr>
        <p:spPr>
          <a:xfrm>
            <a:off x="7265792" y="3213957"/>
            <a:ext cx="299979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AC16DA0-E993-5523-EB29-A6B48965256E}"/>
              </a:ext>
            </a:extLst>
          </p:cNvPr>
          <p:cNvSpPr/>
          <p:nvPr/>
        </p:nvSpPr>
        <p:spPr>
          <a:xfrm>
            <a:off x="5298632" y="4143171"/>
            <a:ext cx="1368000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High Byte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C442AE7-B22B-85BF-8591-AAE58F5B6296}"/>
              </a:ext>
            </a:extLst>
          </p:cNvPr>
          <p:cNvSpPr/>
          <p:nvPr/>
        </p:nvSpPr>
        <p:spPr>
          <a:xfrm>
            <a:off x="6965155" y="4143171"/>
            <a:ext cx="1368000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Data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Low Byte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8F2463F-CA98-6365-5280-C4CC5FDA277D}"/>
              </a:ext>
            </a:extLst>
          </p:cNvPr>
          <p:cNvSpPr/>
          <p:nvPr/>
        </p:nvSpPr>
        <p:spPr>
          <a:xfrm>
            <a:off x="8333297" y="4143171"/>
            <a:ext cx="491884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A/A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1EC7232-4932-27A0-2F29-0439D3809078}"/>
              </a:ext>
            </a:extLst>
          </p:cNvPr>
          <p:cNvSpPr/>
          <p:nvPr/>
        </p:nvSpPr>
        <p:spPr>
          <a:xfrm>
            <a:off x="8825181" y="4143171"/>
            <a:ext cx="216000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55FF4311-092D-9098-2AA4-D53FEDB304F2}"/>
              </a:ext>
            </a:extLst>
          </p:cNvPr>
          <p:cNvCxnSpPr>
            <a:cxnSpLocks/>
            <a:stCxn id="31" idx="3"/>
            <a:endCxn id="42" idx="0"/>
          </p:cNvCxnSpPr>
          <p:nvPr/>
        </p:nvCxnSpPr>
        <p:spPr>
          <a:xfrm flipH="1">
            <a:off x="444479" y="3484490"/>
            <a:ext cx="7121292" cy="658681"/>
          </a:xfrm>
          <a:prstGeom prst="bentConnector4">
            <a:avLst>
              <a:gd name="adj1" fmla="val -3210"/>
              <a:gd name="adj2" fmla="val 7053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EEE84815-E395-AAB9-710C-1EDA3939A902}"/>
              </a:ext>
            </a:extLst>
          </p:cNvPr>
          <p:cNvSpPr/>
          <p:nvPr/>
        </p:nvSpPr>
        <p:spPr>
          <a:xfrm>
            <a:off x="6667840" y="4143171"/>
            <a:ext cx="299979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06BA3DC-0ECA-DE75-21A2-DA20B38C0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9518" y="2780810"/>
            <a:ext cx="1155534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RR(0x50)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63FCC58-9961-37AF-0ADC-D6E5428FAED8}"/>
              </a:ext>
            </a:extLst>
          </p:cNvPr>
          <p:cNvSpPr/>
          <p:nvPr/>
        </p:nvSpPr>
        <p:spPr>
          <a:xfrm>
            <a:off x="84479" y="4143171"/>
            <a:ext cx="720000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R/S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1067007-3672-5F4B-9183-0264B975167E}"/>
              </a:ext>
            </a:extLst>
          </p:cNvPr>
          <p:cNvSpPr/>
          <p:nvPr/>
        </p:nvSpPr>
        <p:spPr>
          <a:xfrm>
            <a:off x="802478" y="4143171"/>
            <a:ext cx="1457072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Address[7:1]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92CD770-DA0F-EED9-B9FC-7D739FA76BC6}"/>
              </a:ext>
            </a:extLst>
          </p:cNvPr>
          <p:cNvSpPr/>
          <p:nvPr/>
        </p:nvSpPr>
        <p:spPr>
          <a:xfrm>
            <a:off x="3335548" y="4143171"/>
            <a:ext cx="299979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337EEC4-A025-B4D1-4C59-71E52FBCCC21}"/>
              </a:ext>
            </a:extLst>
          </p:cNvPr>
          <p:cNvSpPr/>
          <p:nvPr/>
        </p:nvSpPr>
        <p:spPr>
          <a:xfrm>
            <a:off x="2257549" y="4143171"/>
            <a:ext cx="1080000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Read bit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01CC9F7-F32B-E533-C86D-06D5F93A7D32}"/>
              </a:ext>
            </a:extLst>
          </p:cNvPr>
          <p:cNvSpPr/>
          <p:nvPr/>
        </p:nvSpPr>
        <p:spPr>
          <a:xfrm>
            <a:off x="3631676" y="4143171"/>
            <a:ext cx="1367041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State Byte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3021910-C7C9-D1C0-6A69-F11EB92E99F3}"/>
              </a:ext>
            </a:extLst>
          </p:cNvPr>
          <p:cNvSpPr/>
          <p:nvPr/>
        </p:nvSpPr>
        <p:spPr>
          <a:xfrm>
            <a:off x="4996053" y="4143171"/>
            <a:ext cx="299979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25825D4-2088-87A1-16DD-AEF77C6D688C}"/>
              </a:ext>
            </a:extLst>
          </p:cNvPr>
          <p:cNvCxnSpPr/>
          <p:nvPr/>
        </p:nvCxnSpPr>
        <p:spPr>
          <a:xfrm>
            <a:off x="8481060" y="4427220"/>
            <a:ext cx="18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42597107-EF77-4436-841B-26F5DE4BBB65}"/>
              </a:ext>
            </a:extLst>
          </p:cNvPr>
          <p:cNvSpPr/>
          <p:nvPr/>
        </p:nvSpPr>
        <p:spPr>
          <a:xfrm>
            <a:off x="6461087" y="992235"/>
            <a:ext cx="864000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Low Byte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2C3B6CD-0417-408A-9C46-0FAF3CD4A5EC}"/>
              </a:ext>
            </a:extLst>
          </p:cNvPr>
          <p:cNvSpPr/>
          <p:nvPr/>
        </p:nvSpPr>
        <p:spPr>
          <a:xfrm>
            <a:off x="7626295" y="992235"/>
            <a:ext cx="1188000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Register Address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48B65C1-6440-4523-980F-50625E9021D6}"/>
              </a:ext>
            </a:extLst>
          </p:cNvPr>
          <p:cNvSpPr/>
          <p:nvPr/>
        </p:nvSpPr>
        <p:spPr>
          <a:xfrm>
            <a:off x="7326316" y="992235"/>
            <a:ext cx="299979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C35D601-6954-41A8-8707-93A0C59EAE01}"/>
              </a:ext>
            </a:extLst>
          </p:cNvPr>
          <p:cNvSpPr/>
          <p:nvPr/>
        </p:nvSpPr>
        <p:spPr>
          <a:xfrm>
            <a:off x="8817561" y="992235"/>
            <a:ext cx="299979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844D8DE-83FA-4B7D-AC64-243482D649FA}"/>
              </a:ext>
            </a:extLst>
          </p:cNvPr>
          <p:cNvSpPr/>
          <p:nvPr/>
        </p:nvSpPr>
        <p:spPr>
          <a:xfrm>
            <a:off x="88392" y="2003397"/>
            <a:ext cx="720000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R/S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0A4C95D-62B0-4AC3-93FC-52EC9A578085}"/>
              </a:ext>
            </a:extLst>
          </p:cNvPr>
          <p:cNvSpPr/>
          <p:nvPr/>
        </p:nvSpPr>
        <p:spPr>
          <a:xfrm>
            <a:off x="808823" y="2003397"/>
            <a:ext cx="1457072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Address[7:1]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0A3F184-DF28-40EE-BDAC-AB7DAF485470}"/>
              </a:ext>
            </a:extLst>
          </p:cNvPr>
          <p:cNvSpPr/>
          <p:nvPr/>
        </p:nvSpPr>
        <p:spPr>
          <a:xfrm>
            <a:off x="3341893" y="2003397"/>
            <a:ext cx="299979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6CAE0B9-783C-4D12-BF4F-5F1C5DAF8A79}"/>
              </a:ext>
            </a:extLst>
          </p:cNvPr>
          <p:cNvSpPr/>
          <p:nvPr/>
        </p:nvSpPr>
        <p:spPr>
          <a:xfrm>
            <a:off x="2263894" y="2003397"/>
            <a:ext cx="1080000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Read bit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B5FB236F-55CA-4521-8E09-F3279FD58641}"/>
              </a:ext>
            </a:extLst>
          </p:cNvPr>
          <p:cNvSpPr/>
          <p:nvPr/>
        </p:nvSpPr>
        <p:spPr>
          <a:xfrm>
            <a:off x="3638021" y="2003397"/>
            <a:ext cx="1367041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State Byte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3C04D471-70C3-4262-A64D-E739105CDD76}"/>
              </a:ext>
            </a:extLst>
          </p:cNvPr>
          <p:cNvSpPr/>
          <p:nvPr/>
        </p:nvSpPr>
        <p:spPr>
          <a:xfrm>
            <a:off x="5002398" y="2003397"/>
            <a:ext cx="299979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03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40" grpId="0"/>
      <p:bldP spid="42" grpId="0" animBg="1"/>
      <p:bldP spid="43" grpId="0" animBg="1"/>
      <p:bldP spid="44" grpId="0" animBg="1"/>
      <p:bldP spid="45" grpId="0" animBg="1"/>
      <p:bldP spid="47" grpId="0" animBg="1"/>
      <p:bldP spid="4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173259C8-4981-8CB7-3813-9FAE8D809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37" y="488645"/>
            <a:ext cx="2410645" cy="32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读取测量数据（重点）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C64796D-165E-9AD6-501F-2A1A302BE8AD}"/>
              </a:ext>
            </a:extLst>
          </p:cNvPr>
          <p:cNvSpPr/>
          <p:nvPr/>
        </p:nvSpPr>
        <p:spPr>
          <a:xfrm>
            <a:off x="275186" y="1085450"/>
            <a:ext cx="720000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Start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73D527-29B5-BC46-9C46-294632803DA5}"/>
              </a:ext>
            </a:extLst>
          </p:cNvPr>
          <p:cNvSpPr/>
          <p:nvPr/>
        </p:nvSpPr>
        <p:spPr>
          <a:xfrm>
            <a:off x="993185" y="1085450"/>
            <a:ext cx="1457072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Address[7:1]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A7DBAE-C221-0CE5-21D5-225BC76CB7C2}"/>
              </a:ext>
            </a:extLst>
          </p:cNvPr>
          <p:cNvSpPr/>
          <p:nvPr/>
        </p:nvSpPr>
        <p:spPr>
          <a:xfrm>
            <a:off x="3526255" y="1085450"/>
            <a:ext cx="299979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56C28E-1786-C6B7-B1E0-EED238251A3C}"/>
              </a:ext>
            </a:extLst>
          </p:cNvPr>
          <p:cNvSpPr/>
          <p:nvPr/>
        </p:nvSpPr>
        <p:spPr>
          <a:xfrm>
            <a:off x="3824233" y="1085450"/>
            <a:ext cx="648000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RM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441F1D7-C56F-A318-374D-D062AB661B48}"/>
              </a:ext>
            </a:extLst>
          </p:cNvPr>
          <p:cNvSpPr/>
          <p:nvPr/>
        </p:nvSpPr>
        <p:spPr>
          <a:xfrm>
            <a:off x="3529147" y="2122831"/>
            <a:ext cx="299979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AF41E4D-B5BD-31D2-6753-1CA82DC25E49}"/>
              </a:ext>
            </a:extLst>
          </p:cNvPr>
          <p:cNvSpPr/>
          <p:nvPr/>
        </p:nvSpPr>
        <p:spPr>
          <a:xfrm>
            <a:off x="3827127" y="2122831"/>
            <a:ext cx="1368000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State Byte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7E3C633-6070-845D-26A8-7328C93E57F8}"/>
              </a:ext>
            </a:extLst>
          </p:cNvPr>
          <p:cNvSpPr/>
          <p:nvPr/>
        </p:nvSpPr>
        <p:spPr>
          <a:xfrm>
            <a:off x="2448256" y="1085450"/>
            <a:ext cx="1080000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Write bit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E02BB06-4008-CC26-DD0A-56F3D2ADF7AB}"/>
              </a:ext>
            </a:extLst>
          </p:cNvPr>
          <p:cNvSpPr/>
          <p:nvPr/>
        </p:nvSpPr>
        <p:spPr>
          <a:xfrm>
            <a:off x="275186" y="3160212"/>
            <a:ext cx="1620000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Temperature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High Byte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0EAE364-7B7D-CD2D-9A23-BDABC50F7FC1}"/>
              </a:ext>
            </a:extLst>
          </p:cNvPr>
          <p:cNvSpPr/>
          <p:nvPr/>
        </p:nvSpPr>
        <p:spPr>
          <a:xfrm>
            <a:off x="4109865" y="3160212"/>
            <a:ext cx="1620000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 Rate</a:t>
            </a:r>
            <a:r>
              <a:rPr lang="zh-CN" altLang="en-US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en-US" altLang="zh-CN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High Byte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3033AE0-8D81-DA3D-D201-42E24875E346}"/>
              </a:ext>
            </a:extLst>
          </p:cNvPr>
          <p:cNvSpPr/>
          <p:nvPr/>
        </p:nvSpPr>
        <p:spPr>
          <a:xfrm>
            <a:off x="5729121" y="3160212"/>
            <a:ext cx="299979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5E0E8BC-1F51-024D-73EF-56222CD4E54E}"/>
              </a:ext>
            </a:extLst>
          </p:cNvPr>
          <p:cNvSpPr/>
          <p:nvPr/>
        </p:nvSpPr>
        <p:spPr>
          <a:xfrm>
            <a:off x="6028941" y="3160212"/>
            <a:ext cx="1620000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 Rate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Low</a:t>
            </a:r>
            <a:r>
              <a:rPr lang="zh-CN" altLang="en-US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Byte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E6F3BA3-A1EB-251B-1A51-8921BCC50562}"/>
              </a:ext>
            </a:extLst>
          </p:cNvPr>
          <p:cNvSpPr/>
          <p:nvPr/>
        </p:nvSpPr>
        <p:spPr>
          <a:xfrm>
            <a:off x="7646107" y="3160212"/>
            <a:ext cx="299979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341A668-154C-30EB-E9B1-21022EE992A0}"/>
              </a:ext>
            </a:extLst>
          </p:cNvPr>
          <p:cNvSpPr/>
          <p:nvPr/>
        </p:nvSpPr>
        <p:spPr>
          <a:xfrm>
            <a:off x="7937309" y="4197592"/>
            <a:ext cx="216000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903A3488-9E3A-44FE-59C3-A4D28BADF6F4}"/>
              </a:ext>
            </a:extLst>
          </p:cNvPr>
          <p:cNvCxnSpPr>
            <a:cxnSpLocks/>
            <a:stCxn id="48" idx="3"/>
            <a:endCxn id="33" idx="0"/>
          </p:cNvCxnSpPr>
          <p:nvPr/>
        </p:nvCxnSpPr>
        <p:spPr>
          <a:xfrm flipH="1">
            <a:off x="1085186" y="2393364"/>
            <a:ext cx="4409512" cy="766848"/>
          </a:xfrm>
          <a:prstGeom prst="bentConnector4">
            <a:avLst>
              <a:gd name="adj1" fmla="val -5184"/>
              <a:gd name="adj2" fmla="val 5479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42D44F50-576B-99EF-C4DA-AEBDC39F7B03}"/>
              </a:ext>
            </a:extLst>
          </p:cNvPr>
          <p:cNvSpPr/>
          <p:nvPr/>
        </p:nvSpPr>
        <p:spPr>
          <a:xfrm>
            <a:off x="5194719" y="2122831"/>
            <a:ext cx="299979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08D3306-76D5-AD73-BC2D-031414CC1AF6}"/>
              </a:ext>
            </a:extLst>
          </p:cNvPr>
          <p:cNvSpPr/>
          <p:nvPr/>
        </p:nvSpPr>
        <p:spPr>
          <a:xfrm>
            <a:off x="1895343" y="3160212"/>
            <a:ext cx="299979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AD9A904-8F2D-9796-F52A-BC7258E105B2}"/>
              </a:ext>
            </a:extLst>
          </p:cNvPr>
          <p:cNvSpPr/>
          <p:nvPr/>
        </p:nvSpPr>
        <p:spPr>
          <a:xfrm>
            <a:off x="2190316" y="3160212"/>
            <a:ext cx="1620000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Temperature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Low Byte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1EA197B-071F-C29F-D8E4-D8223E387E0D}"/>
              </a:ext>
            </a:extLst>
          </p:cNvPr>
          <p:cNvSpPr/>
          <p:nvPr/>
        </p:nvSpPr>
        <p:spPr>
          <a:xfrm>
            <a:off x="3809526" y="3160212"/>
            <a:ext cx="299979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9F9037E-6072-3840-98B0-E2496B47E137}"/>
              </a:ext>
            </a:extLst>
          </p:cNvPr>
          <p:cNvSpPr/>
          <p:nvPr/>
        </p:nvSpPr>
        <p:spPr>
          <a:xfrm>
            <a:off x="275186" y="4197592"/>
            <a:ext cx="1620000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 Rate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High</a:t>
            </a:r>
            <a:r>
              <a:rPr lang="zh-CN" altLang="en-US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Byte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22E44E2-F28A-9AF5-BF37-70773E92B3A2}"/>
              </a:ext>
            </a:extLst>
          </p:cNvPr>
          <p:cNvSpPr/>
          <p:nvPr/>
        </p:nvSpPr>
        <p:spPr>
          <a:xfrm>
            <a:off x="2195047" y="4197592"/>
            <a:ext cx="1620000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 Rate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Low Byte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D1D0E12-507A-C55F-63CC-6396C3B4E0A8}"/>
              </a:ext>
            </a:extLst>
          </p:cNvPr>
          <p:cNvSpPr/>
          <p:nvPr/>
        </p:nvSpPr>
        <p:spPr>
          <a:xfrm>
            <a:off x="3814299" y="4197592"/>
            <a:ext cx="299979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E8608FA-AEC6-17BA-E8CC-60D7F7650644}"/>
              </a:ext>
            </a:extLst>
          </p:cNvPr>
          <p:cNvSpPr/>
          <p:nvPr/>
        </p:nvSpPr>
        <p:spPr>
          <a:xfrm>
            <a:off x="1894707" y="4197592"/>
            <a:ext cx="299979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E4367C3-3C75-B336-9AAC-8DB23F83A31E}"/>
              </a:ext>
            </a:extLst>
          </p:cNvPr>
          <p:cNvSpPr/>
          <p:nvPr/>
        </p:nvSpPr>
        <p:spPr>
          <a:xfrm>
            <a:off x="4108142" y="4197592"/>
            <a:ext cx="1620000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Z Rate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High</a:t>
            </a:r>
            <a:r>
              <a:rPr lang="zh-CN" altLang="en-US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Byte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0E76A2D-6718-DD25-A5EC-330680890323}"/>
              </a:ext>
            </a:extLst>
          </p:cNvPr>
          <p:cNvSpPr/>
          <p:nvPr/>
        </p:nvSpPr>
        <p:spPr>
          <a:xfrm>
            <a:off x="6021557" y="4197592"/>
            <a:ext cx="1620000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Z Rate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Low Byte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5ADAD61-BC09-9003-1EFE-4670716701B3}"/>
              </a:ext>
            </a:extLst>
          </p:cNvPr>
          <p:cNvSpPr/>
          <p:nvPr/>
        </p:nvSpPr>
        <p:spPr>
          <a:xfrm>
            <a:off x="5728838" y="4197592"/>
            <a:ext cx="299979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AF1585D6-D7CF-1F87-1052-AAC290B77FB5}"/>
              </a:ext>
            </a:extLst>
          </p:cNvPr>
          <p:cNvCxnSpPr>
            <a:cxnSpLocks/>
            <a:stCxn id="43" idx="3"/>
            <a:endCxn id="55" idx="0"/>
          </p:cNvCxnSpPr>
          <p:nvPr/>
        </p:nvCxnSpPr>
        <p:spPr>
          <a:xfrm flipH="1">
            <a:off x="1085186" y="3430745"/>
            <a:ext cx="6860900" cy="766847"/>
          </a:xfrm>
          <a:prstGeom prst="bentConnector4">
            <a:avLst>
              <a:gd name="adj1" fmla="val -3332"/>
              <a:gd name="adj2" fmla="val 6763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DDA345B2-951A-FDB1-9A5F-B185D4869368}"/>
              </a:ext>
            </a:extLst>
          </p:cNvPr>
          <p:cNvSpPr/>
          <p:nvPr/>
        </p:nvSpPr>
        <p:spPr>
          <a:xfrm>
            <a:off x="6777440" y="543232"/>
            <a:ext cx="1008000" cy="288925"/>
          </a:xfrm>
          <a:prstGeom prst="rect">
            <a:avLst/>
          </a:prstGeom>
          <a:solidFill>
            <a:srgbClr val="FBD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主机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D07F646-C696-825D-B789-82466A9D887F}"/>
              </a:ext>
            </a:extLst>
          </p:cNvPr>
          <p:cNvSpPr/>
          <p:nvPr/>
        </p:nvSpPr>
        <p:spPr>
          <a:xfrm>
            <a:off x="8014080" y="543232"/>
            <a:ext cx="1008000" cy="282859"/>
          </a:xfrm>
          <a:prstGeom prst="rect">
            <a:avLst/>
          </a:prstGeom>
          <a:solidFill>
            <a:srgbClr val="8DB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从机</a:t>
            </a:r>
          </a:p>
        </p:txBody>
      </p:sp>
      <p:sp>
        <p:nvSpPr>
          <p:cNvPr id="73" name="矩形 39">
            <a:extLst>
              <a:ext uri="{FF2B5EF4-FFF2-40B4-BE49-F238E27FC236}">
                <a16:creationId xmlns:a16="http://schemas.microsoft.com/office/drawing/2014/main" id="{233B6752-5377-26E1-4CBE-1226F076F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617" y="691551"/>
            <a:ext cx="2095067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写操作地址（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0x18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A4175DB-7F13-B7A2-BDE8-FCD77334158D}"/>
              </a:ext>
            </a:extLst>
          </p:cNvPr>
          <p:cNvSpPr/>
          <p:nvPr/>
        </p:nvSpPr>
        <p:spPr>
          <a:xfrm>
            <a:off x="7637329" y="4197592"/>
            <a:ext cx="299979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A9E789B-4618-B73D-603C-5350E4F4FF9C}"/>
              </a:ext>
            </a:extLst>
          </p:cNvPr>
          <p:cNvSpPr/>
          <p:nvPr/>
        </p:nvSpPr>
        <p:spPr>
          <a:xfrm>
            <a:off x="4470226" y="1085450"/>
            <a:ext cx="299979" cy="541065"/>
          </a:xfrm>
          <a:prstGeom prst="rect">
            <a:avLst/>
          </a:prstGeom>
          <a:solidFill>
            <a:srgbClr val="8DB3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FACEB25-5FCF-0C28-53F1-52B5E2496AB1}"/>
              </a:ext>
            </a:extLst>
          </p:cNvPr>
          <p:cNvSpPr/>
          <p:nvPr/>
        </p:nvSpPr>
        <p:spPr>
          <a:xfrm>
            <a:off x="275186" y="2122831"/>
            <a:ext cx="720000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R/S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ECF0392-A3AC-B70A-2445-9125E51786AD}"/>
              </a:ext>
            </a:extLst>
          </p:cNvPr>
          <p:cNvSpPr/>
          <p:nvPr/>
        </p:nvSpPr>
        <p:spPr>
          <a:xfrm>
            <a:off x="993185" y="2122831"/>
            <a:ext cx="1457072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Address[7:1]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C99F523-B413-EA90-39AB-DFA219A720FC}"/>
              </a:ext>
            </a:extLst>
          </p:cNvPr>
          <p:cNvSpPr/>
          <p:nvPr/>
        </p:nvSpPr>
        <p:spPr>
          <a:xfrm>
            <a:off x="2448256" y="2122831"/>
            <a:ext cx="1080000" cy="541065"/>
          </a:xfrm>
          <a:prstGeom prst="rect">
            <a:avLst/>
          </a:prstGeom>
          <a:solidFill>
            <a:srgbClr val="FBD4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Read bit</a:t>
            </a:r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187C4BC8-EAEB-8936-99F8-C2A213F0A01F}"/>
              </a:ext>
            </a:extLst>
          </p:cNvPr>
          <p:cNvCxnSpPr>
            <a:cxnSpLocks/>
            <a:stCxn id="15" idx="3"/>
            <a:endCxn id="16" idx="0"/>
          </p:cNvCxnSpPr>
          <p:nvPr/>
        </p:nvCxnSpPr>
        <p:spPr>
          <a:xfrm flipH="1">
            <a:off x="635186" y="1355983"/>
            <a:ext cx="4135019" cy="766848"/>
          </a:xfrm>
          <a:prstGeom prst="bentConnector4">
            <a:avLst>
              <a:gd name="adj1" fmla="val -5528"/>
              <a:gd name="adj2" fmla="val 5900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39">
            <a:extLst>
              <a:ext uri="{FF2B5EF4-FFF2-40B4-BE49-F238E27FC236}">
                <a16:creationId xmlns:a16="http://schemas.microsoft.com/office/drawing/2014/main" id="{D4191CAA-CC9C-403B-BDF7-0A6B4C314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365" y="1748796"/>
            <a:ext cx="2095067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读操作地址（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0x19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矩形 39">
            <a:extLst>
              <a:ext uri="{FF2B5EF4-FFF2-40B4-BE49-F238E27FC236}">
                <a16:creationId xmlns:a16="http://schemas.microsoft.com/office/drawing/2014/main" id="{BC88DB69-F4D7-55B1-4763-C3060CE0A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948" y="691551"/>
            <a:ext cx="1581649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0100 </a:t>
            </a:r>
            <a:r>
              <a:rPr lang="en-US" altLang="zh-CN" sz="1600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zyxt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(1111)</a:t>
            </a:r>
          </a:p>
        </p:txBody>
      </p:sp>
      <p:sp>
        <p:nvSpPr>
          <p:cNvPr id="38" name="矩形 39">
            <a:extLst>
              <a:ext uri="{FF2B5EF4-FFF2-40B4-BE49-F238E27FC236}">
                <a16:creationId xmlns:a16="http://schemas.microsoft.com/office/drawing/2014/main" id="{F364A7EF-347F-DC78-BFAC-E496AF4F4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631" y="2829010"/>
            <a:ext cx="6318678" cy="32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注意：返回数据的多少跟在发送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RM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命令时设置参数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zyxt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有关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9" name="矩形 39">
            <a:extLst>
              <a:ext uri="{FF2B5EF4-FFF2-40B4-BE49-F238E27FC236}">
                <a16:creationId xmlns:a16="http://schemas.microsoft.com/office/drawing/2014/main" id="{C99E2799-49CA-1537-13E7-DCE3685E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692" y="3716859"/>
            <a:ext cx="2095067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参数输出顺序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212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28" grpId="0"/>
      <p:bldP spid="34" grpId="0"/>
      <p:bldP spid="38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/>
          <p:cNvSpPr>
            <a:spLocks noChangeArrowheads="1"/>
          </p:cNvSpPr>
          <p:nvPr/>
        </p:nvSpPr>
        <p:spPr bwMode="auto">
          <a:xfrm>
            <a:off x="118077" y="450202"/>
            <a:ext cx="416302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ST480MC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EAC2E7-2E89-2029-56A3-D4A584900B59}"/>
              </a:ext>
            </a:extLst>
          </p:cNvPr>
          <p:cNvSpPr txBox="1"/>
          <p:nvPr/>
        </p:nvSpPr>
        <p:spPr>
          <a:xfrm>
            <a:off x="4000123" y="827429"/>
            <a:ext cx="4368019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调用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iic_init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接口初始化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调用步骤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函数发送复位命令进行软件复位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1A6E80B-26D5-0801-D8D2-4AA24A56FFF3}"/>
              </a:ext>
            </a:extLst>
          </p:cNvPr>
          <p:cNvSpPr/>
          <p:nvPr/>
        </p:nvSpPr>
        <p:spPr>
          <a:xfrm>
            <a:off x="271506" y="2355667"/>
            <a:ext cx="3730752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、编写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ST480MC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的读取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字节函数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40FA01F-B086-1C72-1DC8-0E33F5D1E53F}"/>
              </a:ext>
            </a:extLst>
          </p:cNvPr>
          <p:cNvSpPr/>
          <p:nvPr/>
        </p:nvSpPr>
        <p:spPr>
          <a:xfrm>
            <a:off x="271506" y="1045179"/>
            <a:ext cx="3730752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、初始化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ST480MC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B0AC6F7-D1FE-8014-FC34-38DA2A62AA13}"/>
              </a:ext>
            </a:extLst>
          </p:cNvPr>
          <p:cNvSpPr/>
          <p:nvPr/>
        </p:nvSpPr>
        <p:spPr>
          <a:xfrm>
            <a:off x="271506" y="3010911"/>
            <a:ext cx="3730752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、编写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ST480MC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的读三轴数据函数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280D614-43C3-9FCC-80DF-EF216F2F2C04}"/>
              </a:ext>
            </a:extLst>
          </p:cNvPr>
          <p:cNvSpPr txBox="1"/>
          <p:nvPr/>
        </p:nvSpPr>
        <p:spPr>
          <a:xfrm>
            <a:off x="4000123" y="3027047"/>
            <a:ext cx="514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调用步骤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函数发送单次测量命令和发送读取数据命令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5108622-90B0-1374-9EB8-F7495FFC0F00}"/>
              </a:ext>
            </a:extLst>
          </p:cNvPr>
          <p:cNvSpPr txBox="1"/>
          <p:nvPr/>
        </p:nvSpPr>
        <p:spPr>
          <a:xfrm>
            <a:off x="4000123" y="2116685"/>
            <a:ext cx="5141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根据发送命令时序进行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(S + (S_A + W) + A + CMD + A + 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                          Sr + (S_A + R) + A + R_D + A/NA + P)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EB3BF52-8BB0-8ECC-BE94-2EDCD6A32398}"/>
              </a:ext>
            </a:extLst>
          </p:cNvPr>
          <p:cNvSpPr txBox="1"/>
          <p:nvPr/>
        </p:nvSpPr>
        <p:spPr>
          <a:xfrm>
            <a:off x="4000123" y="3676878"/>
            <a:ext cx="5141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调用步骤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函数发送单次测量命令和发送读取数据命令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0699E1F-48C2-047A-3268-043F8FBF5498}"/>
              </a:ext>
            </a:extLst>
          </p:cNvPr>
          <p:cNvSpPr/>
          <p:nvPr/>
        </p:nvSpPr>
        <p:spPr>
          <a:xfrm>
            <a:off x="271506" y="3666155"/>
            <a:ext cx="3730752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、编写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ST480MC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的读取温度数据函数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06061B2-31B7-86FF-422A-2F245D8AD05E}"/>
              </a:ext>
            </a:extLst>
          </p:cNvPr>
          <p:cNvSpPr/>
          <p:nvPr/>
        </p:nvSpPr>
        <p:spPr>
          <a:xfrm>
            <a:off x="271506" y="4321397"/>
            <a:ext cx="3730752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、编写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ST480MC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多次数据获取函数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D73F85A-325A-BAC4-06D7-83D7ACFA14DE}"/>
              </a:ext>
            </a:extLst>
          </p:cNvPr>
          <p:cNvSpPr/>
          <p:nvPr/>
        </p:nvSpPr>
        <p:spPr>
          <a:xfrm>
            <a:off x="271506" y="1700423"/>
            <a:ext cx="3730752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编写读寄存器和写寄存器函数（可选）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0E29329-1AF4-7A6E-1567-ADCA776D4EA7}"/>
              </a:ext>
            </a:extLst>
          </p:cNvPr>
          <p:cNvSpPr txBox="1"/>
          <p:nvPr/>
        </p:nvSpPr>
        <p:spPr>
          <a:xfrm>
            <a:off x="4000123" y="4342843"/>
            <a:ext cx="5019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调用步骤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进行多次读取原始数据并求平均值</a:t>
            </a:r>
          </a:p>
        </p:txBody>
      </p:sp>
      <p:sp>
        <p:nvSpPr>
          <p:cNvPr id="16" name="矩形 39">
            <a:extLst>
              <a:ext uri="{FF2B5EF4-FFF2-40B4-BE49-F238E27FC236}">
                <a16:creationId xmlns:a16="http://schemas.microsoft.com/office/drawing/2014/main" id="{9CDC3EF5-450B-9352-3218-F1698C21A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1" y="3269599"/>
            <a:ext cx="3386094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步骤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和步骤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中的命令值是不同的</a:t>
            </a:r>
            <a:endParaRPr lang="en-US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922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12" grpId="0" animBg="1"/>
      <p:bldP spid="17" grpId="0"/>
      <p:bldP spid="18" grpId="0"/>
      <p:bldP spid="19" grpId="0"/>
      <p:bldP spid="20" grpId="0" animBg="1"/>
      <p:bldP spid="3" grpId="0" animBg="1"/>
      <p:bldP spid="14" grpId="0" animBg="1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78" y="399139"/>
            <a:ext cx="2879187" cy="37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ST480MC</a:t>
            </a:r>
            <a:r>
              <a:rPr lang="zh-CN" altLang="en-US" sz="16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读取</a:t>
            </a:r>
            <a:r>
              <a:rPr lang="en-US" altLang="zh-CN" sz="16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N</a:t>
            </a:r>
            <a:r>
              <a:rPr lang="zh-CN" altLang="en-US" sz="1600" b="1" dirty="0">
                <a:solidFill>
                  <a:srgbClr val="002060"/>
                </a:solidFill>
                <a:latin typeface="思源黑体 CN Bold" pitchFamily="34" charset="-122"/>
                <a:ea typeface="思源黑体 CN Bold" panose="020B0800000000000000"/>
              </a:rPr>
              <a:t>字节函数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anose="020B080000000000000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9CF39F-F4A2-A008-AD86-CAB785935C4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4525A5E-DB83-E7F1-92F6-F6DFB0C2347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9DE360-B1A8-FE83-8B7F-B7D88DD36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748FEF71-CC8D-FDF6-DFDB-56AFF2A17587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8817DB-A592-324E-5F67-29CAC81A19D6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07D8EFA-961C-B1CF-C25C-F9B2AF483C7C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C0A19DC-EC2E-48FE-A71E-886B9BA8B3BC}"/>
              </a:ext>
            </a:extLst>
          </p:cNvPr>
          <p:cNvSpPr/>
          <p:nvPr/>
        </p:nvSpPr>
        <p:spPr>
          <a:xfrm>
            <a:off x="885742" y="783967"/>
            <a:ext cx="7805412" cy="40320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void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st480mc_read_nbytes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cmd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length, </a:t>
            </a:r>
            <a:r>
              <a:rPr lang="en-US" altLang="zh-CN" sz="14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uint8_t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buf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ts val="21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 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1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iic_start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();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主机发送起始信号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ts val="21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iic_send_byte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0x18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主机发送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st480mc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写操作地址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ts val="21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iic_wait_ack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主机等待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st480mc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应答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1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iic_send_byte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cmd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主机发送要命令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ts val="21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iic_wait_ack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主机等待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st480mc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应答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ts val="21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</a:p>
          <a:p>
            <a:pPr>
              <a:lnSpc>
                <a:spcPts val="21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iic_start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();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主机发送起始信号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ts val="21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iic_send_byte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0x19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主机发送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st480mc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读操作地址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ts val="21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iic_wait_ack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主机等待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st480mc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应答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ts val="21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for (uint8_t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&lt; length;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++)</a:t>
            </a:r>
          </a:p>
          <a:p>
            <a:pPr>
              <a:lnSpc>
                <a:spcPts val="21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buf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] =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iic_read_byte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== (length - 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 ? 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 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);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循环读取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st480mc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ts val="21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iic_stop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();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主机发送停止信号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ts val="21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479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矩形 39">
            <a:extLst>
              <a:ext uri="{FF2B5EF4-FFF2-40B4-BE49-F238E27FC236}">
                <a16:creationId xmlns:a16="http://schemas.microsoft.com/office/drawing/2014/main" id="{7EC64EF3-4F76-7ACE-E641-DAE6FA3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91" y="455771"/>
            <a:ext cx="3915738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器件原理图（探索者开发板）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8" name="矩形 39">
            <a:extLst>
              <a:ext uri="{FF2B5EF4-FFF2-40B4-BE49-F238E27FC236}">
                <a16:creationId xmlns:a16="http://schemas.microsoft.com/office/drawing/2014/main" id="{62069555-A79C-C452-95FA-189C959F2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237" y="1955289"/>
            <a:ext cx="4522762" cy="111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24C02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ES8388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共用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总线，注意分时复用。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IIC_SCL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连接在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PB8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IIC_SDA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连接在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PB9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C6C0C2B-629C-50D2-05AC-5EBB26BE6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66" y="2908470"/>
            <a:ext cx="4178105" cy="1839359"/>
          </a:xfrm>
          <a:prstGeom prst="rect">
            <a:avLst/>
          </a:prstGeom>
        </p:spPr>
      </p:pic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F7A1FC9-E9EF-04BB-AEF1-E4B8AA48C8A5}"/>
              </a:ext>
            </a:extLst>
          </p:cNvPr>
          <p:cNvSpPr/>
          <p:nvPr/>
        </p:nvSpPr>
        <p:spPr>
          <a:xfrm>
            <a:off x="540041" y="3064120"/>
            <a:ext cx="1299262" cy="4079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F9B4004-37A9-D64D-3626-A502B6F160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228" y="970158"/>
            <a:ext cx="3597763" cy="1787668"/>
          </a:xfrm>
          <a:prstGeom prst="rect">
            <a:avLst/>
          </a:prstGeom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8D1E31E-CB89-7ECF-1114-A889722A64C3}"/>
              </a:ext>
            </a:extLst>
          </p:cNvPr>
          <p:cNvSpPr/>
          <p:nvPr/>
        </p:nvSpPr>
        <p:spPr>
          <a:xfrm>
            <a:off x="1937432" y="1975065"/>
            <a:ext cx="447042" cy="4079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352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3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文本框 7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39">
            <a:extLst>
              <a:ext uri="{FF2B5EF4-FFF2-40B4-BE49-F238E27FC236}">
                <a16:creationId xmlns:a16="http://schemas.microsoft.com/office/drawing/2014/main" id="{10128B98-9741-C4DC-0D53-44DFB06CC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665" y="1492814"/>
            <a:ext cx="4611375" cy="230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ST480MC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ST480MC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时序介绍（熟悉）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ST480MC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115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文本框 7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39">
            <a:extLst>
              <a:ext uri="{FF2B5EF4-FFF2-40B4-BE49-F238E27FC236}">
                <a16:creationId xmlns:a16="http://schemas.microsoft.com/office/drawing/2014/main" id="{10128B98-9741-C4DC-0D53-44DFB06CC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665" y="1492814"/>
            <a:ext cx="4611375" cy="230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ST480MC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ST480MC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时序介绍（熟悉）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ST480MC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/>
          <p:cNvSpPr>
            <a:spLocks noChangeArrowheads="1"/>
          </p:cNvSpPr>
          <p:nvPr/>
        </p:nvSpPr>
        <p:spPr bwMode="auto">
          <a:xfrm>
            <a:off x="414286" y="595491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E325DA-B6D5-166D-0AA7-B265E230089A}"/>
              </a:ext>
            </a:extLst>
          </p:cNvPr>
          <p:cNvSpPr txBox="1"/>
          <p:nvPr/>
        </p:nvSpPr>
        <p:spPr>
          <a:xfrm>
            <a:off x="764806" y="1251177"/>
            <a:ext cx="5445494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，例程源码解读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009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EF7699-9F05-FB00-2752-0AACC17A7898}"/>
              </a:ext>
            </a:extLst>
          </p:cNvPr>
          <p:cNvSpPr txBox="1"/>
          <p:nvPr/>
        </p:nvSpPr>
        <p:spPr>
          <a:xfrm>
            <a:off x="148629" y="379103"/>
            <a:ext cx="1550542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磁力计校准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2E688E-7FC5-0363-B1DB-CDD1A6293300}"/>
              </a:ext>
            </a:extLst>
          </p:cNvPr>
          <p:cNvSpPr txBox="1"/>
          <p:nvPr/>
        </p:nvSpPr>
        <p:spPr>
          <a:xfrm>
            <a:off x="455967" y="1921702"/>
            <a:ext cx="5932964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 针对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XY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轴进行校准，在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XY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平面水平匀速旋转，得到圆心位置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E96822-2358-3642-872C-A5A6C046F49F}"/>
              </a:ext>
            </a:extLst>
          </p:cNvPr>
          <p:cNvSpPr txBox="1"/>
          <p:nvPr/>
        </p:nvSpPr>
        <p:spPr>
          <a:xfrm>
            <a:off x="1835208" y="2346698"/>
            <a:ext cx="3124074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Xoffset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(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Xmax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+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Xmin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 / 2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Yoffset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(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Ymax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+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Ymin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 / 2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10F622F-59F7-E509-E6CE-CDBCB3787F72}"/>
              </a:ext>
            </a:extLst>
          </p:cNvPr>
          <p:cNvSpPr txBox="1"/>
          <p:nvPr/>
        </p:nvSpPr>
        <p:spPr>
          <a:xfrm>
            <a:off x="455966" y="3163393"/>
            <a:ext cx="7781005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 将磁力计读取到的裸值减去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offset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，得到相对准确的值，可用作角度计算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01EE22B-1F14-5988-AF88-8E51D5F5987A}"/>
              </a:ext>
            </a:extLst>
          </p:cNvPr>
          <p:cNvSpPr txBox="1"/>
          <p:nvPr/>
        </p:nvSpPr>
        <p:spPr>
          <a:xfrm>
            <a:off x="1835208" y="3606450"/>
            <a:ext cx="2224913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XH = X -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Xoffset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YH = Y -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Yoffset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C2D7DCE-5EE3-71F0-514D-85865B0DE3CA}"/>
              </a:ext>
            </a:extLst>
          </p:cNvPr>
          <p:cNvSpPr txBox="1"/>
          <p:nvPr/>
        </p:nvSpPr>
        <p:spPr>
          <a:xfrm>
            <a:off x="455967" y="4383538"/>
            <a:ext cx="6735954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计算方位角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 arctan (YH / XH) * 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180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/ 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3.14159f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C2E062F-E45F-95F2-3A68-17940AE41ACD}"/>
              </a:ext>
            </a:extLst>
          </p:cNvPr>
          <p:cNvCxnSpPr>
            <a:cxnSpLocks/>
          </p:cNvCxnSpPr>
          <p:nvPr/>
        </p:nvCxnSpPr>
        <p:spPr>
          <a:xfrm>
            <a:off x="6284400" y="1745659"/>
            <a:ext cx="2844000" cy="0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88DE049-8202-1F68-F294-DCCC6E1AA3B8}"/>
              </a:ext>
            </a:extLst>
          </p:cNvPr>
          <p:cNvCxnSpPr>
            <a:cxnSpLocks/>
          </p:cNvCxnSpPr>
          <p:nvPr/>
        </p:nvCxnSpPr>
        <p:spPr>
          <a:xfrm flipH="1">
            <a:off x="7591910" y="563015"/>
            <a:ext cx="0" cy="2448000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C1C85AE-B1B1-53A3-2BEF-7AC6B8853C67}"/>
              </a:ext>
            </a:extLst>
          </p:cNvPr>
          <p:cNvSpPr txBox="1"/>
          <p:nvPr/>
        </p:nvSpPr>
        <p:spPr>
          <a:xfrm>
            <a:off x="8675026" y="1688877"/>
            <a:ext cx="592301" cy="382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轴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A3E5299-BC91-A6FD-F64A-F5571F901BAF}"/>
              </a:ext>
            </a:extLst>
          </p:cNvPr>
          <p:cNvSpPr txBox="1"/>
          <p:nvPr/>
        </p:nvSpPr>
        <p:spPr>
          <a:xfrm>
            <a:off x="7591910" y="451631"/>
            <a:ext cx="592301" cy="382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轴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2DB7F4F-B74D-B329-90D7-2CE55A42AC3A}"/>
              </a:ext>
            </a:extLst>
          </p:cNvPr>
          <p:cNvSpPr txBox="1"/>
          <p:nvPr/>
        </p:nvSpPr>
        <p:spPr>
          <a:xfrm>
            <a:off x="7665961" y="824140"/>
            <a:ext cx="1356120" cy="92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第一象限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 &gt; 0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 &gt; 0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 &lt; α &lt; π/2 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A250AD7-4518-6680-A922-E8EE93B7BE7F}"/>
              </a:ext>
            </a:extLst>
          </p:cNvPr>
          <p:cNvSpPr txBox="1"/>
          <p:nvPr/>
        </p:nvSpPr>
        <p:spPr>
          <a:xfrm>
            <a:off x="6425374" y="824140"/>
            <a:ext cx="2164259" cy="92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第二象限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 &lt; 0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 &gt; 0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π/2 &lt; α &lt; π 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8367118-25EE-6E52-B145-B3E1D36DA290}"/>
              </a:ext>
            </a:extLst>
          </p:cNvPr>
          <p:cNvSpPr txBox="1"/>
          <p:nvPr/>
        </p:nvSpPr>
        <p:spPr>
          <a:xfrm>
            <a:off x="6425374" y="1907071"/>
            <a:ext cx="2164259" cy="92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第三象限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 &lt; 0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 &lt; 0 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π &lt; α &lt;  3π/2 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AA36F7A-4A33-D6FB-02FA-A55C972C2BBE}"/>
              </a:ext>
            </a:extLst>
          </p:cNvPr>
          <p:cNvSpPr txBox="1"/>
          <p:nvPr/>
        </p:nvSpPr>
        <p:spPr>
          <a:xfrm>
            <a:off x="7665959" y="1907071"/>
            <a:ext cx="1356121" cy="1204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第四象限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 &gt; 0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 &lt; 0 </a:t>
            </a:r>
          </a:p>
          <a:p>
            <a:pPr>
              <a:lnSpc>
                <a:spcPts val="22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3π/2 &lt; α &lt;  2π </a:t>
            </a:r>
          </a:p>
          <a:p>
            <a:pPr>
              <a:lnSpc>
                <a:spcPts val="2200"/>
              </a:lnSpc>
            </a:pP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D994459-FC09-104F-E636-BDE23932303D}"/>
              </a:ext>
            </a:extLst>
          </p:cNvPr>
          <p:cNvSpPr txBox="1"/>
          <p:nvPr/>
        </p:nvSpPr>
        <p:spPr>
          <a:xfrm>
            <a:off x="455967" y="753933"/>
            <a:ext cx="5439364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磁力计可能受到其他磁性材料影响，导致圆心坐标偏移，所以需要进行校准，移除偏移值，使圆心回到原点。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232A1D9-93DE-625E-E40C-F2ECEC152883}"/>
              </a:ext>
            </a:extLst>
          </p:cNvPr>
          <p:cNvSpPr txBox="1"/>
          <p:nvPr/>
        </p:nvSpPr>
        <p:spPr>
          <a:xfrm>
            <a:off x="914807" y="1506776"/>
            <a:ext cx="5155480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校准方法：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平面校准法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、立体八字校准法、十面校准法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F38D02D-3A82-3B5C-F2BB-57A3844713E2}"/>
              </a:ext>
            </a:extLst>
          </p:cNvPr>
          <p:cNvSpPr txBox="1"/>
          <p:nvPr/>
        </p:nvSpPr>
        <p:spPr>
          <a:xfrm>
            <a:off x="3895016" y="3914221"/>
            <a:ext cx="52489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https://blog.csdn.net/little_grapes/article/details/127895372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1CBE57-4F44-2A01-0675-50E83EA2BDD6}"/>
              </a:ext>
            </a:extLst>
          </p:cNvPr>
          <p:cNvSpPr txBox="1"/>
          <p:nvPr/>
        </p:nvSpPr>
        <p:spPr>
          <a:xfrm>
            <a:off x="445299" y="2511495"/>
            <a:ext cx="1084191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校准参数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A791D83-1D01-AD68-6A44-E22A0C14B395}"/>
              </a:ext>
            </a:extLst>
          </p:cNvPr>
          <p:cNvSpPr/>
          <p:nvPr/>
        </p:nvSpPr>
        <p:spPr>
          <a:xfrm>
            <a:off x="7099742" y="1162999"/>
            <a:ext cx="1364225" cy="14655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</a:rPr>
              <a:t>·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090F651-E9E2-2D13-BC52-AEE166B6D9C2}"/>
              </a:ext>
            </a:extLst>
          </p:cNvPr>
          <p:cNvCxnSpPr>
            <a:cxnSpLocks/>
          </p:cNvCxnSpPr>
          <p:nvPr/>
        </p:nvCxnSpPr>
        <p:spPr>
          <a:xfrm>
            <a:off x="7599680" y="1745659"/>
            <a:ext cx="175260" cy="1612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30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6" grpId="0"/>
      <p:bldP spid="17" grpId="0"/>
      <p:bldP spid="18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5" grpId="0"/>
      <p:bldP spid="3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文本框 7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39">
            <a:extLst>
              <a:ext uri="{FF2B5EF4-FFF2-40B4-BE49-F238E27FC236}">
                <a16:creationId xmlns:a16="http://schemas.microsoft.com/office/drawing/2014/main" id="{10128B98-9741-C4DC-0D53-44DFB06CC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665" y="1492814"/>
            <a:ext cx="4611375" cy="230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ST480MC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ST480MC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时序介绍（熟悉）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ST480MC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驱动步骤（掌握）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623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/>
          <p:cNvSpPr>
            <a:spLocks noChangeArrowheads="1"/>
          </p:cNvSpPr>
          <p:nvPr/>
        </p:nvSpPr>
        <p:spPr bwMode="auto">
          <a:xfrm>
            <a:off x="414286" y="595491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8248" y="2180941"/>
            <a:ext cx="8165803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磁力计实验（课堂总结）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/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864" y="47341"/>
            <a:ext cx="1323116" cy="3152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文本框 7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5D27F575-35EB-FEC4-9BC2-14464CD12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5" y="439500"/>
            <a:ext cx="995226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地磁场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8504AFD-5991-A0C2-3920-7FF3E7CF7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570" y="16702"/>
            <a:ext cx="4245432" cy="206311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2316EF9-6958-5A60-4D21-6220193CF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762" y="2110456"/>
            <a:ext cx="3249340" cy="2674098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24F859FD-8215-3C15-07D4-BDC6A9BCB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857" y="4306459"/>
            <a:ext cx="5403587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磁力计功能：测得磁场在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Y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Z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三个方向的磁场大小。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0FE649A-E0EB-FF64-4550-52E49335C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280000">
            <a:off x="7479368" y="3645843"/>
            <a:ext cx="781993" cy="712702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C618582-B067-61E1-F8CD-46E98F601C69}"/>
              </a:ext>
            </a:extLst>
          </p:cNvPr>
          <p:cNvCxnSpPr/>
          <p:nvPr/>
        </p:nvCxnSpPr>
        <p:spPr>
          <a:xfrm>
            <a:off x="7737068" y="3194685"/>
            <a:ext cx="154399" cy="15716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B9ED8E8-5752-708A-62CE-D48E83F4DF81}"/>
              </a:ext>
            </a:extLst>
          </p:cNvPr>
          <p:cNvCxnSpPr>
            <a:cxnSpLocks/>
          </p:cNvCxnSpPr>
          <p:nvPr/>
        </p:nvCxnSpPr>
        <p:spPr>
          <a:xfrm flipV="1">
            <a:off x="7277100" y="3194685"/>
            <a:ext cx="459968" cy="30685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BA65AF29-F821-3F13-91DB-99749B1193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0991" y="2181066"/>
            <a:ext cx="1344726" cy="1973326"/>
          </a:xfrm>
          <a:prstGeom prst="rect">
            <a:avLst/>
          </a:prstGeom>
        </p:spPr>
      </p:pic>
      <p:sp>
        <p:nvSpPr>
          <p:cNvPr id="17" name="矩形 39">
            <a:extLst>
              <a:ext uri="{FF2B5EF4-FFF2-40B4-BE49-F238E27FC236}">
                <a16:creationId xmlns:a16="http://schemas.microsoft.com/office/drawing/2014/main" id="{B396B867-44C6-5A17-386F-66C644D9B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318" y="663662"/>
            <a:ext cx="2059264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与当地水平面平行的分量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39">
            <a:extLst>
              <a:ext uri="{FF2B5EF4-FFF2-40B4-BE49-F238E27FC236}">
                <a16:creationId xmlns:a16="http://schemas.microsoft.com/office/drawing/2014/main" id="{75707F4B-739D-09AA-8B1C-36E30BB4C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318" y="1272828"/>
            <a:ext cx="2059264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与当地水平面垂直的分量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 39">
            <a:extLst>
              <a:ext uri="{FF2B5EF4-FFF2-40B4-BE49-F238E27FC236}">
                <a16:creationId xmlns:a16="http://schemas.microsoft.com/office/drawing/2014/main" id="{B747E8B4-DCA5-726D-4D8D-4CBFE5B79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103" y="2484649"/>
            <a:ext cx="1971262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磁体会受到地磁场作用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 39">
            <a:extLst>
              <a:ext uri="{FF2B5EF4-FFF2-40B4-BE49-F238E27FC236}">
                <a16:creationId xmlns:a16="http://schemas.microsoft.com/office/drawing/2014/main" id="{10839FE8-34C2-9000-16DA-A34B53655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573" y="828682"/>
            <a:ext cx="4078061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地磁场是指地球内部存在的天然磁性现象。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CB2E7EE-5DB6-05BE-AB20-A50F53A9C3B2}"/>
              </a:ext>
            </a:extLst>
          </p:cNvPr>
          <p:cNvGrpSpPr/>
          <p:nvPr/>
        </p:nvGrpSpPr>
        <p:grpSpPr>
          <a:xfrm>
            <a:off x="291857" y="1282074"/>
            <a:ext cx="4078061" cy="2893481"/>
            <a:chOff x="291857" y="1282074"/>
            <a:chExt cx="4078061" cy="289348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B4CB091-DB98-BD56-8908-CC31C6D50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857" y="1282074"/>
              <a:ext cx="4078061" cy="2893481"/>
            </a:xfrm>
            <a:prstGeom prst="rect">
              <a:avLst/>
            </a:prstGeom>
          </p:spPr>
        </p:pic>
        <p:sp>
          <p:nvSpPr>
            <p:cNvPr id="21" name="矩形 39">
              <a:extLst>
                <a:ext uri="{FF2B5EF4-FFF2-40B4-BE49-F238E27FC236}">
                  <a16:creationId xmlns:a16="http://schemas.microsoft.com/office/drawing/2014/main" id="{B0E7A59F-17C8-14D9-E7CD-7A05C53EC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350" y="1530212"/>
              <a:ext cx="981212" cy="335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5702" tIns="22851" rIns="45702" bIns="2285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地理北极</a:t>
              </a:r>
              <a:endPara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2" name="矩形 39">
              <a:extLst>
                <a:ext uri="{FF2B5EF4-FFF2-40B4-BE49-F238E27FC236}">
                  <a16:creationId xmlns:a16="http://schemas.microsoft.com/office/drawing/2014/main" id="{71F08E07-206B-00A1-1F68-F468DB408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929" y="3575235"/>
              <a:ext cx="1243317" cy="335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5702" tIns="22851" rIns="45702" bIns="2285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地理南极</a:t>
              </a:r>
              <a:endPara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5" name="矩形 39">
              <a:extLst>
                <a:ext uri="{FF2B5EF4-FFF2-40B4-BE49-F238E27FC236}">
                  <a16:creationId xmlns:a16="http://schemas.microsoft.com/office/drawing/2014/main" id="{62EEA0BE-BEDE-0111-4908-E4364312D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9994" y="1461912"/>
              <a:ext cx="981212" cy="335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5702" tIns="22851" rIns="45702" bIns="2285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磁南极</a:t>
              </a:r>
              <a:endPara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6" name="矩形 39">
              <a:extLst>
                <a:ext uri="{FF2B5EF4-FFF2-40B4-BE49-F238E27FC236}">
                  <a16:creationId xmlns:a16="http://schemas.microsoft.com/office/drawing/2014/main" id="{72930FCE-C29A-32EA-9AC9-19648F5FD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071" y="3585817"/>
              <a:ext cx="981212" cy="335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5702" tIns="22851" rIns="45702" bIns="2285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FF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磁北极</a:t>
              </a:r>
              <a:endPara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28" name="矩形 39">
            <a:extLst>
              <a:ext uri="{FF2B5EF4-FFF2-40B4-BE49-F238E27FC236}">
                <a16:creationId xmlns:a16="http://schemas.microsoft.com/office/drawing/2014/main" id="{C592A670-5A74-9BAC-D54D-90665D336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4050" y="228737"/>
            <a:ext cx="4245432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对于一个固定的地点来说，地磁场矢量可以分解为：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93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3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" name="矩形 39">
            <a:extLst>
              <a:ext uri="{FF2B5EF4-FFF2-40B4-BE49-F238E27FC236}">
                <a16:creationId xmlns:a16="http://schemas.microsoft.com/office/drawing/2014/main" id="{A4ECB5F6-D764-B6AE-491E-FCCBF23AC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10163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ST480MC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7" name="矩形 39">
            <a:extLst>
              <a:ext uri="{FF2B5EF4-FFF2-40B4-BE49-F238E27FC236}">
                <a16:creationId xmlns:a16="http://schemas.microsoft.com/office/drawing/2014/main" id="{AC6F468E-AAB6-7FA8-E586-2DAC59A29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56" y="976545"/>
            <a:ext cx="7638941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ST480MC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Senodia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公司生产的一款三轴电子磁强计，又称三轴地磁传感器。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47E1225-F478-19D7-6EFB-7C3D356CEDF6}"/>
              </a:ext>
            </a:extLst>
          </p:cNvPr>
          <p:cNvSpPr/>
          <p:nvPr/>
        </p:nvSpPr>
        <p:spPr>
          <a:xfrm>
            <a:off x="1010842" y="2147355"/>
            <a:ext cx="1188000" cy="307778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特性</a:t>
            </a: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8A6CEFE9-A5AC-D44C-70D0-BE65A8DFC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811" y="2134480"/>
            <a:ext cx="5960364" cy="217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4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测量范围：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±48 gauss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分辨率：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0.15uT/LSB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X/Y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轴），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0.25uT/LSB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Z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轴）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4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工作温度范围：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-40 ~ 85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℃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4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通讯方式：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IIC/SPI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供电电压：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2.2~3.6V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采样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4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内部带有温度传感器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B85F6F9-CA9D-3434-62A1-5DBA8069AD01}"/>
              </a:ext>
            </a:extLst>
          </p:cNvPr>
          <p:cNvSpPr/>
          <p:nvPr/>
        </p:nvSpPr>
        <p:spPr>
          <a:xfrm>
            <a:off x="1010842" y="4437361"/>
            <a:ext cx="1188000" cy="307778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应用场景</a:t>
            </a:r>
          </a:p>
        </p:txBody>
      </p:sp>
      <p:sp>
        <p:nvSpPr>
          <p:cNvPr id="15" name="矩形 39">
            <a:extLst>
              <a:ext uri="{FF2B5EF4-FFF2-40B4-BE49-F238E27FC236}">
                <a16:creationId xmlns:a16="http://schemas.microsoft.com/office/drawing/2014/main" id="{5AE713F0-C240-2010-C657-2D6B27083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811" y="4375739"/>
            <a:ext cx="5960364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电子罗盘、智能手机、平板电脑、手持设备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39">
            <a:extLst>
              <a:ext uri="{FF2B5EF4-FFF2-40B4-BE49-F238E27FC236}">
                <a16:creationId xmlns:a16="http://schemas.microsoft.com/office/drawing/2014/main" id="{409E9783-7723-06AB-CAAC-E3F987FA4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56" y="1678332"/>
            <a:ext cx="7638941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MCU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IIC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ST480MC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进行通信，发送命令获取传感器数据。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5183BA9-1C9B-1A7E-06BE-5646FF30C6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47" y="2137083"/>
            <a:ext cx="3164538" cy="279963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27505E8-92ED-ABC0-BFDA-408E021B24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973" y="1985225"/>
            <a:ext cx="3279624" cy="3103350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5C78B6E7-50D5-2E24-BBAD-674E26535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56" y="1319777"/>
            <a:ext cx="7638941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磁力传感器是用来测量磁场的强度和方向的传感器。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2" grpId="0"/>
      <p:bldP spid="14" grpId="0" animBg="1"/>
      <p:bldP spid="15" grpId="0"/>
      <p:bldP spid="16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7" name="矩形 39">
            <a:extLst>
              <a:ext uri="{FF2B5EF4-FFF2-40B4-BE49-F238E27FC236}">
                <a16:creationId xmlns:a16="http://schemas.microsoft.com/office/drawing/2014/main" id="{C2FA6F9F-CE7B-4330-3FD3-BA9FF5C7B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020" y="573371"/>
            <a:ext cx="1796300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ST480MC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引脚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C12716-CE11-83CD-D30D-B70528D17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00" y="1439639"/>
            <a:ext cx="2360180" cy="2154628"/>
          </a:xfrm>
          <a:prstGeom prst="rect">
            <a:avLst/>
          </a:prstGeom>
        </p:spPr>
      </p:pic>
      <p:graphicFrame>
        <p:nvGraphicFramePr>
          <p:cNvPr id="2" name="表格 6">
            <a:extLst>
              <a:ext uri="{FF2B5EF4-FFF2-40B4-BE49-F238E27FC236}">
                <a16:creationId xmlns:a16="http://schemas.microsoft.com/office/drawing/2014/main" id="{E316E141-7EBD-7F0E-6F3F-8143950C2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575560"/>
              </p:ext>
            </p:extLst>
          </p:nvPr>
        </p:nvGraphicFramePr>
        <p:xfrm>
          <a:off x="3148520" y="991994"/>
          <a:ext cx="5612460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809857290"/>
                    </a:ext>
                  </a:extLst>
                </a:gridCol>
                <a:gridCol w="1303020">
                  <a:extLst>
                    <a:ext uri="{9D8B030D-6E8A-4147-A177-3AD203B41FA5}">
                      <a16:colId xmlns:a16="http://schemas.microsoft.com/office/drawing/2014/main" val="184082979"/>
                    </a:ext>
                  </a:extLst>
                </a:gridCol>
                <a:gridCol w="3456000">
                  <a:extLst>
                    <a:ext uri="{9D8B030D-6E8A-4147-A177-3AD203B41FA5}">
                      <a16:colId xmlns:a16="http://schemas.microsoft.com/office/drawing/2014/main" val="410358069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引脚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引脚名称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引脚功能说明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4193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A1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VDD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电源引脚（</a:t>
                      </a:r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2.2~3.6V</a:t>
                      </a:r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4085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A2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A0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7</a:t>
                      </a:r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位器件地址（不能悬空）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12371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A3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TST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测试引脚（被</a:t>
                      </a:r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100kΩ</a:t>
                      </a:r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电阻拉低）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6531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VSS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电源地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53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B3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SCL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IIC</a:t>
                      </a:r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通信时钟线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462834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C1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VDDIO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电源引脚（数字接口）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7405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C2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NC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不接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46635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C3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SDA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IIC</a:t>
                      </a:r>
                      <a:r>
                        <a:rPr lang="zh-CN" altLang="en-US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通信数据线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256081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0F3EB218-56F0-242C-D89F-3497C059F8B9}"/>
              </a:ext>
            </a:extLst>
          </p:cNvPr>
          <p:cNvSpPr/>
          <p:nvPr/>
        </p:nvSpPr>
        <p:spPr>
          <a:xfrm>
            <a:off x="4040060" y="1742951"/>
            <a:ext cx="3884740" cy="29920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8C822EA-00AE-6A92-65E6-2D5B650CF3F8}"/>
              </a:ext>
            </a:extLst>
          </p:cNvPr>
          <p:cNvSpPr/>
          <p:nvPr/>
        </p:nvSpPr>
        <p:spPr>
          <a:xfrm>
            <a:off x="4040060" y="2824992"/>
            <a:ext cx="3884740" cy="29920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9A2D2B-B689-56BF-9D11-0550BA7CB28F}"/>
              </a:ext>
            </a:extLst>
          </p:cNvPr>
          <p:cNvSpPr/>
          <p:nvPr/>
        </p:nvSpPr>
        <p:spPr>
          <a:xfrm>
            <a:off x="4040060" y="3884174"/>
            <a:ext cx="3884740" cy="29920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350EBA0A-DDF4-EB65-8A2F-2965A10A9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180" y="3546936"/>
            <a:ext cx="1302740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WLCSP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封装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030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7" name="矩形 39">
            <a:extLst>
              <a:ext uri="{FF2B5EF4-FFF2-40B4-BE49-F238E27FC236}">
                <a16:creationId xmlns:a16="http://schemas.microsoft.com/office/drawing/2014/main" id="{C2FA6F9F-CE7B-4330-3FD3-BA9FF5C7B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39" y="504093"/>
            <a:ext cx="3009153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ST480MC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的工作模式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39">
            <a:extLst>
              <a:ext uri="{FF2B5EF4-FFF2-40B4-BE49-F238E27FC236}">
                <a16:creationId xmlns:a16="http://schemas.microsoft.com/office/drawing/2014/main" id="{5FF483E0-C85E-B83D-915D-F48A91206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372" y="934451"/>
            <a:ext cx="7029079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ST480MC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有三种工作模式：单次测量模式、突发模式和唤醒模式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96B7C21-5E10-9E13-1AE8-B26EDCCDFD2E}"/>
              </a:ext>
            </a:extLst>
          </p:cNvPr>
          <p:cNvSpPr/>
          <p:nvPr/>
        </p:nvSpPr>
        <p:spPr>
          <a:xfrm>
            <a:off x="719372" y="1407374"/>
            <a:ext cx="1458336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单次测量模式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F0E37BE-32AB-AB4E-1C33-4453931F2F18}"/>
              </a:ext>
            </a:extLst>
          </p:cNvPr>
          <p:cNvSpPr/>
          <p:nvPr/>
        </p:nvSpPr>
        <p:spPr>
          <a:xfrm>
            <a:off x="719372" y="2544591"/>
            <a:ext cx="1458336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突发模式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A9B3096-945D-3457-8E2E-E13E427DE4C1}"/>
              </a:ext>
            </a:extLst>
          </p:cNvPr>
          <p:cNvSpPr/>
          <p:nvPr/>
        </p:nvSpPr>
        <p:spPr>
          <a:xfrm>
            <a:off x="719372" y="3714956"/>
            <a:ext cx="1458336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唤醒模式</a:t>
            </a: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0F17F012-34E9-00C0-99BD-37012E80C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372" y="1704736"/>
            <a:ext cx="8348427" cy="74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ST480MC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设置为该模式时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或第一次启动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，进入空闲状态，等待主机发出命令执行特定采集。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在收到主机的命令后，进行数据采集，采集完成设置中断引脚。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A8806C89-969E-D3DA-DEF1-68491B179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373" y="2840205"/>
            <a:ext cx="8226508" cy="74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ST480MC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设置突发模式后，不断转换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XYZT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数据，转换完成后，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引脚为高电平。如果还没有转换完成，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引脚则为低电平（必须在数据转换完成后才能读取到数据）。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39">
            <a:extLst>
              <a:ext uri="{FF2B5EF4-FFF2-40B4-BE49-F238E27FC236}">
                <a16:creationId xmlns:a16="http://schemas.microsoft.com/office/drawing/2014/main" id="{7CAD3112-6E83-B2AE-8A9C-7B8CB866E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373" y="4003252"/>
            <a:ext cx="8226508" cy="74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ST480MC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设置唤醒模式后，在超过设定的阈值后，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引脚为高电平，如果没有超过设定的阈值，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引脚为低电平。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996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 animBg="1"/>
      <p:bldP spid="10" grpId="0" animBg="1"/>
      <p:bldP spid="12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76784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47DA52-F928-796D-304B-22552575F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7840" y="0"/>
            <a:ext cx="4389121" cy="4362996"/>
          </a:xfrm>
          <a:prstGeom prst="rect">
            <a:avLst/>
          </a:prstGeom>
        </p:spPr>
      </p:pic>
      <p:sp>
        <p:nvSpPr>
          <p:cNvPr id="3" name="矩形 39">
            <a:extLst>
              <a:ext uri="{FF2B5EF4-FFF2-40B4-BE49-F238E27FC236}">
                <a16:creationId xmlns:a16="http://schemas.microsoft.com/office/drawing/2014/main" id="{7EC64EF3-4F76-7ACE-E641-DAE6FA3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237" y="1981794"/>
            <a:ext cx="3192785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IDLE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状态到待机状态时间（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250 us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D7620F87-3922-9480-4B1D-E4758F075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237" y="2607248"/>
            <a:ext cx="2739523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待机状态到激活状态时间（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 us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F466FCD2-562C-9C81-651C-456775380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5" y="4341760"/>
            <a:ext cx="5070821" cy="47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Tconvm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：单轴转换时间 </a:t>
            </a:r>
            <a:r>
              <a:rPr lang="sv-SE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(2 + 2^DIG_FILT) * 2^OSR * 0.064 ms 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Tconvt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：温度转换时间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2^OSR2 * 0.192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ms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 39">
            <a:extLst>
              <a:ext uri="{FF2B5EF4-FFF2-40B4-BE49-F238E27FC236}">
                <a16:creationId xmlns:a16="http://schemas.microsoft.com/office/drawing/2014/main" id="{64249DAC-6355-9058-9BCB-DFD71DE05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237" y="3236543"/>
            <a:ext cx="3312360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IDLE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状态到数据准备好（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1~256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ms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017E5B5-89A7-5B78-88F7-6543D8E73D33}"/>
              </a:ext>
            </a:extLst>
          </p:cNvPr>
          <p:cNvSpPr/>
          <p:nvPr/>
        </p:nvSpPr>
        <p:spPr>
          <a:xfrm>
            <a:off x="5318760" y="2004654"/>
            <a:ext cx="716280" cy="335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DC50B93-347C-DF34-7CFE-06B01B27AFF7}"/>
              </a:ext>
            </a:extLst>
          </p:cNvPr>
          <p:cNvCxnSpPr>
            <a:cxnSpLocks/>
          </p:cNvCxnSpPr>
          <p:nvPr/>
        </p:nvCxnSpPr>
        <p:spPr>
          <a:xfrm flipH="1">
            <a:off x="3710940" y="2164080"/>
            <a:ext cx="160782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39394146-5883-FE2A-3526-E8555C5C5B60}"/>
              </a:ext>
            </a:extLst>
          </p:cNvPr>
          <p:cNvSpPr/>
          <p:nvPr/>
        </p:nvSpPr>
        <p:spPr>
          <a:xfrm>
            <a:off x="5318760" y="2632634"/>
            <a:ext cx="716280" cy="335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8A9E1C5-38C2-37F0-EFAC-4D38A23D92C1}"/>
              </a:ext>
            </a:extLst>
          </p:cNvPr>
          <p:cNvCxnSpPr>
            <a:cxnSpLocks/>
          </p:cNvCxnSpPr>
          <p:nvPr/>
        </p:nvCxnSpPr>
        <p:spPr>
          <a:xfrm flipH="1">
            <a:off x="3512820" y="2788920"/>
            <a:ext cx="180594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1ED5916B-F262-BD50-7BE0-770A2FC7CA36}"/>
              </a:ext>
            </a:extLst>
          </p:cNvPr>
          <p:cNvSpPr/>
          <p:nvPr/>
        </p:nvSpPr>
        <p:spPr>
          <a:xfrm>
            <a:off x="3116580" y="3284219"/>
            <a:ext cx="792000" cy="68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39">
            <a:extLst>
              <a:ext uri="{FF2B5EF4-FFF2-40B4-BE49-F238E27FC236}">
                <a16:creationId xmlns:a16="http://schemas.microsoft.com/office/drawing/2014/main" id="{8EADC85F-03A2-C593-E2D8-3BDEAD31D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1554" y="4212412"/>
            <a:ext cx="3460754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对应的时间数据看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《ST480MC》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页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矩形 39">
            <a:extLst>
              <a:ext uri="{FF2B5EF4-FFF2-40B4-BE49-F238E27FC236}">
                <a16:creationId xmlns:a16="http://schemas.microsoft.com/office/drawing/2014/main" id="{00E3FFE9-03DF-91A8-921F-8B301A3B0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381" y="3206325"/>
            <a:ext cx="869962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选择转换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BCFDB7B-F893-BFA4-904B-6731D2B26BE1}"/>
              </a:ext>
            </a:extLst>
          </p:cNvPr>
          <p:cNvSpPr/>
          <p:nvPr/>
        </p:nvSpPr>
        <p:spPr>
          <a:xfrm>
            <a:off x="2574525" y="4357068"/>
            <a:ext cx="720000" cy="221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FDB2C49-9138-B565-8EF6-54BC66926119}"/>
              </a:ext>
            </a:extLst>
          </p:cNvPr>
          <p:cNvSpPr/>
          <p:nvPr/>
        </p:nvSpPr>
        <p:spPr>
          <a:xfrm>
            <a:off x="3707220" y="4356389"/>
            <a:ext cx="360000" cy="221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8E484EB-C4B8-69F8-B7B3-3FC2C7DA3433}"/>
              </a:ext>
            </a:extLst>
          </p:cNvPr>
          <p:cNvSpPr/>
          <p:nvPr/>
        </p:nvSpPr>
        <p:spPr>
          <a:xfrm>
            <a:off x="2140740" y="4582406"/>
            <a:ext cx="468000" cy="221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9">
            <a:extLst>
              <a:ext uri="{FF2B5EF4-FFF2-40B4-BE49-F238E27FC236}">
                <a16:creationId xmlns:a16="http://schemas.microsoft.com/office/drawing/2014/main" id="{5A9DFEB7-D300-6D3B-530B-CF0B9203D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1554" y="4482952"/>
            <a:ext cx="3772406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对应的未知参数看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《ST480MC》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第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14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页寄存器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2769677-AEEC-F165-EE12-1764748EA9FE}"/>
              </a:ext>
            </a:extLst>
          </p:cNvPr>
          <p:cNvCxnSpPr>
            <a:cxnSpLocks/>
          </p:cNvCxnSpPr>
          <p:nvPr/>
        </p:nvCxnSpPr>
        <p:spPr>
          <a:xfrm flipV="1">
            <a:off x="2807970" y="2027514"/>
            <a:ext cx="704610" cy="17187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4B9173A4-BB6C-063B-3891-D439AA6E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477" y="2008610"/>
            <a:ext cx="2822447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 单次测量模式命令（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SM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命令）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8BDFD3C-1ED2-286C-D82D-191789A5D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3863563"/>
            <a:ext cx="2523744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 读取数据命令（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RM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命令）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58227C4-3D5E-32D3-6926-B9B30C40F86D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2523745" y="4031485"/>
            <a:ext cx="89078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DA34912B-FC08-A9A2-98E8-29A131CB374F}"/>
              </a:ext>
            </a:extLst>
          </p:cNvPr>
          <p:cNvSpPr/>
          <p:nvPr/>
        </p:nvSpPr>
        <p:spPr>
          <a:xfrm>
            <a:off x="5318760" y="3273286"/>
            <a:ext cx="792000" cy="335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03E04606-0225-60E6-C53D-7D3FE107E724}"/>
              </a:ext>
            </a:extLst>
          </p:cNvPr>
          <p:cNvSpPr/>
          <p:nvPr/>
        </p:nvSpPr>
        <p:spPr>
          <a:xfrm>
            <a:off x="6646992" y="746254"/>
            <a:ext cx="729168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时间</a:t>
            </a: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FA948319-858E-7A5D-D050-8BB5EF45A3F3}"/>
              </a:ext>
            </a:extLst>
          </p:cNvPr>
          <p:cNvSpPr/>
          <p:nvPr/>
        </p:nvSpPr>
        <p:spPr>
          <a:xfrm>
            <a:off x="6667244" y="1391360"/>
            <a:ext cx="729168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顺序</a:t>
            </a:r>
          </a:p>
        </p:txBody>
      </p:sp>
      <p:sp>
        <p:nvSpPr>
          <p:cNvPr id="60" name="矩形 39">
            <a:extLst>
              <a:ext uri="{FF2B5EF4-FFF2-40B4-BE49-F238E27FC236}">
                <a16:creationId xmlns:a16="http://schemas.microsoft.com/office/drawing/2014/main" id="{B8098750-CCA8-1A2D-DEEF-243FBD396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6160" y="619459"/>
            <a:ext cx="1524001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命令间的时间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1" name="矩形 39">
            <a:extLst>
              <a:ext uri="{FF2B5EF4-FFF2-40B4-BE49-F238E27FC236}">
                <a16:creationId xmlns:a16="http://schemas.microsoft.com/office/drawing/2014/main" id="{9B64A731-8E2E-BAC7-8B64-BB76BF37E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1526" y="1238199"/>
            <a:ext cx="1503748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读取数据的顺序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39">
            <a:extLst>
              <a:ext uri="{FF2B5EF4-FFF2-40B4-BE49-F238E27FC236}">
                <a16:creationId xmlns:a16="http://schemas.microsoft.com/office/drawing/2014/main" id="{A01F1B93-04C4-84F0-CFA8-35E7F6079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1526" y="1464053"/>
            <a:ext cx="1503748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全检测，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T,X,Y,Z</a:t>
            </a:r>
          </a:p>
        </p:txBody>
      </p:sp>
      <p:sp>
        <p:nvSpPr>
          <p:cNvPr id="25" name="矩形 39">
            <a:extLst>
              <a:ext uri="{FF2B5EF4-FFF2-40B4-BE49-F238E27FC236}">
                <a16:creationId xmlns:a16="http://schemas.microsoft.com/office/drawing/2014/main" id="{0EBE5CB7-CFF4-4495-A725-781E3AD0B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6160" y="824111"/>
            <a:ext cx="1910862" cy="3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器件转换数据时间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278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4" grpId="0"/>
      <p:bldP spid="17" grpId="0"/>
      <p:bldP spid="18" grpId="0" animBg="1"/>
      <p:bldP spid="22" grpId="0" animBg="1"/>
      <p:bldP spid="27" grpId="0" animBg="1"/>
      <p:bldP spid="28" grpId="0"/>
      <p:bldP spid="29" grpId="0"/>
      <p:bldP spid="30" grpId="0" animBg="1"/>
      <p:bldP spid="31" grpId="0" animBg="1"/>
      <p:bldP spid="32" grpId="0" animBg="1"/>
      <p:bldP spid="34" grpId="0"/>
      <p:bldP spid="40" grpId="0"/>
      <p:bldP spid="44" grpId="0"/>
      <p:bldP spid="57" grpId="0" animBg="1"/>
      <p:bldP spid="58" grpId="0" animBg="1"/>
      <p:bldP spid="59" grpId="0" animBg="1"/>
      <p:bldP spid="60" grpId="0"/>
      <p:bldP spid="61" grpId="0"/>
      <p:bldP spid="21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7" name="矩形 39">
            <a:extLst>
              <a:ext uri="{FF2B5EF4-FFF2-40B4-BE49-F238E27FC236}">
                <a16:creationId xmlns:a16="http://schemas.microsoft.com/office/drawing/2014/main" id="{C2FA6F9F-CE7B-4330-3FD3-BA9FF5C7B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88" y="447630"/>
            <a:ext cx="3009153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ST480MC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寄存器介绍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34544F-E3F4-08B3-AFDF-2E97E0F925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747"/>
          <a:stretch/>
        </p:blipFill>
        <p:spPr>
          <a:xfrm>
            <a:off x="932009" y="866253"/>
            <a:ext cx="7316768" cy="389152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0E89CFD-E6D2-4490-83D2-FF778B565567}"/>
              </a:ext>
            </a:extLst>
          </p:cNvPr>
          <p:cNvSpPr/>
          <p:nvPr/>
        </p:nvSpPr>
        <p:spPr>
          <a:xfrm>
            <a:off x="3257453" y="2515375"/>
            <a:ext cx="1489807" cy="24445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7534195-2C54-B4E2-8E8F-6DEEA8ACA536}"/>
              </a:ext>
            </a:extLst>
          </p:cNvPr>
          <p:cNvSpPr/>
          <p:nvPr/>
        </p:nvSpPr>
        <p:spPr>
          <a:xfrm>
            <a:off x="983176" y="923909"/>
            <a:ext cx="543169" cy="49692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49AFC8-1916-1FD1-D69A-E51CAA276898}"/>
              </a:ext>
            </a:extLst>
          </p:cNvPr>
          <p:cNvSpPr/>
          <p:nvPr/>
        </p:nvSpPr>
        <p:spPr>
          <a:xfrm>
            <a:off x="70339" y="902002"/>
            <a:ext cx="9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Addr</a:t>
            </a:r>
            <a:r>
              <a:rPr lang="en-US" altLang="zh-CN" sz="14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[1:0]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00</a:t>
            </a:r>
            <a:endParaRPr lang="zh-CN" altLang="en-US" sz="14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341AD068-9F8F-14FE-8C4C-E1E26E8AB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471" y="1503871"/>
            <a:ext cx="895223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0x7C</a:t>
            </a: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BA4CD4BD-059D-8CCC-28E1-6E49B0E06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471" y="1981885"/>
            <a:ext cx="895223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</a:p>
        </p:txBody>
      </p:sp>
      <p:sp>
        <p:nvSpPr>
          <p:cNvPr id="15" name="矩形 39">
            <a:extLst>
              <a:ext uri="{FF2B5EF4-FFF2-40B4-BE49-F238E27FC236}">
                <a16:creationId xmlns:a16="http://schemas.microsoft.com/office/drawing/2014/main" id="{ADEFC016-19D7-C115-4F7F-3D15FBCC4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471" y="2407334"/>
            <a:ext cx="895223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0x18</a:t>
            </a:r>
          </a:p>
        </p:txBody>
      </p:sp>
      <p:sp>
        <p:nvSpPr>
          <p:cNvPr id="16" name="矩形 39">
            <a:extLst>
              <a:ext uri="{FF2B5EF4-FFF2-40B4-BE49-F238E27FC236}">
                <a16:creationId xmlns:a16="http://schemas.microsoft.com/office/drawing/2014/main" id="{204FB1AE-9A2B-F732-60AD-F42F53BB9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471" y="2699017"/>
            <a:ext cx="895223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0x5443</a:t>
            </a:r>
          </a:p>
        </p:txBody>
      </p:sp>
      <p:sp>
        <p:nvSpPr>
          <p:cNvPr id="17" name="矩形 39">
            <a:extLst>
              <a:ext uri="{FF2B5EF4-FFF2-40B4-BE49-F238E27FC236}">
                <a16:creationId xmlns:a16="http://schemas.microsoft.com/office/drawing/2014/main" id="{BC742FEB-717D-89AF-8FB8-8149FDC81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471" y="3249274"/>
            <a:ext cx="895223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</a:p>
        </p:txBody>
      </p:sp>
      <p:sp>
        <p:nvSpPr>
          <p:cNvPr id="18" name="矩形 39">
            <a:extLst>
              <a:ext uri="{FF2B5EF4-FFF2-40B4-BE49-F238E27FC236}">
                <a16:creationId xmlns:a16="http://schemas.microsoft.com/office/drawing/2014/main" id="{54EECACD-471F-6753-2A73-A31D762A1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471" y="2980810"/>
            <a:ext cx="895223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</a:p>
        </p:txBody>
      </p:sp>
      <p:sp>
        <p:nvSpPr>
          <p:cNvPr id="19" name="矩形 39">
            <a:extLst>
              <a:ext uri="{FF2B5EF4-FFF2-40B4-BE49-F238E27FC236}">
                <a16:creationId xmlns:a16="http://schemas.microsoft.com/office/drawing/2014/main" id="{FF329BEC-0932-0EC8-8775-EE73A1AC5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471" y="3518097"/>
            <a:ext cx="895223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</a:p>
        </p:txBody>
      </p:sp>
      <p:sp>
        <p:nvSpPr>
          <p:cNvPr id="20" name="矩形 39">
            <a:extLst>
              <a:ext uri="{FF2B5EF4-FFF2-40B4-BE49-F238E27FC236}">
                <a16:creationId xmlns:a16="http://schemas.microsoft.com/office/drawing/2014/main" id="{3E9B6E10-458E-3B93-4EBE-568198823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471" y="3805186"/>
            <a:ext cx="895223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</a:p>
        </p:txBody>
      </p:sp>
      <p:sp>
        <p:nvSpPr>
          <p:cNvPr id="21" name="矩形 39">
            <a:extLst>
              <a:ext uri="{FF2B5EF4-FFF2-40B4-BE49-F238E27FC236}">
                <a16:creationId xmlns:a16="http://schemas.microsoft.com/office/drawing/2014/main" id="{51DDA652-854F-5200-E3A5-A6FED11E0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471" y="4068354"/>
            <a:ext cx="895223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</a:p>
        </p:txBody>
      </p:sp>
      <p:sp>
        <p:nvSpPr>
          <p:cNvPr id="22" name="矩形 39">
            <a:extLst>
              <a:ext uri="{FF2B5EF4-FFF2-40B4-BE49-F238E27FC236}">
                <a16:creationId xmlns:a16="http://schemas.microsoft.com/office/drawing/2014/main" id="{BD530DAA-DB76-11BA-BD31-376466CA5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471" y="4361722"/>
            <a:ext cx="895223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C12E1DA-28F7-A88A-2F64-76EDF98E562D}"/>
              </a:ext>
            </a:extLst>
          </p:cNvPr>
          <p:cNvSpPr/>
          <p:nvPr/>
        </p:nvSpPr>
        <p:spPr>
          <a:xfrm>
            <a:off x="6901196" y="2515909"/>
            <a:ext cx="1310796" cy="24445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964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5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7" name="矩形 39">
            <a:extLst>
              <a:ext uri="{FF2B5EF4-FFF2-40B4-BE49-F238E27FC236}">
                <a16:creationId xmlns:a16="http://schemas.microsoft.com/office/drawing/2014/main" id="{C2FA6F9F-CE7B-4330-3FD3-BA9FF5C7B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8" y="413007"/>
            <a:ext cx="3009153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ST480MC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命令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CAF0EAE-1873-74EC-08C6-5177C330D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1" y="813874"/>
            <a:ext cx="7213628" cy="39439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AC8E933-510B-518E-7776-D52FDA08A56E}"/>
              </a:ext>
            </a:extLst>
          </p:cNvPr>
          <p:cNvSpPr/>
          <p:nvPr/>
        </p:nvSpPr>
        <p:spPr>
          <a:xfrm>
            <a:off x="594361" y="1885315"/>
            <a:ext cx="3939539" cy="49212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FC2F3DD-876C-75E3-CF07-4F0A6C9D7EA9}"/>
              </a:ext>
            </a:extLst>
          </p:cNvPr>
          <p:cNvSpPr/>
          <p:nvPr/>
        </p:nvSpPr>
        <p:spPr>
          <a:xfrm>
            <a:off x="594361" y="2399687"/>
            <a:ext cx="3939539" cy="24445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9CC0E73-C3DA-55F9-435D-D3270058137B}"/>
              </a:ext>
            </a:extLst>
          </p:cNvPr>
          <p:cNvSpPr/>
          <p:nvPr/>
        </p:nvSpPr>
        <p:spPr>
          <a:xfrm>
            <a:off x="4587240" y="2115273"/>
            <a:ext cx="3677955" cy="288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注意：开启对应检测需对相对应位置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4D7FE4A-BF4F-0D76-3F84-26B1D6DE6EB9}"/>
              </a:ext>
            </a:extLst>
          </p:cNvPr>
          <p:cNvSpPr/>
          <p:nvPr/>
        </p:nvSpPr>
        <p:spPr>
          <a:xfrm>
            <a:off x="4541519" y="2628626"/>
            <a:ext cx="3220750" cy="10760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39">
            <a:extLst>
              <a:ext uri="{FF2B5EF4-FFF2-40B4-BE49-F238E27FC236}">
                <a16:creationId xmlns:a16="http://schemas.microsoft.com/office/drawing/2014/main" id="{A76FE03E-8AC0-0ECB-D16B-D7ADC3FE9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4049" y="3327470"/>
            <a:ext cx="1890932" cy="37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命令携带的参数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8455AE4-20F9-425A-8D88-2FEC25C070D2}"/>
              </a:ext>
            </a:extLst>
          </p:cNvPr>
          <p:cNvSpPr/>
          <p:nvPr/>
        </p:nvSpPr>
        <p:spPr>
          <a:xfrm>
            <a:off x="594813" y="4477138"/>
            <a:ext cx="3939539" cy="24445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1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2" grpId="0" animBg="1"/>
      <p:bldP spid="3" grpId="0" animBg="1"/>
      <p:bldP spid="7" grpId="0"/>
      <p:bldP spid="1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66fa0e4-5077-414c-8be8-78fbd62cd2ef"/>
  <p:tag name="COMMONDATA" val="eyJoZGlkIjoiNjMyZTI0OTZlNjg5ZDAyNmIyYzY4NDljMDllMzEyNTk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21627</TotalTime>
  <Words>2227</Words>
  <Application>Microsoft Office PowerPoint</Application>
  <PresentationFormat>全屏显示(16:9)</PresentationFormat>
  <Paragraphs>397</Paragraphs>
  <Slides>24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等线</vt:lpstr>
      <vt:lpstr>等线 Light</vt:lpstr>
      <vt:lpstr>思源黑体 CN Bold</vt:lpstr>
      <vt:lpstr>思源黑体 CN Normal</vt:lpstr>
      <vt:lpstr>思源黑体 CN Regular</vt:lpstr>
      <vt:lpstr>宋体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fae login</cp:lastModifiedBy>
  <cp:revision>4874</cp:revision>
  <dcterms:created xsi:type="dcterms:W3CDTF">2021-03-21T09:45:00Z</dcterms:created>
  <dcterms:modified xsi:type="dcterms:W3CDTF">2023-03-04T10:23:47Z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FDAE0142D6474B12A3C0C64A81226808</vt:lpwstr>
  </property>
  <property fmtid="{D5CDD505-2E9C-101B-9397-08002B2CF9AE}" pid="3" name="KSOProductBuildVer">
    <vt:lpwstr>2052-11.1.0.12763</vt:lpwstr>
  </property>
</Properties>
</file>