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8" r:id="rId2"/>
    <p:sldId id="270" r:id="rId3"/>
    <p:sldId id="274" r:id="rId4"/>
    <p:sldId id="283" r:id="rId5"/>
    <p:sldId id="480" r:id="rId6"/>
    <p:sldId id="479" r:id="rId7"/>
    <p:sldId id="350" r:id="rId8"/>
    <p:sldId id="343" r:id="rId9"/>
    <p:sldId id="351" r:id="rId10"/>
    <p:sldId id="284" r:id="rId11"/>
    <p:sldId id="364" r:id="rId12"/>
    <p:sldId id="443" r:id="rId13"/>
    <p:sldId id="278" r:id="rId14"/>
    <p:sldId id="354" r:id="rId15"/>
    <p:sldId id="347" r:id="rId16"/>
    <p:sldId id="348" r:id="rId17"/>
    <p:sldId id="359" r:id="rId18"/>
    <p:sldId id="478" r:id="rId19"/>
    <p:sldId id="365" r:id="rId20"/>
    <p:sldId id="481" r:id="rId21"/>
    <p:sldId id="275" r:id="rId22"/>
    <p:sldId id="356" r:id="rId23"/>
    <p:sldId id="346" r:id="rId24"/>
    <p:sldId id="482" r:id="rId25"/>
    <p:sldId id="330" r:id="rId26"/>
    <p:sldId id="357" r:id="rId27"/>
    <p:sldId id="358" r:id="rId28"/>
    <p:sldId id="280" r:id="rId29"/>
    <p:sldId id="279" r:id="rId30"/>
    <p:sldId id="345" r:id="rId31"/>
    <p:sldId id="349" r:id="rId32"/>
    <p:sldId id="360" r:id="rId33"/>
    <p:sldId id="361" r:id="rId34"/>
    <p:sldId id="362" r:id="rId35"/>
    <p:sldId id="366" r:id="rId36"/>
    <p:sldId id="342" r:id="rId37"/>
    <p:sldId id="341" r:id="rId38"/>
    <p:sldId id="281" r:id="rId39"/>
    <p:sldId id="484" r:id="rId40"/>
    <p:sldId id="363" r:id="rId41"/>
    <p:sldId id="271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5AA5DE"/>
    <a:srgbClr val="117457"/>
    <a:srgbClr val="FFFFFF"/>
    <a:srgbClr val="19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87516" autoAdjust="0"/>
  </p:normalViewPr>
  <p:slideViewPr>
    <p:cSldViewPr snapToGrid="0">
      <p:cViewPr varScale="1">
        <p:scale>
          <a:sx n="114" d="100"/>
          <a:sy n="114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3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4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eXecute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In Place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，在芯片内执行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46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57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7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77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60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3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3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25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62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63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1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3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4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0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3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1807C6-1692-424B-B9DB-230F89F3B64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D3D028-3C92-46CD-A118-F75177DA55A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03AE01-D991-4A3E-8B7C-2755336273D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7756F9-2040-4BEB-ACDB-C8DE071EC956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B286EBC-22EB-430C-B87C-1F83BCD0D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3755B293-416A-49C1-B195-51B14A3827F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3863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1831658" cy="45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Normal" panose="020B0400000000000000"/>
              </a:rPr>
              <a:t>工作模式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Normal" panose="020B040000000000000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F86A0-2AF9-4F3D-A537-EF100C4F6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08" y="0"/>
            <a:ext cx="6840392" cy="51435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E10A5B-5FDE-475E-856E-08331E011D51}"/>
              </a:ext>
            </a:extLst>
          </p:cNvPr>
          <p:cNvCxnSpPr>
            <a:cxnSpLocks/>
          </p:cNvCxnSpPr>
          <p:nvPr/>
        </p:nvCxnSpPr>
        <p:spPr>
          <a:xfrm>
            <a:off x="586740" y="1356360"/>
            <a:ext cx="457200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A083A8-4E63-4E0B-81FC-41233E6ECB8A}"/>
              </a:ext>
            </a:extLst>
          </p:cNvPr>
          <p:cNvCxnSpPr>
            <a:cxnSpLocks/>
          </p:cNvCxnSpPr>
          <p:nvPr/>
        </p:nvCxnSpPr>
        <p:spPr>
          <a:xfrm>
            <a:off x="586740" y="1623060"/>
            <a:ext cx="4572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4AAE93B-DEC9-400B-947B-28B96C943AD0}"/>
              </a:ext>
            </a:extLst>
          </p:cNvPr>
          <p:cNvSpPr txBox="1"/>
          <p:nvPr/>
        </p:nvSpPr>
        <p:spPr>
          <a:xfrm>
            <a:off x="1066800" y="1171694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0100CE-04E9-493C-AE96-2186B3775A58}"/>
              </a:ext>
            </a:extLst>
          </p:cNvPr>
          <p:cNvSpPr txBox="1"/>
          <p:nvPr/>
        </p:nvSpPr>
        <p:spPr>
          <a:xfrm>
            <a:off x="1043940" y="14417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MOSI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8C82B2-8D46-47D4-B4F4-17C59B38105F}"/>
              </a:ext>
            </a:extLst>
          </p:cNvPr>
          <p:cNvSpPr/>
          <p:nvPr/>
        </p:nvSpPr>
        <p:spPr>
          <a:xfrm>
            <a:off x="5245760" y="2451456"/>
            <a:ext cx="948460" cy="453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0x55</a:t>
            </a:r>
            <a:endParaRPr lang="zh-CN" altLang="en-US" sz="2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F26069-3183-45F9-AC63-01F4F6734C96}"/>
              </a:ext>
            </a:extLst>
          </p:cNvPr>
          <p:cNvCxnSpPr/>
          <p:nvPr/>
        </p:nvCxnSpPr>
        <p:spPr>
          <a:xfrm flipV="1">
            <a:off x="3155156" y="754380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D5F4F97-0D50-4E48-86A6-E54A9C14DB8E}"/>
              </a:ext>
            </a:extLst>
          </p:cNvPr>
          <p:cNvCxnSpPr/>
          <p:nvPr/>
        </p:nvCxnSpPr>
        <p:spPr>
          <a:xfrm flipV="1">
            <a:off x="3341844" y="754380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F09ACD-450A-4AF1-A71F-B5D92583856E}"/>
              </a:ext>
            </a:extLst>
          </p:cNvPr>
          <p:cNvCxnSpPr/>
          <p:nvPr/>
        </p:nvCxnSpPr>
        <p:spPr>
          <a:xfrm flipV="1">
            <a:off x="3531393" y="754376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EF8DF9A-2B2C-4EE2-8CD2-C86859AB9066}"/>
              </a:ext>
            </a:extLst>
          </p:cNvPr>
          <p:cNvCxnSpPr/>
          <p:nvPr/>
        </p:nvCxnSpPr>
        <p:spPr>
          <a:xfrm flipV="1">
            <a:off x="3718081" y="754376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9A4248E-1B0B-46A3-8D7D-6D57C1EBBE5B}"/>
              </a:ext>
            </a:extLst>
          </p:cNvPr>
          <p:cNvCxnSpPr/>
          <p:nvPr/>
        </p:nvCxnSpPr>
        <p:spPr>
          <a:xfrm flipV="1">
            <a:off x="3910011" y="754372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C37E8E9-1959-4056-9F77-7F5924480DA9}"/>
              </a:ext>
            </a:extLst>
          </p:cNvPr>
          <p:cNvCxnSpPr/>
          <p:nvPr/>
        </p:nvCxnSpPr>
        <p:spPr>
          <a:xfrm flipV="1">
            <a:off x="4096699" y="754372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3C277DE-C75E-4201-A177-A6CC54ACDE8E}"/>
              </a:ext>
            </a:extLst>
          </p:cNvPr>
          <p:cNvCxnSpPr/>
          <p:nvPr/>
        </p:nvCxnSpPr>
        <p:spPr>
          <a:xfrm flipV="1">
            <a:off x="4279111" y="754374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2D53CF3-7037-4D48-9D73-90164B448D4D}"/>
              </a:ext>
            </a:extLst>
          </p:cNvPr>
          <p:cNvCxnSpPr/>
          <p:nvPr/>
        </p:nvCxnSpPr>
        <p:spPr>
          <a:xfrm flipV="1">
            <a:off x="4465799" y="754374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280A818-1292-4F00-89BD-F3C4D96A397E}"/>
              </a:ext>
            </a:extLst>
          </p:cNvPr>
          <p:cNvSpPr/>
          <p:nvPr/>
        </p:nvSpPr>
        <p:spPr>
          <a:xfrm>
            <a:off x="3123009" y="2169282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EF0E544-3987-496C-9BBC-60C0F218A269}"/>
              </a:ext>
            </a:extLst>
          </p:cNvPr>
          <p:cNvSpPr/>
          <p:nvPr/>
        </p:nvSpPr>
        <p:spPr>
          <a:xfrm>
            <a:off x="3313512" y="1421565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9EA85DC-3635-4DD5-AB7A-6D2E0337BA82}"/>
              </a:ext>
            </a:extLst>
          </p:cNvPr>
          <p:cNvSpPr/>
          <p:nvPr/>
        </p:nvSpPr>
        <p:spPr>
          <a:xfrm>
            <a:off x="3504010" y="215975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D332E74-B894-4E8C-B1C2-36EE49A8094F}"/>
              </a:ext>
            </a:extLst>
          </p:cNvPr>
          <p:cNvSpPr/>
          <p:nvPr/>
        </p:nvSpPr>
        <p:spPr>
          <a:xfrm>
            <a:off x="3694513" y="1412039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B1822BB-CD10-4061-B6F8-5773C80F0F93}"/>
              </a:ext>
            </a:extLst>
          </p:cNvPr>
          <p:cNvSpPr/>
          <p:nvPr/>
        </p:nvSpPr>
        <p:spPr>
          <a:xfrm>
            <a:off x="3880254" y="2183563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8B3C727-EF50-487B-B3F7-751C6AD846C1}"/>
              </a:ext>
            </a:extLst>
          </p:cNvPr>
          <p:cNvSpPr/>
          <p:nvPr/>
        </p:nvSpPr>
        <p:spPr>
          <a:xfrm>
            <a:off x="4070757" y="143584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20832A9-B321-478A-9B59-355BBB74A1E6}"/>
              </a:ext>
            </a:extLst>
          </p:cNvPr>
          <p:cNvSpPr/>
          <p:nvPr/>
        </p:nvSpPr>
        <p:spPr>
          <a:xfrm>
            <a:off x="4256493" y="2164509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737CFFC-B71F-499C-835C-DB71CD8E8285}"/>
              </a:ext>
            </a:extLst>
          </p:cNvPr>
          <p:cNvSpPr/>
          <p:nvPr/>
        </p:nvSpPr>
        <p:spPr>
          <a:xfrm>
            <a:off x="4446996" y="1416792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61F8B7F-198B-490F-AC60-558D913B5D42}"/>
              </a:ext>
            </a:extLst>
          </p:cNvPr>
          <p:cNvCxnSpPr/>
          <p:nvPr/>
        </p:nvCxnSpPr>
        <p:spPr>
          <a:xfrm flipV="1">
            <a:off x="6800875" y="763900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434214E-EA78-47D9-830C-C304B21AA628}"/>
              </a:ext>
            </a:extLst>
          </p:cNvPr>
          <p:cNvCxnSpPr/>
          <p:nvPr/>
        </p:nvCxnSpPr>
        <p:spPr>
          <a:xfrm flipV="1">
            <a:off x="6987563" y="763900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EA6BC4F-CC68-4564-917A-6A17A74EA071}"/>
              </a:ext>
            </a:extLst>
          </p:cNvPr>
          <p:cNvCxnSpPr/>
          <p:nvPr/>
        </p:nvCxnSpPr>
        <p:spPr>
          <a:xfrm flipV="1">
            <a:off x="7177112" y="763896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6BF9C3-7465-4888-A712-086F76065A10}"/>
              </a:ext>
            </a:extLst>
          </p:cNvPr>
          <p:cNvCxnSpPr/>
          <p:nvPr/>
        </p:nvCxnSpPr>
        <p:spPr>
          <a:xfrm flipV="1">
            <a:off x="7363800" y="763896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D2489E1-332D-424A-A9F9-F874F0A71EE6}"/>
              </a:ext>
            </a:extLst>
          </p:cNvPr>
          <p:cNvCxnSpPr/>
          <p:nvPr/>
        </p:nvCxnSpPr>
        <p:spPr>
          <a:xfrm flipV="1">
            <a:off x="7555730" y="763892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5959129-33C7-41A7-8B06-E97807119289}"/>
              </a:ext>
            </a:extLst>
          </p:cNvPr>
          <p:cNvCxnSpPr/>
          <p:nvPr/>
        </p:nvCxnSpPr>
        <p:spPr>
          <a:xfrm flipV="1">
            <a:off x="7742418" y="763892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6DB4442-0A81-40D9-8E28-9E6631683F76}"/>
              </a:ext>
            </a:extLst>
          </p:cNvPr>
          <p:cNvCxnSpPr/>
          <p:nvPr/>
        </p:nvCxnSpPr>
        <p:spPr>
          <a:xfrm flipV="1">
            <a:off x="7924830" y="763894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CDEDCFB-AF08-4AA9-B5B7-F6388C1CA503}"/>
              </a:ext>
            </a:extLst>
          </p:cNvPr>
          <p:cNvCxnSpPr/>
          <p:nvPr/>
        </p:nvCxnSpPr>
        <p:spPr>
          <a:xfrm flipV="1">
            <a:off x="8111518" y="763894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B3345A2-F0EB-4F96-9582-A0821041062B}"/>
              </a:ext>
            </a:extLst>
          </p:cNvPr>
          <p:cNvSpPr/>
          <p:nvPr/>
        </p:nvSpPr>
        <p:spPr>
          <a:xfrm>
            <a:off x="6768728" y="216451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21AAEE6-2300-47C6-B244-5B2A1BC87E83}"/>
              </a:ext>
            </a:extLst>
          </p:cNvPr>
          <p:cNvSpPr/>
          <p:nvPr/>
        </p:nvSpPr>
        <p:spPr>
          <a:xfrm>
            <a:off x="6959231" y="1431085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0AF2444-0165-447C-A939-AF7EB88C7EDB}"/>
              </a:ext>
            </a:extLst>
          </p:cNvPr>
          <p:cNvSpPr/>
          <p:nvPr/>
        </p:nvSpPr>
        <p:spPr>
          <a:xfrm>
            <a:off x="7149729" y="216927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F4901E3-1272-495C-A2EB-F7502F808E40}"/>
              </a:ext>
            </a:extLst>
          </p:cNvPr>
          <p:cNvSpPr/>
          <p:nvPr/>
        </p:nvSpPr>
        <p:spPr>
          <a:xfrm>
            <a:off x="7340232" y="1421559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14ED109-69B0-4460-AF1C-247159DB4140}"/>
              </a:ext>
            </a:extLst>
          </p:cNvPr>
          <p:cNvSpPr/>
          <p:nvPr/>
        </p:nvSpPr>
        <p:spPr>
          <a:xfrm>
            <a:off x="7525973" y="2169273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0ACB1CC-8F06-4A9E-94D5-CA49908A8114}"/>
              </a:ext>
            </a:extLst>
          </p:cNvPr>
          <p:cNvSpPr/>
          <p:nvPr/>
        </p:nvSpPr>
        <p:spPr>
          <a:xfrm>
            <a:off x="7716476" y="144536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1400104-0AD7-4FC6-A57E-87B21BA46A5A}"/>
              </a:ext>
            </a:extLst>
          </p:cNvPr>
          <p:cNvSpPr/>
          <p:nvPr/>
        </p:nvSpPr>
        <p:spPr>
          <a:xfrm>
            <a:off x="7902212" y="216688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0D9F21-AC94-4A9E-B9D6-52DADBCB930C}"/>
              </a:ext>
            </a:extLst>
          </p:cNvPr>
          <p:cNvSpPr/>
          <p:nvPr/>
        </p:nvSpPr>
        <p:spPr>
          <a:xfrm>
            <a:off x="8092715" y="1426312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1DC682B-9FDA-412D-91AD-2007A085E99F}"/>
              </a:ext>
            </a:extLst>
          </p:cNvPr>
          <p:cNvCxnSpPr/>
          <p:nvPr/>
        </p:nvCxnSpPr>
        <p:spPr>
          <a:xfrm flipV="1">
            <a:off x="3171821" y="3371389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186357-2A5D-4CF5-AE40-97227B462C63}"/>
              </a:ext>
            </a:extLst>
          </p:cNvPr>
          <p:cNvCxnSpPr/>
          <p:nvPr/>
        </p:nvCxnSpPr>
        <p:spPr>
          <a:xfrm flipV="1">
            <a:off x="3358509" y="3371389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2A70C4E-325E-4FE8-AEFF-0C214E219B63}"/>
              </a:ext>
            </a:extLst>
          </p:cNvPr>
          <p:cNvCxnSpPr/>
          <p:nvPr/>
        </p:nvCxnSpPr>
        <p:spPr>
          <a:xfrm flipV="1">
            <a:off x="3540915" y="3371385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8F32951-C33B-4E44-B916-70CAE46D6ACA}"/>
              </a:ext>
            </a:extLst>
          </p:cNvPr>
          <p:cNvCxnSpPr/>
          <p:nvPr/>
        </p:nvCxnSpPr>
        <p:spPr>
          <a:xfrm flipV="1">
            <a:off x="3734746" y="3371385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E37FC2-9112-49D4-A002-E208AE47724A}"/>
              </a:ext>
            </a:extLst>
          </p:cNvPr>
          <p:cNvCxnSpPr/>
          <p:nvPr/>
        </p:nvCxnSpPr>
        <p:spPr>
          <a:xfrm flipV="1">
            <a:off x="3917152" y="3371381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2F730D5-58D5-4462-8868-2E247D6A2A32}"/>
              </a:ext>
            </a:extLst>
          </p:cNvPr>
          <p:cNvCxnSpPr/>
          <p:nvPr/>
        </p:nvCxnSpPr>
        <p:spPr>
          <a:xfrm flipV="1">
            <a:off x="4110983" y="3371381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CD89732-F6FA-42FE-BE34-3341834A7734}"/>
              </a:ext>
            </a:extLst>
          </p:cNvPr>
          <p:cNvCxnSpPr/>
          <p:nvPr/>
        </p:nvCxnSpPr>
        <p:spPr>
          <a:xfrm flipV="1">
            <a:off x="4295776" y="3371383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196331F-199B-4EF3-AAE0-FA8EEBA8E32A}"/>
              </a:ext>
            </a:extLst>
          </p:cNvPr>
          <p:cNvCxnSpPr/>
          <p:nvPr/>
        </p:nvCxnSpPr>
        <p:spPr>
          <a:xfrm flipV="1">
            <a:off x="4482464" y="3371383"/>
            <a:ext cx="0" cy="510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210F0B48-0ECD-42C0-B3ED-308FD64CC3BD}"/>
              </a:ext>
            </a:extLst>
          </p:cNvPr>
          <p:cNvSpPr/>
          <p:nvPr/>
        </p:nvSpPr>
        <p:spPr>
          <a:xfrm>
            <a:off x="3139674" y="4786291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73AA1-959E-46A7-BFB5-9AA80589FD76}"/>
              </a:ext>
            </a:extLst>
          </p:cNvPr>
          <p:cNvSpPr/>
          <p:nvPr/>
        </p:nvSpPr>
        <p:spPr>
          <a:xfrm>
            <a:off x="3330177" y="4038574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B69642A-5024-48F9-A871-D7100F5B9C3A}"/>
              </a:ext>
            </a:extLst>
          </p:cNvPr>
          <p:cNvSpPr/>
          <p:nvPr/>
        </p:nvSpPr>
        <p:spPr>
          <a:xfrm>
            <a:off x="3520675" y="4795817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3F0D9C-7FE8-482B-8C47-9F4BACF389F9}"/>
              </a:ext>
            </a:extLst>
          </p:cNvPr>
          <p:cNvSpPr/>
          <p:nvPr/>
        </p:nvSpPr>
        <p:spPr>
          <a:xfrm>
            <a:off x="3711178" y="4029048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99CF17A-3803-4359-8B88-9DDEA176035A}"/>
              </a:ext>
            </a:extLst>
          </p:cNvPr>
          <p:cNvSpPr/>
          <p:nvPr/>
        </p:nvSpPr>
        <p:spPr>
          <a:xfrm>
            <a:off x="3896919" y="4800572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83362ED-5677-4C2C-A198-1D47B299A5A4}"/>
              </a:ext>
            </a:extLst>
          </p:cNvPr>
          <p:cNvSpPr/>
          <p:nvPr/>
        </p:nvSpPr>
        <p:spPr>
          <a:xfrm>
            <a:off x="4087422" y="4052855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06BFA2-FB6C-4CA4-AE72-651FF630A16C}"/>
              </a:ext>
            </a:extLst>
          </p:cNvPr>
          <p:cNvSpPr/>
          <p:nvPr/>
        </p:nvSpPr>
        <p:spPr>
          <a:xfrm>
            <a:off x="4273158" y="4795807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0D6D6E-05FB-42E9-998C-23AB214E6817}"/>
              </a:ext>
            </a:extLst>
          </p:cNvPr>
          <p:cNvSpPr/>
          <p:nvPr/>
        </p:nvSpPr>
        <p:spPr>
          <a:xfrm>
            <a:off x="4463661" y="4033801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CF91448-0570-4682-A000-0C22B4538CDF}"/>
              </a:ext>
            </a:extLst>
          </p:cNvPr>
          <p:cNvCxnSpPr/>
          <p:nvPr/>
        </p:nvCxnSpPr>
        <p:spPr>
          <a:xfrm flipV="1">
            <a:off x="6779440" y="3378527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BA873E3-5220-4FFE-8A5C-A772AE409763}"/>
              </a:ext>
            </a:extLst>
          </p:cNvPr>
          <p:cNvCxnSpPr/>
          <p:nvPr/>
        </p:nvCxnSpPr>
        <p:spPr>
          <a:xfrm flipV="1">
            <a:off x="6966128" y="3378527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4D203D4-71DB-4E17-B44E-EB030CD3716F}"/>
              </a:ext>
            </a:extLst>
          </p:cNvPr>
          <p:cNvCxnSpPr/>
          <p:nvPr/>
        </p:nvCxnSpPr>
        <p:spPr>
          <a:xfrm flipV="1">
            <a:off x="7155677" y="3378523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6F2A39D-7F4C-4A84-9612-EBEDE765FF66}"/>
              </a:ext>
            </a:extLst>
          </p:cNvPr>
          <p:cNvCxnSpPr/>
          <p:nvPr/>
        </p:nvCxnSpPr>
        <p:spPr>
          <a:xfrm flipV="1">
            <a:off x="7339190" y="3378523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7E6521D-7B3F-4677-A1C9-985DCCED6515}"/>
              </a:ext>
            </a:extLst>
          </p:cNvPr>
          <p:cNvCxnSpPr/>
          <p:nvPr/>
        </p:nvCxnSpPr>
        <p:spPr>
          <a:xfrm flipV="1">
            <a:off x="7534295" y="3378519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9E5D274-C88C-4F14-9B7D-88BB651887DA}"/>
              </a:ext>
            </a:extLst>
          </p:cNvPr>
          <p:cNvCxnSpPr/>
          <p:nvPr/>
        </p:nvCxnSpPr>
        <p:spPr>
          <a:xfrm flipV="1">
            <a:off x="7720983" y="3378519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53B43F-1D9F-4298-B1A2-3FBDAEB0F2EA}"/>
              </a:ext>
            </a:extLst>
          </p:cNvPr>
          <p:cNvCxnSpPr/>
          <p:nvPr/>
        </p:nvCxnSpPr>
        <p:spPr>
          <a:xfrm flipV="1">
            <a:off x="7903395" y="3378521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F6D1BC5-17DD-456D-934E-CE3BF3C85D4F}"/>
              </a:ext>
            </a:extLst>
          </p:cNvPr>
          <p:cNvCxnSpPr/>
          <p:nvPr/>
        </p:nvCxnSpPr>
        <p:spPr>
          <a:xfrm flipV="1">
            <a:off x="8090083" y="3378521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78226122-3BF3-4396-8989-DC4B6E3BD801}"/>
              </a:ext>
            </a:extLst>
          </p:cNvPr>
          <p:cNvSpPr/>
          <p:nvPr/>
        </p:nvSpPr>
        <p:spPr>
          <a:xfrm>
            <a:off x="6744118" y="4799779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40B4B49-D76F-4B7E-A03C-AB21EF05546F}"/>
              </a:ext>
            </a:extLst>
          </p:cNvPr>
          <p:cNvSpPr/>
          <p:nvPr/>
        </p:nvSpPr>
        <p:spPr>
          <a:xfrm>
            <a:off x="6937796" y="4045712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2A9348E-3E03-4626-BE4D-6C0CF05C6209}"/>
              </a:ext>
            </a:extLst>
          </p:cNvPr>
          <p:cNvSpPr/>
          <p:nvPr/>
        </p:nvSpPr>
        <p:spPr>
          <a:xfrm>
            <a:off x="7128294" y="4806128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8F8AF27-FDA6-4EBC-8454-6903237747D4}"/>
              </a:ext>
            </a:extLst>
          </p:cNvPr>
          <p:cNvSpPr/>
          <p:nvPr/>
        </p:nvSpPr>
        <p:spPr>
          <a:xfrm>
            <a:off x="7318797" y="403618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475CA2F-0252-49CC-8A15-3B0B65A219C8}"/>
              </a:ext>
            </a:extLst>
          </p:cNvPr>
          <p:cNvSpPr/>
          <p:nvPr/>
        </p:nvSpPr>
        <p:spPr>
          <a:xfrm>
            <a:off x="7504538" y="4807710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D89E067-5F61-407C-9D5D-43AB56FBEB26}"/>
              </a:ext>
            </a:extLst>
          </p:cNvPr>
          <p:cNvSpPr/>
          <p:nvPr/>
        </p:nvSpPr>
        <p:spPr>
          <a:xfrm>
            <a:off x="7695041" y="4059993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6A13B85-B15F-43E0-9E1C-28EBE270F47C}"/>
              </a:ext>
            </a:extLst>
          </p:cNvPr>
          <p:cNvSpPr/>
          <p:nvPr/>
        </p:nvSpPr>
        <p:spPr>
          <a:xfrm>
            <a:off x="7880777" y="4801356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AD89728-A904-48C8-8B1A-7CE35976F4F4}"/>
              </a:ext>
            </a:extLst>
          </p:cNvPr>
          <p:cNvSpPr/>
          <p:nvPr/>
        </p:nvSpPr>
        <p:spPr>
          <a:xfrm>
            <a:off x="8071280" y="4040939"/>
            <a:ext cx="50008" cy="5534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06F10466-4DB8-412E-95BA-9432E4A2DC6C}"/>
              </a:ext>
            </a:extLst>
          </p:cNvPr>
          <p:cNvSpPr/>
          <p:nvPr/>
        </p:nvSpPr>
        <p:spPr>
          <a:xfrm>
            <a:off x="200276" y="1913419"/>
            <a:ext cx="1887359" cy="307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传输顺序：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E7F3A12-31A7-4807-BF74-2E8AE19D36E8}"/>
              </a:ext>
            </a:extLst>
          </p:cNvPr>
          <p:cNvSpPr/>
          <p:nvPr/>
        </p:nvSpPr>
        <p:spPr>
          <a:xfrm>
            <a:off x="200276" y="2343134"/>
            <a:ext cx="1887359" cy="307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传输帧格式：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8bit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8" name="Rectangle 2">
            <a:extLst>
              <a:ext uri="{FF2B5EF4-FFF2-40B4-BE49-F238E27FC236}">
                <a16:creationId xmlns:a16="http://schemas.microsoft.com/office/drawing/2014/main" id="{F569475E-9650-41A0-A365-1AB3028DED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3237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7" grpId="0" animBg="1"/>
      <p:bldP spid="68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431" y="569484"/>
            <a:ext cx="4560823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D7B102-D270-4C18-99AB-9DB90F01354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23964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85951"/>
              </p:ext>
            </p:extLst>
          </p:nvPr>
        </p:nvGraphicFramePr>
        <p:xfrm>
          <a:off x="266811" y="999903"/>
          <a:ext cx="8610377" cy="131871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15823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083526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311028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SPI_CR1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用于配置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工作参数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SPI_SR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用于查询当前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传输状态（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RXNE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SPI_DR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用于存放待发送数据或接收数据，有两个缓冲区（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TX/RX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1D3820B9-39D3-43AC-A175-26E7E8C4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58382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相关寄存器介绍（熟悉）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F7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11ADC5-D53A-42A3-AB44-F39161A0C6A3}"/>
              </a:ext>
            </a:extLst>
          </p:cNvPr>
          <p:cNvSpPr txBox="1"/>
          <p:nvPr/>
        </p:nvSpPr>
        <p:spPr>
          <a:xfrm>
            <a:off x="266811" y="2449450"/>
            <a:ext cx="7499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来说，用到的寄存器有所差异，相关寄存器如下：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RCC_D2CCIP1R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			SPI_CR1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工作参数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SPI_CFG1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传输速率以及帧格式）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工作参数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SPI_CFG2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NSS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传输顺序等）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SPI_I2SCFGR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传输状态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SPI_SR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SPI_TXDR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（与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接收数据寄存器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SPI_RXDR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（与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597" y="6535"/>
            <a:ext cx="2134870" cy="83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控制寄存器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SPI_CR1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122420-9433-4690-B62A-0C70C5B86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"/>
          <a:stretch/>
        </p:blipFill>
        <p:spPr>
          <a:xfrm>
            <a:off x="6533" y="6535"/>
            <a:ext cx="6588649" cy="29947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008526-A540-4863-B19D-92ADF9E49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" b="3292"/>
          <a:stretch/>
        </p:blipFill>
        <p:spPr>
          <a:xfrm>
            <a:off x="645519" y="2988961"/>
            <a:ext cx="5949664" cy="210229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306CCD-B0C0-46C7-828B-1DFA6C07E989}"/>
              </a:ext>
            </a:extLst>
          </p:cNvPr>
          <p:cNvSpPr/>
          <p:nvPr/>
        </p:nvSpPr>
        <p:spPr>
          <a:xfrm>
            <a:off x="7132535" y="1364949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BC25927-FBFE-4040-883C-04FFBEC4381E}"/>
              </a:ext>
            </a:extLst>
          </p:cNvPr>
          <p:cNvSpPr/>
          <p:nvPr/>
        </p:nvSpPr>
        <p:spPr>
          <a:xfrm>
            <a:off x="7132535" y="1824347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方向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BDB48A1-56AE-44EF-884D-7BAD0FFC647C}"/>
              </a:ext>
            </a:extLst>
          </p:cNvPr>
          <p:cNvSpPr/>
          <p:nvPr/>
        </p:nvSpPr>
        <p:spPr>
          <a:xfrm>
            <a:off x="7132535" y="2283745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NSS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D7A895B-47F8-490E-B010-158A4459E064}"/>
              </a:ext>
            </a:extLst>
          </p:cNvPr>
          <p:cNvSpPr/>
          <p:nvPr/>
        </p:nvSpPr>
        <p:spPr>
          <a:xfrm>
            <a:off x="7132535" y="2743143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数据帧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62CDF58-F333-4C71-8564-8CECB3B119D9}"/>
              </a:ext>
            </a:extLst>
          </p:cNvPr>
          <p:cNvSpPr/>
          <p:nvPr/>
        </p:nvSpPr>
        <p:spPr>
          <a:xfrm>
            <a:off x="7132535" y="3202541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CPOL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1001D1-6399-4677-85A5-92BA3C453375}"/>
              </a:ext>
            </a:extLst>
          </p:cNvPr>
          <p:cNvSpPr/>
          <p:nvPr/>
        </p:nvSpPr>
        <p:spPr>
          <a:xfrm>
            <a:off x="7132535" y="4580735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帧格式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9393B19-2775-4A4A-93AA-871DE28CCFE5}"/>
              </a:ext>
            </a:extLst>
          </p:cNvPr>
          <p:cNvSpPr/>
          <p:nvPr/>
        </p:nvSpPr>
        <p:spPr>
          <a:xfrm>
            <a:off x="7132535" y="4121337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波特率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DCB5342-84D7-48CD-9DFC-8AFE3ECFA0D6}"/>
              </a:ext>
            </a:extLst>
          </p:cNvPr>
          <p:cNvSpPr/>
          <p:nvPr/>
        </p:nvSpPr>
        <p:spPr>
          <a:xfrm>
            <a:off x="7132535" y="3661939"/>
            <a:ext cx="144339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CPHA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9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" y="409860"/>
            <a:ext cx="914631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续上表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DB3988A-E2ED-4D33-AA73-3436FD46591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B39AF4-7611-4085-A3D9-067E1206E8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" b="1916"/>
          <a:stretch/>
        </p:blipFill>
        <p:spPr>
          <a:xfrm>
            <a:off x="922020" y="731520"/>
            <a:ext cx="5859759" cy="26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4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C56971-C7D4-4925-A377-F309AB772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" y="923370"/>
            <a:ext cx="7962105" cy="2386438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4DB8499B-48DE-4908-9C7F-AAB408A1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" y="409860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状态寄存器（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SPI_SR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31EDE0D-4371-4B5F-ACFA-19DEC9A71C4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91363E-6880-463F-8A1B-1244FF5482DA}"/>
              </a:ext>
            </a:extLst>
          </p:cNvPr>
          <p:cNvSpPr txBox="1"/>
          <p:nvPr/>
        </p:nvSpPr>
        <p:spPr>
          <a:xfrm>
            <a:off x="684824" y="3543021"/>
            <a:ext cx="4409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时，表示数据已经全部发送出去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97342-3CAD-4091-AE1B-1915A1458570}"/>
              </a:ext>
            </a:extLst>
          </p:cNvPr>
          <p:cNvSpPr txBox="1"/>
          <p:nvPr/>
        </p:nvSpPr>
        <p:spPr>
          <a:xfrm>
            <a:off x="684823" y="3881576"/>
            <a:ext cx="4409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时，表示已经接收到数据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7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16F365-16DF-4129-8413-6D549260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9" y="939432"/>
            <a:ext cx="7440275" cy="2602882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" y="409860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数据寄存器（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SPI_DR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098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9" y="417413"/>
            <a:ext cx="649330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F7 / H7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95FF413-401E-4170-9710-740491BAC0B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0C15D1F-6E2F-4B1A-95FA-17CDAF65F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6563"/>
              </p:ext>
            </p:extLst>
          </p:nvPr>
        </p:nvGraphicFramePr>
        <p:xfrm>
          <a:off x="502158" y="1010000"/>
          <a:ext cx="7942170" cy="29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32617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HAL_RCC_SPIx_CLK_ENABLE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RCC_APB2ENR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SPIx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HAL_SPI_Init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SPI_CR1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HAL_SPI_MspInit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初始化回调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相关引脚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HAL_SPI_Transmit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SPI_DR/SPI_SR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719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HAL_SPI_Receive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SPI_DR/SPI_SR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6605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HAL_SPI_TransmitReceive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SPI_DR/SPI_SR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接收发送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74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__HAL_SPI_ENABLE(…)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SPI_CR1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(SPE)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694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__HAL_SPI_DISABLE(…)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SPI_CR1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(SPE)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失能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66344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5670DBCE-147B-49AA-BE1F-1F052A7405F8}"/>
              </a:ext>
            </a:extLst>
          </p:cNvPr>
          <p:cNvSpPr/>
          <p:nvPr/>
        </p:nvSpPr>
        <p:spPr>
          <a:xfrm>
            <a:off x="1473164" y="4336922"/>
            <a:ext cx="62258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外设相关结构体：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SPI_InitTypeDef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7E093E-25AF-429F-A08C-ED6F0C5E6FB5}"/>
              </a:ext>
            </a:extLst>
          </p:cNvPr>
          <p:cNvSpPr/>
          <p:nvPr/>
        </p:nvSpPr>
        <p:spPr>
          <a:xfrm>
            <a:off x="499977" y="3958859"/>
            <a:ext cx="649330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来说，还需要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函数设置时钟源。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5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2" y="456409"/>
            <a:ext cx="2442754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SPI_HandleTypeDef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3507377" y="764736"/>
            <a:ext cx="5636624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Mode				/* SPI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模式（主机）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Direction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工作方式（全双工）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DataSize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帧格式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位）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CLKPolarity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时钟极性（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CPOL =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CLKPhase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时钟相位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CPHA =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NSS				/* SS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控制方式（软件）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BaudRatePrescaler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SPI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波特率预分频值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FirstBit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数据传输顺序（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帧格式：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Motorola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TI 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CRCCalculation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设置硬件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CRCPolynomial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校验多项式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F7/H7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来说，还有一些附加功能相关成员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(NSS/CRC/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IOSwap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))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A1F0C2D9-9619-4F40-B1B9-A1BDF228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377" y="441917"/>
            <a:ext cx="273464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SPI_InitTypeDef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021A19-971E-4255-B8E6-6DF06A8CF19F}"/>
              </a:ext>
            </a:extLst>
          </p:cNvPr>
          <p:cNvSpPr/>
          <p:nvPr/>
        </p:nvSpPr>
        <p:spPr>
          <a:xfrm>
            <a:off x="311152" y="899373"/>
            <a:ext cx="2980688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SPI_InitTypeDef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Init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A7DE5A-C8A5-4FDC-9A98-0D62E8D682C4}"/>
              </a:ext>
            </a:extLst>
          </p:cNvPr>
          <p:cNvSpPr txBox="1"/>
          <p:nvPr/>
        </p:nvSpPr>
        <p:spPr>
          <a:xfrm>
            <a:off x="1239996" y="2142928"/>
            <a:ext cx="2267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帧格式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F1(8/16bit)</a:t>
            </a: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F4(8/16bit)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F7(4~16bit)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H7(4~32bit)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32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431" y="569484"/>
            <a:ext cx="4560823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D7B102-D270-4C18-99AB-9DB90F01354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89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431" y="569484"/>
            <a:ext cx="4560823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工作模式介绍（熟悉）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9CA31A-FF67-45F4-9BAA-98614AE8A97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D021E4-481D-4FC8-A214-7DA1A610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AB1E54E8-8B59-41B6-A9B0-9D818A78243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3F6947-1625-4EEF-9415-B6690D25E85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B1914D-B009-400A-932F-C17859F40C8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9DFEA-EFF2-4A9C-BBEB-F7FA9768A9AA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58" y="717028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CA1999-DB97-4B33-AA4E-3828A7B54B28}"/>
              </a:ext>
            </a:extLst>
          </p:cNvPr>
          <p:cNvSpPr/>
          <p:nvPr/>
        </p:nvSpPr>
        <p:spPr>
          <a:xfrm>
            <a:off x="456338" y="1201544"/>
            <a:ext cx="4357325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存储结构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常用指令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 步骤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CBD74CE-FB77-4C6B-BE8B-A27D7006A1F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8226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8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-3353" y="214819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两种类型，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是两种数字门电路。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CA1999-DB97-4B33-AA4E-3828A7B54B28}"/>
              </a:ext>
            </a:extLst>
          </p:cNvPr>
          <p:cNvSpPr/>
          <p:nvPr/>
        </p:nvSpPr>
        <p:spPr>
          <a:xfrm>
            <a:off x="-862" y="940287"/>
            <a:ext cx="9022942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是常用的用于储存数据的半导体器件，它具有容量大，可重复擦写、按“扇区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块”擦除、掉电后数据可继续保存的特性。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5B3D0B-C3D9-4D11-85FB-D0046E8D3157}"/>
              </a:ext>
            </a:extLst>
          </p:cNvPr>
          <p:cNvSpPr txBox="1"/>
          <p:nvPr/>
        </p:nvSpPr>
        <p:spPr>
          <a:xfrm>
            <a:off x="1759054" y="4033936"/>
            <a:ext cx="5939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https://blog.csdn.net/ffdia/article/details/87437872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CBD74CE-FB77-4C6B-BE8B-A27D7006A1F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B549205-13BE-43DD-A882-EA21AD68E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36784"/>
              </p:ext>
            </p:extLst>
          </p:nvPr>
        </p:nvGraphicFramePr>
        <p:xfrm>
          <a:off x="127589" y="2693182"/>
          <a:ext cx="8892000" cy="1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701823193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188530542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193777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特点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应用举例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07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NOR FLASH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基于字节读写，读取速度快，独立地址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数据线，无坏块，支持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XIP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25Qxx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、程序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NAND FLASH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基于块读写，读取速度稍慢，地址数据线共用，有坏块，不支持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XIP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EMMC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SSD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盘等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5955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E47A4BA-B4D7-4316-B97D-C1FCA86BCBA4}"/>
              </a:ext>
            </a:extLst>
          </p:cNvPr>
          <p:cNvSpPr/>
          <p:nvPr/>
        </p:nvSpPr>
        <p:spPr>
          <a:xfrm>
            <a:off x="-3353" y="1697932"/>
            <a:ext cx="90229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是有一个物理特性：只能写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靠擦除。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488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13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6348"/>
            <a:ext cx="763380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NM25Q128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B37888-9DD3-413D-A70A-035C059668C3}"/>
              </a:ext>
            </a:extLst>
          </p:cNvPr>
          <p:cNvSpPr/>
          <p:nvPr/>
        </p:nvSpPr>
        <p:spPr>
          <a:xfrm>
            <a:off x="0" y="834631"/>
            <a:ext cx="9144000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思源黑体 CN Bold" panose="020B0800000000000000"/>
              </a:rPr>
              <a:t>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，串行闪存器件，属于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中的一种，容量为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 Mb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。擦写周期可达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次，可以将数据保存达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年之久。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2A08F06-ABBB-4872-8B83-967DAE7E2B84}"/>
              </a:ext>
            </a:extLst>
          </p:cNvPr>
          <p:cNvSpPr/>
          <p:nvPr/>
        </p:nvSpPr>
        <p:spPr>
          <a:xfrm>
            <a:off x="5167418" y="3441454"/>
            <a:ext cx="1862032" cy="28447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片选信号输入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C4B9A2-948B-44C0-8B4D-21413D96CE8F}"/>
              </a:ext>
            </a:extLst>
          </p:cNvPr>
          <p:cNvSpPr/>
          <p:nvPr/>
        </p:nvSpPr>
        <p:spPr>
          <a:xfrm>
            <a:off x="5167418" y="4349286"/>
            <a:ext cx="1862032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WP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写保护功能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4CFDE9F-B610-4CCD-89B3-307316FAD720}"/>
              </a:ext>
            </a:extLst>
          </p:cNvPr>
          <p:cNvSpPr/>
          <p:nvPr/>
        </p:nvSpPr>
        <p:spPr>
          <a:xfrm>
            <a:off x="7242453" y="3442018"/>
            <a:ext cx="1769607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HOLD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暂停通讯 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695F07-687C-42AE-9BD9-F4F9715C33E5}"/>
              </a:ext>
            </a:extLst>
          </p:cNvPr>
          <p:cNvSpPr/>
          <p:nvPr/>
        </p:nvSpPr>
        <p:spPr>
          <a:xfrm>
            <a:off x="5167418" y="3895652"/>
            <a:ext cx="1862032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数据输出 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2D7FF90-47DD-4AE0-B614-3D0CEAC772FE}"/>
              </a:ext>
            </a:extLst>
          </p:cNvPr>
          <p:cNvSpPr/>
          <p:nvPr/>
        </p:nvSpPr>
        <p:spPr>
          <a:xfrm>
            <a:off x="7242453" y="3895652"/>
            <a:ext cx="1779627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时钟输入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185A250-CA5E-4BD1-94BF-DEDF53BA1F40}"/>
              </a:ext>
            </a:extLst>
          </p:cNvPr>
          <p:cNvSpPr/>
          <p:nvPr/>
        </p:nvSpPr>
        <p:spPr>
          <a:xfrm>
            <a:off x="7242453" y="4349286"/>
            <a:ext cx="1769607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数据输入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C9FAED7-D4DA-42CA-81E1-0BE9F3ED98EC}"/>
              </a:ext>
            </a:extLst>
          </p:cNvPr>
          <p:cNvSpPr/>
          <p:nvPr/>
        </p:nvSpPr>
        <p:spPr>
          <a:xfrm>
            <a:off x="462066" y="1789629"/>
            <a:ext cx="1862032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数据传输时序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7DB9F5-CB25-430F-A7B5-7FB3CE47F500}"/>
              </a:ext>
            </a:extLst>
          </p:cNvPr>
          <p:cNvSpPr txBox="1"/>
          <p:nvPr/>
        </p:nvSpPr>
        <p:spPr>
          <a:xfrm>
            <a:off x="2402679" y="1794210"/>
            <a:ext cx="6609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CPOL = 0 , CPHA = 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）和模式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CPOL = 1, CPHA = 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6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B56BC7-8788-48B0-8C0A-CABCD617A7CC}"/>
              </a:ext>
            </a:extLst>
          </p:cNvPr>
          <p:cNvSpPr/>
          <p:nvPr/>
        </p:nvSpPr>
        <p:spPr>
          <a:xfrm>
            <a:off x="462066" y="2228826"/>
            <a:ext cx="1862032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数据格式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6EFA9E-ABC8-4DE6-A8F7-CFCFF2EF1994}"/>
              </a:ext>
            </a:extLst>
          </p:cNvPr>
          <p:cNvSpPr txBox="1"/>
          <p:nvPr/>
        </p:nvSpPr>
        <p:spPr>
          <a:xfrm>
            <a:off x="2402679" y="2228826"/>
            <a:ext cx="4733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数据长度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位大小，先发高位，再发低位</a:t>
            </a:r>
            <a:endParaRPr lang="zh-CN" altLang="en-US" sz="16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83CAA32-3CCA-4301-8D47-CBB6A2B11A61}"/>
              </a:ext>
            </a:extLst>
          </p:cNvPr>
          <p:cNvSpPr/>
          <p:nvPr/>
        </p:nvSpPr>
        <p:spPr>
          <a:xfrm>
            <a:off x="462066" y="2670790"/>
            <a:ext cx="1862032" cy="3385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传输速度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217824-EAA9-4F52-A917-3D297CBF42E1}"/>
              </a:ext>
            </a:extLst>
          </p:cNvPr>
          <p:cNvSpPr txBox="1"/>
          <p:nvPr/>
        </p:nvSpPr>
        <p:spPr>
          <a:xfrm>
            <a:off x="2402679" y="2670790"/>
            <a:ext cx="3254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支持标准模式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104M bit/s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CEA192C-3475-476C-9BA4-743165015BC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FFE51D-96B1-4085-B676-38412BF4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237986"/>
            <a:ext cx="5072775" cy="15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379"/>
            <a:ext cx="254072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NM25Q128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存储结构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389889-E5CD-4CDA-AAD2-6C7FA8B58DBF}"/>
              </a:ext>
            </a:extLst>
          </p:cNvPr>
          <p:cNvSpPr txBox="1"/>
          <p:nvPr/>
        </p:nvSpPr>
        <p:spPr>
          <a:xfrm>
            <a:off x="6424396" y="683067"/>
            <a:ext cx="254913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page = 1 byte * 256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sector = 1 page * 16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block = 1 sector * 16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25Q128 = 1 block * 256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434FBD-1408-406A-B35E-3A47E4A74D85}"/>
              </a:ext>
            </a:extLst>
          </p:cNvPr>
          <p:cNvSpPr txBox="1"/>
          <p:nvPr/>
        </p:nvSpPr>
        <p:spPr>
          <a:xfrm>
            <a:off x="2658346" y="4464249"/>
            <a:ext cx="5669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25Q128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存储容量为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128M bit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16M Byte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C4A8907-51F6-4A8B-B724-3D710F7BB4B6}"/>
              </a:ext>
            </a:extLst>
          </p:cNvPr>
          <p:cNvSpPr/>
          <p:nvPr/>
        </p:nvSpPr>
        <p:spPr>
          <a:xfrm>
            <a:off x="2658346" y="579782"/>
            <a:ext cx="3005136" cy="3408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地址范围（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 ~ 0xFFFFFF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A919D2D-B3DB-435C-BF86-37B430E8E99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ACE2CD-D045-445F-A882-24C175810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0964"/>
            <a:ext cx="7871817" cy="40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58" y="717028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CA1999-DB97-4B33-AA4E-3828A7B54B28}"/>
              </a:ext>
            </a:extLst>
          </p:cNvPr>
          <p:cNvSpPr/>
          <p:nvPr/>
        </p:nvSpPr>
        <p:spPr>
          <a:xfrm>
            <a:off x="456338" y="1201544"/>
            <a:ext cx="4357325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存储结构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常用指令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 步骤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CBD74CE-FB77-4C6B-BE8B-A27D7006A1F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7819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NM25Q128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常用指令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3" y="1194190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的指令总数比较多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但是如果只需要实现基本操作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还是比较简单的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8871B-9DC0-481B-892D-992B2318BFD5}"/>
              </a:ext>
            </a:extLst>
          </p:cNvPr>
          <p:cNvSpPr txBox="1"/>
          <p:nvPr/>
        </p:nvSpPr>
        <p:spPr>
          <a:xfrm>
            <a:off x="1149457" y="4256168"/>
            <a:ext cx="667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3" y="1604472"/>
            <a:ext cx="824835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一般我们只需要：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条指令即可完成对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的基本使用（以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D0F55A-8DC5-4AD4-BC1D-AF746DE0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77852"/>
              </p:ext>
            </p:extLst>
          </p:nvPr>
        </p:nvGraphicFramePr>
        <p:xfrm>
          <a:off x="1224010" y="2165632"/>
          <a:ext cx="6695980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47102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(HEX)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0X06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写使能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写入数据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擦除之前，必须先发送该指令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9379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0X05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判定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是否处于空闲状态，擦除用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0X03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NOR FLASH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0X02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页写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用于写入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NOR FLASH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数据，最多写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扇区擦除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扇区擦除指令，最小擦除单位（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4096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8475250D-576C-4CF9-AE00-14C345752A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15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29"/>
            <a:ext cx="488442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写使能 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Write Enable (06H)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40C8E2-3EBD-4A10-96C0-F1B8ED0D8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419"/>
            <a:ext cx="9144000" cy="24495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1FF7F7-30A1-4B19-8C4E-B6A2D6BC2C9E}"/>
              </a:ext>
            </a:extLst>
          </p:cNvPr>
          <p:cNvSpPr txBox="1"/>
          <p:nvPr/>
        </p:nvSpPr>
        <p:spPr>
          <a:xfrm>
            <a:off x="503876" y="891740"/>
            <a:ext cx="8518204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 Program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页写，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Sector Erase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扇区擦除，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 Erase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块擦除，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Chip Erase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片擦除，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Status Register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状态寄存器等指令前，需要写使能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38F51F9-7371-4D48-AB1B-B18DF83D5E5A}"/>
              </a:ext>
            </a:extLst>
          </p:cNvPr>
          <p:cNvSpPr/>
          <p:nvPr/>
        </p:nvSpPr>
        <p:spPr>
          <a:xfrm>
            <a:off x="1742129" y="4195985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7EFE3E-65F5-49B9-A07A-0135651BA25C}"/>
              </a:ext>
            </a:extLst>
          </p:cNvPr>
          <p:cNvSpPr/>
          <p:nvPr/>
        </p:nvSpPr>
        <p:spPr>
          <a:xfrm>
            <a:off x="3940447" y="4195984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06h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27B199C-9D2A-43D6-AF56-29DB5C1D2F43}"/>
              </a:ext>
            </a:extLst>
          </p:cNvPr>
          <p:cNvSpPr/>
          <p:nvPr/>
        </p:nvSpPr>
        <p:spPr>
          <a:xfrm>
            <a:off x="6138765" y="4195983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805C3F-08F7-49E8-B034-1C170F6C7D9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197549" y="4422704"/>
            <a:ext cx="7428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84ADD0D-ECFA-4C84-866F-24BB07FDD8D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395867" y="4422703"/>
            <a:ext cx="7428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1A5BAF36-A20D-4E67-9D4B-6F896B6B84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1646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4494058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读状态寄存器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Read Status Reg1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05H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A2D98-D91F-451D-92F9-2EAC26A2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9426"/>
            <a:ext cx="9144000" cy="257920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C1197BF-00C9-4804-9FDB-82A6BD5D3A85}"/>
              </a:ext>
            </a:extLst>
          </p:cNvPr>
          <p:cNvSpPr/>
          <p:nvPr/>
        </p:nvSpPr>
        <p:spPr>
          <a:xfrm>
            <a:off x="377673" y="4234292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3B67BA-51B0-4601-8A22-98C8E238F94F}"/>
              </a:ext>
            </a:extLst>
          </p:cNvPr>
          <p:cNvSpPr/>
          <p:nvPr/>
        </p:nvSpPr>
        <p:spPr>
          <a:xfrm>
            <a:off x="2457261" y="4234291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05h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F0311A-602B-4F4E-A2AA-7A093498F212}"/>
              </a:ext>
            </a:extLst>
          </p:cNvPr>
          <p:cNvSpPr/>
          <p:nvPr/>
        </p:nvSpPr>
        <p:spPr>
          <a:xfrm>
            <a:off x="4536849" y="4234291"/>
            <a:ext cx="1985963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SR1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59DE05-D87B-40C0-B1EF-80B6CCB3D233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1833093" y="4461011"/>
            <a:ext cx="6241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26B8A0-54E1-42BD-BA11-A7EECD371AF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912681" y="4461011"/>
            <a:ext cx="6241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954AC8-1724-4BBD-9EE5-9C3B3E4F33F0}"/>
              </a:ext>
            </a:extLst>
          </p:cNvPr>
          <p:cNvSpPr/>
          <p:nvPr/>
        </p:nvSpPr>
        <p:spPr>
          <a:xfrm>
            <a:off x="7146980" y="4234291"/>
            <a:ext cx="1619347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17BE58-6ACB-4B6E-AC53-B14C93AF6BB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522812" y="4461011"/>
            <a:ext cx="6241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39">
            <a:extLst>
              <a:ext uri="{FF2B5EF4-FFF2-40B4-BE49-F238E27FC236}">
                <a16:creationId xmlns:a16="http://schemas.microsoft.com/office/drawing/2014/main" id="{BF178A25-D9E9-4385-8B4A-BB958198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69271"/>
            <a:ext cx="2463800" cy="45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读状态寄存器</a:t>
            </a:r>
            <a:r>
              <a:rPr lang="en-US" altLang="zh-CN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C4405A9-BBF5-4616-80A6-1A7311A1BC3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95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1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29"/>
            <a:ext cx="511935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读时序 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Read Data Bytes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03H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58DC5-6BFF-41C4-B034-472A1A8D6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982"/>
            <a:ext cx="9144000" cy="238628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6DD5841-FBEF-4EFD-8822-56832D7D356C}"/>
              </a:ext>
            </a:extLst>
          </p:cNvPr>
          <p:cNvSpPr/>
          <p:nvPr/>
        </p:nvSpPr>
        <p:spPr>
          <a:xfrm>
            <a:off x="44639" y="3589825"/>
            <a:ext cx="1458406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D356267-4AB3-4620-A4E6-3313EDCF682A}"/>
              </a:ext>
            </a:extLst>
          </p:cNvPr>
          <p:cNvSpPr/>
          <p:nvPr/>
        </p:nvSpPr>
        <p:spPr>
          <a:xfrm>
            <a:off x="1906609" y="3589825"/>
            <a:ext cx="1098628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03h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541D52-B075-44C2-A7A8-36013846D68C}"/>
              </a:ext>
            </a:extLst>
          </p:cNvPr>
          <p:cNvSpPr/>
          <p:nvPr/>
        </p:nvSpPr>
        <p:spPr>
          <a:xfrm>
            <a:off x="3408801" y="3589825"/>
            <a:ext cx="1657929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455E84-EB9A-4C90-A13D-45705801B31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03045" y="3816545"/>
            <a:ext cx="4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D30E5A-1859-45EC-AF91-0DC73909C72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005237" y="3816545"/>
            <a:ext cx="4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AFFD536-E17D-49BE-9F34-3488DABB843F}"/>
              </a:ext>
            </a:extLst>
          </p:cNvPr>
          <p:cNvSpPr/>
          <p:nvPr/>
        </p:nvSpPr>
        <p:spPr>
          <a:xfrm>
            <a:off x="5470294" y="3589825"/>
            <a:ext cx="1612211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A8AB8B6-90EC-4A17-981A-04697F141611}"/>
              </a:ext>
            </a:extLst>
          </p:cNvPr>
          <p:cNvSpPr/>
          <p:nvPr/>
        </p:nvSpPr>
        <p:spPr>
          <a:xfrm>
            <a:off x="7486069" y="3589825"/>
            <a:ext cx="1612211" cy="44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F68A0E-F76C-4CB0-8E9C-F9BFAE12885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066730" y="3816545"/>
            <a:ext cx="4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BC2BBB-248D-48E7-8181-ED98000795E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082505" y="3811786"/>
            <a:ext cx="403564" cy="4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C351CFE-76F9-46C0-8C8D-0DAD5BA8A173}"/>
              </a:ext>
            </a:extLst>
          </p:cNvPr>
          <p:cNvSpPr/>
          <p:nvPr/>
        </p:nvSpPr>
        <p:spPr>
          <a:xfrm>
            <a:off x="5470294" y="4336239"/>
            <a:ext cx="1612211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33A41F-CA07-4688-97EF-C4B0636F0F26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6276400" y="4043264"/>
            <a:ext cx="0" cy="29297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06D3D060-E665-4790-B780-1C5C5951658F}"/>
              </a:ext>
            </a:extLst>
          </p:cNvPr>
          <p:cNvCxnSpPr>
            <a:stCxn id="46" idx="3"/>
          </p:cNvCxnSpPr>
          <p:nvPr/>
        </p:nvCxnSpPr>
        <p:spPr>
          <a:xfrm flipV="1">
            <a:off x="7082505" y="3811785"/>
            <a:ext cx="201782" cy="751174"/>
          </a:xfrm>
          <a:prstGeom prst="bentConnector2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7AB3CBD0-1A70-482A-A5E7-6B11E0F51B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6593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8" grpId="0" animBg="1"/>
      <p:bldP spid="19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" y="455771"/>
            <a:ext cx="501450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页写时序 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PageProgram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(02H)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94243C-BF61-4E09-BB6D-FAE12870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" y="999984"/>
            <a:ext cx="9144000" cy="3835743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51914C-FDAF-4674-BE95-9EC7C84016CC}"/>
              </a:ext>
            </a:extLst>
          </p:cNvPr>
          <p:cNvSpPr/>
          <p:nvPr/>
        </p:nvSpPr>
        <p:spPr>
          <a:xfrm>
            <a:off x="3695700" y="504043"/>
            <a:ext cx="5388455" cy="453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页写命令最多可以向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个字节的数据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F8338A8-A2E5-430A-9828-E23C71D40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05" y="999984"/>
            <a:ext cx="6427900" cy="2696388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44941F-2FDD-46A1-AF6B-318735A76B1F}"/>
              </a:ext>
            </a:extLst>
          </p:cNvPr>
          <p:cNvSpPr/>
          <p:nvPr/>
        </p:nvSpPr>
        <p:spPr>
          <a:xfrm>
            <a:off x="44639" y="3589825"/>
            <a:ext cx="1458406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AEDA45-6D7A-4F00-97E2-6030C802BE1E}"/>
              </a:ext>
            </a:extLst>
          </p:cNvPr>
          <p:cNvSpPr/>
          <p:nvPr/>
        </p:nvSpPr>
        <p:spPr>
          <a:xfrm>
            <a:off x="1906609" y="3589825"/>
            <a:ext cx="1098628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02h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DE84BCB-BF4B-4E15-8ACC-CDA05293DC88}"/>
              </a:ext>
            </a:extLst>
          </p:cNvPr>
          <p:cNvSpPr/>
          <p:nvPr/>
        </p:nvSpPr>
        <p:spPr>
          <a:xfrm>
            <a:off x="3408801" y="3589825"/>
            <a:ext cx="1657929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A9ACCA-B436-463A-B8BF-9E2962C881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503045" y="3816545"/>
            <a:ext cx="4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FF1218-072A-4630-98BC-10BA0DF76D2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005237" y="3816545"/>
            <a:ext cx="4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96A4619-8496-421D-9D35-6F686723D059}"/>
              </a:ext>
            </a:extLst>
          </p:cNvPr>
          <p:cNvSpPr/>
          <p:nvPr/>
        </p:nvSpPr>
        <p:spPr>
          <a:xfrm>
            <a:off x="5470294" y="3589825"/>
            <a:ext cx="1612211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666550A-689C-4950-B5BB-C44187578433}"/>
              </a:ext>
            </a:extLst>
          </p:cNvPr>
          <p:cNvSpPr/>
          <p:nvPr/>
        </p:nvSpPr>
        <p:spPr>
          <a:xfrm>
            <a:off x="7486069" y="3589825"/>
            <a:ext cx="1612211" cy="44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87BD1B5-3D31-450F-B34E-AAE39BB5CA0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5066730" y="3816545"/>
            <a:ext cx="4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8AA575F-82AA-4F89-8600-8DF93184178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082505" y="3811786"/>
            <a:ext cx="403564" cy="4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3049656-2113-4F22-BA0D-790892C3A2E4}"/>
              </a:ext>
            </a:extLst>
          </p:cNvPr>
          <p:cNvSpPr/>
          <p:nvPr/>
        </p:nvSpPr>
        <p:spPr>
          <a:xfrm>
            <a:off x="5470294" y="4336239"/>
            <a:ext cx="1612211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298606-FADE-4D99-8535-D335F79396B1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276400" y="4043264"/>
            <a:ext cx="0" cy="29297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CBDCCAD-E2D3-4548-9190-D4DBE2ED7084}"/>
              </a:ext>
            </a:extLst>
          </p:cNvPr>
          <p:cNvCxnSpPr>
            <a:stCxn id="35" idx="3"/>
          </p:cNvCxnSpPr>
          <p:nvPr/>
        </p:nvCxnSpPr>
        <p:spPr>
          <a:xfrm flipV="1">
            <a:off x="7082505" y="3811785"/>
            <a:ext cx="201782" cy="751174"/>
          </a:xfrm>
          <a:prstGeom prst="bentConnector2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335AE7A2-5677-46C9-8C79-CC63D51B77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968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175696" y="950380"/>
            <a:ext cx="6063290" cy="714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：串行外设设备接口（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Serial Peripheral Interface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），是一种高速的，全双工，同步的通信总线。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1A2560-AE3E-42A5-9616-C1086E6030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8986" y="504354"/>
            <a:ext cx="2905014" cy="413479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A956E0D-B8E1-452B-90AE-721E390A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605546"/>
              </p:ext>
            </p:extLst>
          </p:nvPr>
        </p:nvGraphicFramePr>
        <p:xfrm>
          <a:off x="280409" y="1782030"/>
          <a:ext cx="5958577" cy="230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841">
                  <a:extLst>
                    <a:ext uri="{9D8B030D-6E8A-4147-A177-3AD203B41FA5}">
                      <a16:colId xmlns:a16="http://schemas.microsoft.com/office/drawing/2014/main" val="3701823193"/>
                    </a:ext>
                  </a:extLst>
                </a:gridCol>
                <a:gridCol w="2347008">
                  <a:extLst>
                    <a:ext uri="{9D8B030D-6E8A-4147-A177-3AD203B41FA5}">
                      <a16:colId xmlns:a16="http://schemas.microsoft.com/office/drawing/2014/main" val="1885305420"/>
                    </a:ext>
                  </a:extLst>
                </a:gridCol>
                <a:gridCol w="2439728">
                  <a:extLst>
                    <a:ext uri="{9D8B030D-6E8A-4147-A177-3AD203B41FA5}">
                      <a16:colId xmlns:a16="http://schemas.microsoft.com/office/drawing/2014/main" val="41937772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功能说明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07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通信方式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同步 串行 全双工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同步 串行 半双工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12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总线接口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MOSI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MISO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SCL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SDA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SCL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59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拓扑结构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一主多从</a:t>
                      </a:r>
                      <a:r>
                        <a:rPr lang="en-US" altLang="zh-CN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一主一从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多主从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7574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从机选择</a:t>
                      </a:r>
                      <a:endParaRPr lang="zh-CN" altLang="en-US" sz="14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片选引脚选择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SDA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上设备地址片选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562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通信速率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</a:t>
                      </a:r>
                      <a:r>
                        <a:rPr lang="en-US" altLang="zh-CN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50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MHz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以下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100kHz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400kHz</a:t>
                      </a: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3.4MHz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413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数据格式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/16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98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传输顺序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MSB/LSB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MSB</a:t>
                      </a: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061257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0703E411-F9E9-4891-BB15-60C42C26E4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FDA1B2-9377-4369-9264-F1F5FF54BF59}"/>
              </a:ext>
            </a:extLst>
          </p:cNvPr>
          <p:cNvSpPr/>
          <p:nvPr/>
        </p:nvSpPr>
        <p:spPr>
          <a:xfrm>
            <a:off x="175696" y="4252059"/>
            <a:ext cx="606329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接口主要应用在存储芯片、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转换器以及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" y="455771"/>
            <a:ext cx="626475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扇区擦除时序 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Sector Erase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20H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410501-ADBC-45C0-8CBD-FD97EEAFD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" y="1404098"/>
            <a:ext cx="9144000" cy="18681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212E16-5E7C-402C-9773-5084AD1F70D7}"/>
              </a:ext>
            </a:extLst>
          </p:cNvPr>
          <p:cNvSpPr txBox="1"/>
          <p:nvPr/>
        </p:nvSpPr>
        <p:spPr>
          <a:xfrm>
            <a:off x="209054" y="3258443"/>
            <a:ext cx="8725892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存储器的特性决定了它只能把原来为“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”的数据位改写成“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”，而原来为“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”的数据位不能直接改写为“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3D80878-EEBA-46E0-AF4C-761CDF45B7AA}"/>
              </a:ext>
            </a:extLst>
          </p:cNvPr>
          <p:cNvSpPr/>
          <p:nvPr/>
        </p:nvSpPr>
        <p:spPr>
          <a:xfrm>
            <a:off x="2211635" y="910339"/>
            <a:ext cx="6723311" cy="453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Normal" panose="020B0400000000000000"/>
              </a:rPr>
              <a:t>写入数据前，检查内存空间情况是否满足，不满足需擦除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0FDD25-C034-4A82-B5C2-CD22BB8C13A1}"/>
              </a:ext>
            </a:extLst>
          </p:cNvPr>
          <p:cNvSpPr/>
          <p:nvPr/>
        </p:nvSpPr>
        <p:spPr>
          <a:xfrm>
            <a:off x="202889" y="4214127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FEAA3E2-18EE-4E45-A3F5-63D3E0E80745}"/>
              </a:ext>
            </a:extLst>
          </p:cNvPr>
          <p:cNvSpPr/>
          <p:nvPr/>
        </p:nvSpPr>
        <p:spPr>
          <a:xfrm>
            <a:off x="2532034" y="4214127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20h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960B6CA-854B-4AFC-BD08-7C24FD8F02B9}"/>
              </a:ext>
            </a:extLst>
          </p:cNvPr>
          <p:cNvSpPr/>
          <p:nvPr/>
        </p:nvSpPr>
        <p:spPr>
          <a:xfrm>
            <a:off x="7441785" y="4214127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2B6C57-AE65-4C77-BF31-073ECA0EA16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1658309" y="4440847"/>
            <a:ext cx="873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7C6845-C22D-4A19-8EFA-1DE483DB656C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6568060" y="4440847"/>
            <a:ext cx="873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08D910E-ABC1-44F6-830F-B76AA99A7B7F}"/>
              </a:ext>
            </a:extLst>
          </p:cNvPr>
          <p:cNvSpPr/>
          <p:nvPr/>
        </p:nvSpPr>
        <p:spPr>
          <a:xfrm>
            <a:off x="4861179" y="4214127"/>
            <a:ext cx="1706881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A09C8F5-0C59-4EF8-B330-AB6391F02FD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987454" y="4440847"/>
            <a:ext cx="873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2289E1B5-EC7A-495B-ADB0-FFD73B189BD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847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5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状态寄存器表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B27BEF2-A7FC-418C-8FE9-C926C2FB7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85996"/>
              </p:ext>
            </p:extLst>
          </p:nvPr>
        </p:nvGraphicFramePr>
        <p:xfrm>
          <a:off x="328769" y="1370752"/>
          <a:ext cx="8486462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607664906"/>
                    </a:ext>
                  </a:extLst>
                </a:gridCol>
                <a:gridCol w="1178462">
                  <a:extLst>
                    <a:ext uri="{9D8B030D-6E8A-4147-A177-3AD203B41FA5}">
                      <a16:colId xmlns:a16="http://schemas.microsoft.com/office/drawing/2014/main" val="2816940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8486643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2307671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52572981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970062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0345366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0319913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374801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状态寄存器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Bit7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Bit6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Bit5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Bit4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Bit3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Bit2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Bit1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Bit0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902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状态寄存器</a:t>
                      </a:r>
                      <a:r>
                        <a:rPr lang="en-US" altLang="zh-CN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SPR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RV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TB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BP2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BP1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BP0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WEL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BUSY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8557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状态寄存器</a:t>
                      </a:r>
                      <a:r>
                        <a:rPr lang="en-US" altLang="zh-CN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SUS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CMP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LB3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LB2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LB1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(R)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QE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SRP1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61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状态寄存器</a:t>
                      </a:r>
                      <a:r>
                        <a:rPr lang="en-US" altLang="zh-CN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HOLD/RST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DRV1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DRV0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(R)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(R)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WPS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ADP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ADS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43254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4C8A1F2-792D-4EDB-947E-07A119FC1A10}"/>
              </a:ext>
            </a:extLst>
          </p:cNvPr>
          <p:cNvSpPr txBox="1"/>
          <p:nvPr/>
        </p:nvSpPr>
        <p:spPr>
          <a:xfrm>
            <a:off x="117594" y="2965135"/>
            <a:ext cx="902640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 指示当前状态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：空闲状态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硬件自动清除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：当前处于忙碌状态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   执行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WriteEnable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指令该位为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，可以页写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片擦除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写状态寄存器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：写禁止，不能页编程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片擦除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写状态寄存器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BDA294-4D39-47A7-A425-2191E3D4D498}"/>
              </a:ext>
            </a:extLst>
          </p:cNvPr>
          <p:cNvSpPr/>
          <p:nvPr/>
        </p:nvSpPr>
        <p:spPr>
          <a:xfrm>
            <a:off x="5726728" y="762930"/>
            <a:ext cx="3088503" cy="453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寄存器：跟踪芯片的状态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F393695-F2CE-4C60-92D0-EFD3E6776DF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857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8" y="417413"/>
            <a:ext cx="32132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NM25Q128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读操作步骤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5E6D75-6979-46FC-B385-76665DD5FFB3}"/>
              </a:ext>
            </a:extLst>
          </p:cNvPr>
          <p:cNvSpPr/>
          <p:nvPr/>
        </p:nvSpPr>
        <p:spPr>
          <a:xfrm>
            <a:off x="780882" y="1170060"/>
            <a:ext cx="2670334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，发送读命令（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256E704-EF25-4BFF-9840-FB8A4F0CF6DD}"/>
              </a:ext>
            </a:extLst>
          </p:cNvPr>
          <p:cNvSpPr/>
          <p:nvPr/>
        </p:nvSpPr>
        <p:spPr>
          <a:xfrm>
            <a:off x="780882" y="1812140"/>
            <a:ext cx="2670334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0AB3BF3-D583-4912-8A4F-6ACB54A563B9}"/>
              </a:ext>
            </a:extLst>
          </p:cNvPr>
          <p:cNvSpPr/>
          <p:nvPr/>
        </p:nvSpPr>
        <p:spPr>
          <a:xfrm>
            <a:off x="780881" y="2454220"/>
            <a:ext cx="2670335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481F75-F73F-4A98-AAED-36697ABD00AF}"/>
              </a:ext>
            </a:extLst>
          </p:cNvPr>
          <p:cNvSpPr/>
          <p:nvPr/>
        </p:nvSpPr>
        <p:spPr>
          <a:xfrm>
            <a:off x="3451216" y="1204343"/>
            <a:ext cx="2073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读数据指令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2822E9-83D3-4846-9046-40CBE9AD463D}"/>
              </a:ext>
            </a:extLst>
          </p:cNvPr>
          <p:cNvSpPr/>
          <p:nvPr/>
        </p:nvSpPr>
        <p:spPr>
          <a:xfrm>
            <a:off x="3451216" y="1841591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地址范围：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~ 0XFFFFFF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，分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次发送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6D6E09-1208-4148-8A0B-82727399BF67}"/>
              </a:ext>
            </a:extLst>
          </p:cNvPr>
          <p:cNvSpPr/>
          <p:nvPr/>
        </p:nvSpPr>
        <p:spPr>
          <a:xfrm>
            <a:off x="3451216" y="2486779"/>
            <a:ext cx="4330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发送空字节（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），读取数据，支持连续读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27B188E-0C87-4388-8A90-69F25A5DA4D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2020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8" y="417413"/>
            <a:ext cx="32132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NM25Q128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擦除扇区步骤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5E6D75-6979-46FC-B385-76665DD5FFB3}"/>
              </a:ext>
            </a:extLst>
          </p:cNvPr>
          <p:cNvSpPr/>
          <p:nvPr/>
        </p:nvSpPr>
        <p:spPr>
          <a:xfrm>
            <a:off x="653144" y="1170060"/>
            <a:ext cx="3137705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，发送写使能命令（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06H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256E704-EF25-4BFF-9840-FB8A4F0CF6DD}"/>
              </a:ext>
            </a:extLst>
          </p:cNvPr>
          <p:cNvSpPr/>
          <p:nvPr/>
        </p:nvSpPr>
        <p:spPr>
          <a:xfrm>
            <a:off x="653144" y="1812140"/>
            <a:ext cx="3137705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，等待空闲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0AB3BF3-D583-4912-8A4F-6ACB54A563B9}"/>
              </a:ext>
            </a:extLst>
          </p:cNvPr>
          <p:cNvSpPr/>
          <p:nvPr/>
        </p:nvSpPr>
        <p:spPr>
          <a:xfrm>
            <a:off x="653144" y="2454220"/>
            <a:ext cx="313770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，发送擦除扇区命令（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481F75-F73F-4A98-AAED-36697ABD00AF}"/>
              </a:ext>
            </a:extLst>
          </p:cNvPr>
          <p:cNvSpPr/>
          <p:nvPr/>
        </p:nvSpPr>
        <p:spPr>
          <a:xfrm>
            <a:off x="3790849" y="1204343"/>
            <a:ext cx="2278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0X06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，写使能命令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2822E9-83D3-4846-9046-40CBE9AD463D}"/>
              </a:ext>
            </a:extLst>
          </p:cNvPr>
          <p:cNvSpPr/>
          <p:nvPr/>
        </p:nvSpPr>
        <p:spPr>
          <a:xfrm>
            <a:off x="3790849" y="1841591"/>
            <a:ext cx="2094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空闲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6D6E09-1208-4148-8A0B-82727399BF67}"/>
              </a:ext>
            </a:extLst>
          </p:cNvPr>
          <p:cNvSpPr/>
          <p:nvPr/>
        </p:nvSpPr>
        <p:spPr>
          <a:xfrm>
            <a:off x="3790849" y="2486779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发送擦除扇区命令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F1E8E36-D69A-4101-91A8-E07400DD6C14}"/>
              </a:ext>
            </a:extLst>
          </p:cNvPr>
          <p:cNvSpPr/>
          <p:nvPr/>
        </p:nvSpPr>
        <p:spPr>
          <a:xfrm>
            <a:off x="653144" y="3081901"/>
            <a:ext cx="313770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DAFD4B-A99D-4845-83E0-EBF84FEDF6AC}"/>
              </a:ext>
            </a:extLst>
          </p:cNvPr>
          <p:cNvSpPr/>
          <p:nvPr/>
        </p:nvSpPr>
        <p:spPr>
          <a:xfrm>
            <a:off x="3790849" y="3114460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发送要擦除的字节地址，自动擦除该地址所在扇区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70DF7A-0C5D-4D60-A0B8-7907F649E486}"/>
              </a:ext>
            </a:extLst>
          </p:cNvPr>
          <p:cNvSpPr/>
          <p:nvPr/>
        </p:nvSpPr>
        <p:spPr>
          <a:xfrm>
            <a:off x="653144" y="3723981"/>
            <a:ext cx="3137706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，等待空闲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8E79C7-B35A-4928-BC23-F84641E9F36A}"/>
              </a:ext>
            </a:extLst>
          </p:cNvPr>
          <p:cNvSpPr/>
          <p:nvPr/>
        </p:nvSpPr>
        <p:spPr>
          <a:xfrm>
            <a:off x="3790849" y="3756540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等待擦除完成（等待空闲状态）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D5273ED-FF3E-4952-910F-887B141E9E9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7878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/>
      <p:bldP spid="17" grpId="0"/>
      <p:bldP spid="18" grpId="0"/>
      <p:bldP spid="25" grpId="0" animBg="1"/>
      <p:bldP spid="26" grpId="0"/>
      <p:bldP spid="29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8" y="417413"/>
            <a:ext cx="35931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NM25Q128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写操作步骤（极简）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5E6D75-6979-46FC-B385-76665DD5FFB3}"/>
              </a:ext>
            </a:extLst>
          </p:cNvPr>
          <p:cNvSpPr/>
          <p:nvPr/>
        </p:nvSpPr>
        <p:spPr>
          <a:xfrm>
            <a:off x="521594" y="1170060"/>
            <a:ext cx="2929622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，擦除扇区（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256E704-EF25-4BFF-9840-FB8A4F0CF6DD}"/>
              </a:ext>
            </a:extLst>
          </p:cNvPr>
          <p:cNvSpPr/>
          <p:nvPr/>
        </p:nvSpPr>
        <p:spPr>
          <a:xfrm>
            <a:off x="521594" y="1812140"/>
            <a:ext cx="2929622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，发送写使能命令（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06H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0AB3BF3-D583-4912-8A4F-6ACB54A563B9}"/>
              </a:ext>
            </a:extLst>
          </p:cNvPr>
          <p:cNvSpPr/>
          <p:nvPr/>
        </p:nvSpPr>
        <p:spPr>
          <a:xfrm>
            <a:off x="521593" y="2454220"/>
            <a:ext cx="292962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，发送页写命令（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481F75-F73F-4A98-AAED-36697ABD00AF}"/>
              </a:ext>
            </a:extLst>
          </p:cNvPr>
          <p:cNvSpPr/>
          <p:nvPr/>
        </p:nvSpPr>
        <p:spPr>
          <a:xfrm>
            <a:off x="3451216" y="1204343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通过前面的擦除步骤实现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2822E9-83D3-4846-9046-40CBE9AD463D}"/>
              </a:ext>
            </a:extLst>
          </p:cNvPr>
          <p:cNvSpPr/>
          <p:nvPr/>
        </p:nvSpPr>
        <p:spPr>
          <a:xfrm>
            <a:off x="3451216" y="1841591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0X06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，写使能命令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6D6E09-1208-4148-8A0B-82727399BF67}"/>
              </a:ext>
            </a:extLst>
          </p:cNvPr>
          <p:cNvSpPr/>
          <p:nvPr/>
        </p:nvSpPr>
        <p:spPr>
          <a:xfrm>
            <a:off x="3451216" y="2486779"/>
            <a:ext cx="3804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发送页写命令后，一次最多写入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F1E8E36-D69A-4101-91A8-E07400DD6C14}"/>
              </a:ext>
            </a:extLst>
          </p:cNvPr>
          <p:cNvSpPr/>
          <p:nvPr/>
        </p:nvSpPr>
        <p:spPr>
          <a:xfrm>
            <a:off x="521593" y="3081901"/>
            <a:ext cx="292962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DAFD4B-A99D-4845-83E0-EBF84FEDF6AC}"/>
              </a:ext>
            </a:extLst>
          </p:cNvPr>
          <p:cNvSpPr/>
          <p:nvPr/>
        </p:nvSpPr>
        <p:spPr>
          <a:xfrm>
            <a:off x="3451216" y="3114460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发送要写入的地址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70DF7A-0C5D-4D60-A0B8-7907F649E486}"/>
              </a:ext>
            </a:extLst>
          </p:cNvPr>
          <p:cNvSpPr/>
          <p:nvPr/>
        </p:nvSpPr>
        <p:spPr>
          <a:xfrm>
            <a:off x="521593" y="3723981"/>
            <a:ext cx="292962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，发送数据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8E79C7-B35A-4928-BC23-F84641E9F36A}"/>
              </a:ext>
            </a:extLst>
          </p:cNvPr>
          <p:cNvSpPr/>
          <p:nvPr/>
        </p:nvSpPr>
        <p:spPr>
          <a:xfrm>
            <a:off x="3451216" y="3756540"/>
            <a:ext cx="4009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发送要写入的数据，一次最多写入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378551D-0FEF-4031-8F71-2156195D4CED}"/>
              </a:ext>
            </a:extLst>
          </p:cNvPr>
          <p:cNvSpPr/>
          <p:nvPr/>
        </p:nvSpPr>
        <p:spPr>
          <a:xfrm>
            <a:off x="521593" y="4366061"/>
            <a:ext cx="292962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，等待空闲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0A6366-60F0-4E64-AC76-F65D3AD7EFEC}"/>
              </a:ext>
            </a:extLst>
          </p:cNvPr>
          <p:cNvSpPr/>
          <p:nvPr/>
        </p:nvSpPr>
        <p:spPr>
          <a:xfrm>
            <a:off x="3451216" y="4398620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等待写入完成（等待空闲状态）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" name="左中括号 1">
            <a:extLst>
              <a:ext uri="{FF2B5EF4-FFF2-40B4-BE49-F238E27FC236}">
                <a16:creationId xmlns:a16="http://schemas.microsoft.com/office/drawing/2014/main" id="{D45D514E-F971-4A9E-A0B3-254565574125}"/>
              </a:ext>
            </a:extLst>
          </p:cNvPr>
          <p:cNvSpPr/>
          <p:nvPr/>
        </p:nvSpPr>
        <p:spPr>
          <a:xfrm>
            <a:off x="307181" y="2454220"/>
            <a:ext cx="214412" cy="166721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DC7C88-0D01-4269-8343-3C0D1B564C3C}"/>
              </a:ext>
            </a:extLst>
          </p:cNvPr>
          <p:cNvSpPr/>
          <p:nvPr/>
        </p:nvSpPr>
        <p:spPr>
          <a:xfrm rot="5400000">
            <a:off x="-918176" y="3026219"/>
            <a:ext cx="24507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页写时序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6C19B34-4283-460C-BB53-2AFF144702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959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/>
      <p:bldP spid="17" grpId="0"/>
      <p:bldP spid="18" grpId="0"/>
      <p:bldP spid="25" grpId="0" animBg="1"/>
      <p:bldP spid="26" grpId="0"/>
      <p:bldP spid="29" grpId="0" animBg="1"/>
      <p:bldP spid="30" grpId="0"/>
      <p:bldP spid="19" grpId="0" animBg="1"/>
      <p:bldP spid="20" grpId="0"/>
      <p:bldP spid="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431" y="569484"/>
            <a:ext cx="4560823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D7B102-D270-4C18-99AB-9DB90F01354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6031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486763"/>
            <a:ext cx="35527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401445" y="1549144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工作参数配置初始化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4BC2A1-684A-47AE-AE33-D25D14B99124}"/>
              </a:ext>
            </a:extLst>
          </p:cNvPr>
          <p:cNvSpPr/>
          <p:nvPr/>
        </p:nvSpPr>
        <p:spPr>
          <a:xfrm>
            <a:off x="401444" y="1026629"/>
            <a:ext cx="1627314" cy="3075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配置步骤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401446" y="2256317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时钟和初始化相关引脚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401445" y="2963490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401445" y="3670663"/>
            <a:ext cx="3602321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E57E9F-3FCB-405E-82AF-0713A1C1DC59}"/>
              </a:ext>
            </a:extLst>
          </p:cNvPr>
          <p:cNvSpPr/>
          <p:nvPr/>
        </p:nvSpPr>
        <p:spPr>
          <a:xfrm>
            <a:off x="4322081" y="2120212"/>
            <a:ext cx="3126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模式设为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推挽输出模式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HAL_SPI_MspInit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A49FF6-2833-4093-A4CB-06F4E88AFE9D}"/>
              </a:ext>
            </a:extLst>
          </p:cNvPr>
          <p:cNvSpPr/>
          <p:nvPr/>
        </p:nvSpPr>
        <p:spPr>
          <a:xfrm>
            <a:off x="4322081" y="142859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工作模式、时钟极性、时钟相位等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HAL_SPI_Init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54B18-596E-4647-8A4C-86570D09A04D}"/>
              </a:ext>
            </a:extLst>
          </p:cNvPr>
          <p:cNvSpPr/>
          <p:nvPr/>
        </p:nvSpPr>
        <p:spPr>
          <a:xfrm>
            <a:off x="4322081" y="2960287"/>
            <a:ext cx="2085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__HAL_SPI_ENABLE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E21E32-5D95-4208-BD75-02E99E8D8688}"/>
              </a:ext>
            </a:extLst>
          </p:cNvPr>
          <p:cNvSpPr/>
          <p:nvPr/>
        </p:nvSpPr>
        <p:spPr>
          <a:xfrm>
            <a:off x="4322081" y="3346265"/>
            <a:ext cx="414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HAL_SPI_Transmit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HAL_SPI_Receive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HAL_SPI_TransmitReceive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进行发送与接收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411EC6-A909-45D2-8E9B-39F512A73B50}"/>
              </a:ext>
            </a:extLst>
          </p:cNvPr>
          <p:cNvSpPr/>
          <p:nvPr/>
        </p:nvSpPr>
        <p:spPr>
          <a:xfrm>
            <a:off x="4322081" y="4394317"/>
            <a:ext cx="4171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寄存器中的波特率控制位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78116A3-A5B2-4A45-A21B-3D3545EF69C0}"/>
              </a:ext>
            </a:extLst>
          </p:cNvPr>
          <p:cNvSpPr/>
          <p:nvPr/>
        </p:nvSpPr>
        <p:spPr>
          <a:xfrm>
            <a:off x="401446" y="4377837"/>
            <a:ext cx="3602320" cy="3673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传输速度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2196649-453F-4A54-ACF9-79C651D450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879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4" grpId="0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17D522-672D-443E-B262-00923D7D7920}"/>
              </a:ext>
            </a:extLst>
          </p:cNvPr>
          <p:cNvSpPr/>
          <p:nvPr/>
        </p:nvSpPr>
        <p:spPr>
          <a:xfrm>
            <a:off x="164948" y="1105190"/>
            <a:ext cx="2983201" cy="343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、初始化片选引脚与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F43FDB6-B51C-4E9C-A35B-E27318AC7896}"/>
              </a:ext>
            </a:extLst>
          </p:cNvPr>
          <p:cNvSpPr/>
          <p:nvPr/>
        </p:nvSpPr>
        <p:spPr>
          <a:xfrm>
            <a:off x="164947" y="525546"/>
            <a:ext cx="2302424" cy="3431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驱动步骤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D76E80-D0A3-4D8D-BD13-8F7A1EAB2E95}"/>
              </a:ext>
            </a:extLst>
          </p:cNvPr>
          <p:cNvSpPr/>
          <p:nvPr/>
        </p:nvSpPr>
        <p:spPr>
          <a:xfrm>
            <a:off x="164947" y="1731895"/>
            <a:ext cx="2983202" cy="343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CF44F8-C6E8-48AF-B954-C963A53FF02A}"/>
              </a:ext>
            </a:extLst>
          </p:cNvPr>
          <p:cNvSpPr/>
          <p:nvPr/>
        </p:nvSpPr>
        <p:spPr>
          <a:xfrm>
            <a:off x="164947" y="2358600"/>
            <a:ext cx="2983202" cy="343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扇区擦除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F5F9EA-0FFC-444E-B144-F81DD5B5579C}"/>
              </a:ext>
            </a:extLst>
          </p:cNvPr>
          <p:cNvSpPr/>
          <p:nvPr/>
        </p:nvSpPr>
        <p:spPr>
          <a:xfrm>
            <a:off x="3206935" y="1733864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C141AE-F023-4BA4-80D4-642B317AA1FE}"/>
              </a:ext>
            </a:extLst>
          </p:cNvPr>
          <p:cNvSpPr/>
          <p:nvPr/>
        </p:nvSpPr>
        <p:spPr>
          <a:xfrm>
            <a:off x="3206935" y="2357454"/>
            <a:ext cx="5179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等待空闲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+ 0x20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等待空闲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65A9A84-9E07-4776-8C25-CE720354EBF4}"/>
              </a:ext>
            </a:extLst>
          </p:cNvPr>
          <p:cNvSpPr/>
          <p:nvPr/>
        </p:nvSpPr>
        <p:spPr>
          <a:xfrm>
            <a:off x="164947" y="2985305"/>
            <a:ext cx="2983202" cy="343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NM25Q128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F82936-EE9E-41AD-9474-8696CE0F1287}"/>
              </a:ext>
            </a:extLst>
          </p:cNvPr>
          <p:cNvSpPr/>
          <p:nvPr/>
        </p:nvSpPr>
        <p:spPr>
          <a:xfrm>
            <a:off x="3206935" y="2842845"/>
            <a:ext cx="595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擦除扇区（可选）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+ 0x06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+ 0x02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等待空闲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7007688E-03E8-4468-88B2-BE8D275C021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B81BAB-FFA9-400A-A5DC-761D531B61A2}"/>
              </a:ext>
            </a:extLst>
          </p:cNvPr>
          <p:cNvSpPr/>
          <p:nvPr/>
        </p:nvSpPr>
        <p:spPr>
          <a:xfrm>
            <a:off x="3206935" y="1107499"/>
            <a:ext cx="5594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初始化（模式、位数、分频、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CE1A62-32FB-40C7-A578-2E5B05DEF7F4}"/>
              </a:ext>
            </a:extLst>
          </p:cNvPr>
          <p:cNvSpPr txBox="1"/>
          <p:nvPr/>
        </p:nvSpPr>
        <p:spPr>
          <a:xfrm>
            <a:off x="413866" y="3472177"/>
            <a:ext cx="4965850" cy="1345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驱动核心在写数据，写数据需要注意：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，是否需要擦除？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，写入数据（是否需要换页？是否需要换扇区？）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，遵循：读、改、写 的原则</a:t>
            </a:r>
          </a:p>
        </p:txBody>
      </p:sp>
    </p:spTree>
    <p:extLst>
      <p:ext uri="{BB962C8B-B14F-4D97-AF65-F5344CB8AC3E}">
        <p14:creationId xmlns:p14="http://schemas.microsoft.com/office/powerpoint/2010/main" val="23905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/>
      <p:bldP spid="16" grpId="0"/>
      <p:bldP spid="17" grpId="0" animBg="1"/>
      <p:bldP spid="19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802566" y="1402539"/>
            <a:ext cx="514103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NM25Q128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实现读和写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字节数据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431" y="569484"/>
            <a:ext cx="4560823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NOR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D7B102-D270-4C18-99AB-9DB90F01354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2761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CDF0BD-F43D-4144-A48C-21D572823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302"/>
          <a:stretch/>
        </p:blipFill>
        <p:spPr>
          <a:xfrm>
            <a:off x="3426547" y="353568"/>
            <a:ext cx="5708881" cy="438912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3A29E32-8C19-4ED9-8C2C-261A6A93F67A}"/>
              </a:ext>
            </a:extLst>
          </p:cNvPr>
          <p:cNvSpPr/>
          <p:nvPr/>
        </p:nvSpPr>
        <p:spPr>
          <a:xfrm>
            <a:off x="7915401" y="54116"/>
            <a:ext cx="121262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Normal" panose="020B0400000000000000"/>
              </a:rPr>
              <a:t>主机模式</a:t>
            </a: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B11F32AC-3D01-4AB2-B812-23113209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93" y="7916"/>
            <a:ext cx="34344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4E7D51-F580-4576-9D33-98034D13BB3D}"/>
              </a:ext>
            </a:extLst>
          </p:cNvPr>
          <p:cNvSpPr txBox="1"/>
          <p:nvPr/>
        </p:nvSpPr>
        <p:spPr>
          <a:xfrm>
            <a:off x="7363" y="562816"/>
            <a:ext cx="2086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相关引脚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54EF91-C49C-4713-92F3-3F11A4DD62E0}"/>
              </a:ext>
            </a:extLst>
          </p:cNvPr>
          <p:cNvSpPr txBox="1"/>
          <p:nvPr/>
        </p:nvSpPr>
        <p:spPr>
          <a:xfrm>
            <a:off x="270064" y="838370"/>
            <a:ext cx="2435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MOSI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（输出数据线）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1F6F7B-6F62-466E-A9CF-F5D4399DD2DE}"/>
              </a:ext>
            </a:extLst>
          </p:cNvPr>
          <p:cNvSpPr txBox="1"/>
          <p:nvPr/>
        </p:nvSpPr>
        <p:spPr>
          <a:xfrm>
            <a:off x="270063" y="1100686"/>
            <a:ext cx="2435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（输入数据线）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013926-9A00-4B3D-8464-B630B776B826}"/>
              </a:ext>
            </a:extLst>
          </p:cNvPr>
          <p:cNvSpPr txBox="1"/>
          <p:nvPr/>
        </p:nvSpPr>
        <p:spPr>
          <a:xfrm>
            <a:off x="270063" y="1373975"/>
            <a:ext cx="2435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（时钟）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685FD2-4EF2-43F7-8706-81547F1D8C4F}"/>
              </a:ext>
            </a:extLst>
          </p:cNvPr>
          <p:cNvSpPr txBox="1"/>
          <p:nvPr/>
        </p:nvSpPr>
        <p:spPr>
          <a:xfrm>
            <a:off x="270063" y="1652771"/>
            <a:ext cx="1749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（片选）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3C58B8-2F42-4D38-83BA-429F6DFD7B25}"/>
              </a:ext>
            </a:extLst>
          </p:cNvPr>
          <p:cNvSpPr txBox="1"/>
          <p:nvPr/>
        </p:nvSpPr>
        <p:spPr>
          <a:xfrm>
            <a:off x="7363" y="2093577"/>
            <a:ext cx="2086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数据发送和接收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F36B77-345F-4B19-AB53-4FA4781D2270}"/>
              </a:ext>
            </a:extLst>
          </p:cNvPr>
          <p:cNvSpPr txBox="1"/>
          <p:nvPr/>
        </p:nvSpPr>
        <p:spPr>
          <a:xfrm>
            <a:off x="270062" y="2430497"/>
            <a:ext cx="3506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与缓冲区、移位寄存器以及引脚相关</a:t>
            </a:r>
            <a:endParaRPr lang="zh-CN" altLang="en-US" sz="16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6D2FE60-0C75-4BBA-AD4F-E8CE4191F9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33130" y="1727201"/>
            <a:ext cx="1270796" cy="621506"/>
          </a:xfrm>
          <a:prstGeom prst="bentConnector3">
            <a:avLst>
              <a:gd name="adj1" fmla="val 7979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F0B0EFF-546B-4EE3-97AC-B2687BCC5BE6}"/>
              </a:ext>
            </a:extLst>
          </p:cNvPr>
          <p:cNvCxnSpPr>
            <a:cxnSpLocks/>
          </p:cNvCxnSpPr>
          <p:nvPr/>
        </p:nvCxnSpPr>
        <p:spPr>
          <a:xfrm flipH="1">
            <a:off x="3776663" y="1398552"/>
            <a:ext cx="1919290" cy="4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475CD1E-E8EF-49CB-A67F-24CBB34C8204}"/>
              </a:ext>
            </a:extLst>
          </p:cNvPr>
          <p:cNvCxnSpPr>
            <a:cxnSpLocks/>
          </p:cNvCxnSpPr>
          <p:nvPr/>
        </p:nvCxnSpPr>
        <p:spPr>
          <a:xfrm flipV="1">
            <a:off x="3862388" y="855246"/>
            <a:ext cx="1223965" cy="992610"/>
          </a:xfrm>
          <a:prstGeom prst="bentConnector3">
            <a:avLst>
              <a:gd name="adj1" fmla="val 1005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2B2E158-29B7-4460-9A61-37FC9DC558FB}"/>
              </a:ext>
            </a:extLst>
          </p:cNvPr>
          <p:cNvSpPr txBox="1"/>
          <p:nvPr/>
        </p:nvSpPr>
        <p:spPr>
          <a:xfrm>
            <a:off x="0" y="2921758"/>
            <a:ext cx="2086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时钟信号</a:t>
            </a:r>
            <a:endParaRPr lang="zh-CN" altLang="en-US" sz="16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7B13E4C-F6A0-4581-B413-18BBB55A572E}"/>
              </a:ext>
            </a:extLst>
          </p:cNvPr>
          <p:cNvSpPr txBox="1"/>
          <p:nvPr/>
        </p:nvSpPr>
        <p:spPr>
          <a:xfrm>
            <a:off x="262699" y="3258678"/>
            <a:ext cx="3318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时钟信号是通过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寄存器配置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6E03026-A828-4D4F-9458-8B7AC8334E69}"/>
              </a:ext>
            </a:extLst>
          </p:cNvPr>
          <p:cNvSpPr txBox="1"/>
          <p:nvPr/>
        </p:nvSpPr>
        <p:spPr>
          <a:xfrm>
            <a:off x="7363" y="3959934"/>
            <a:ext cx="2086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主控制逻辑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83B057-9BE0-4B85-A490-2A3C6C8A7839}"/>
              </a:ext>
            </a:extLst>
          </p:cNvPr>
          <p:cNvSpPr txBox="1"/>
          <p:nvPr/>
        </p:nvSpPr>
        <p:spPr>
          <a:xfrm>
            <a:off x="270062" y="4296854"/>
            <a:ext cx="3318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涉及两个控制寄存器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SPI_CR1/2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SPI_SR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用于查看工作状态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4397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D7C4716-A872-4D78-A5BC-F162DEB950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4F7DCB-692F-4897-B4F7-DE85B2D31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3" y="0"/>
            <a:ext cx="71909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-2242" y="1177841"/>
            <a:ext cx="7655487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芯片有多个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外设，每个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外设输出的信号会到不同的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口。</a:t>
            </a:r>
            <a:endParaRPr lang="zh-CN" altLang="en-US" sz="1600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A956E0D-B8E1-452B-90AE-721E390A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38857"/>
              </p:ext>
            </p:extLst>
          </p:nvPr>
        </p:nvGraphicFramePr>
        <p:xfrm>
          <a:off x="1035330" y="2018081"/>
          <a:ext cx="4860001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390">
                  <a:extLst>
                    <a:ext uri="{9D8B030D-6E8A-4147-A177-3AD203B41FA5}">
                      <a16:colId xmlns:a16="http://schemas.microsoft.com/office/drawing/2014/main" val="2395882911"/>
                    </a:ext>
                  </a:extLst>
                </a:gridCol>
                <a:gridCol w="680390">
                  <a:extLst>
                    <a:ext uri="{9D8B030D-6E8A-4147-A177-3AD203B41FA5}">
                      <a16:colId xmlns:a16="http://schemas.microsoft.com/office/drawing/2014/main" val="3701823193"/>
                    </a:ext>
                  </a:extLst>
                </a:gridCol>
                <a:gridCol w="1166407">
                  <a:extLst>
                    <a:ext uri="{9D8B030D-6E8A-4147-A177-3AD203B41FA5}">
                      <a16:colId xmlns:a16="http://schemas.microsoft.com/office/drawing/2014/main" val="1885305420"/>
                    </a:ext>
                  </a:extLst>
                </a:gridCol>
                <a:gridCol w="1166407">
                  <a:extLst>
                    <a:ext uri="{9D8B030D-6E8A-4147-A177-3AD203B41FA5}">
                      <a16:colId xmlns:a16="http://schemas.microsoft.com/office/drawing/2014/main" val="4193777201"/>
                    </a:ext>
                  </a:extLst>
                </a:gridCol>
                <a:gridCol w="1166407">
                  <a:extLst>
                    <a:ext uri="{9D8B030D-6E8A-4147-A177-3AD203B41FA5}">
                      <a16:colId xmlns:a16="http://schemas.microsoft.com/office/drawing/2014/main" val="614683658"/>
                    </a:ext>
                  </a:extLst>
                </a:gridCol>
              </a:tblGrid>
              <a:tr h="288000">
                <a:tc rowSpan="5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SPI1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SPI2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SPI3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07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NSS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PA4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PB12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PA15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1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CLK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PA5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PB13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PB3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595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MISO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PB14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PB4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7574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MOSI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PA7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PB15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PB5</a:t>
                      </a:r>
                      <a:endParaRPr lang="zh-CN" altLang="en-US" sz="14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56210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0703E411-F9E9-4891-BB15-60C42C26E4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FFE0A9-A049-4DC6-B192-D9FE7BB25526}"/>
              </a:ext>
            </a:extLst>
          </p:cNvPr>
          <p:cNvSpPr/>
          <p:nvPr/>
        </p:nvSpPr>
        <p:spPr>
          <a:xfrm>
            <a:off x="-2241" y="4067382"/>
            <a:ext cx="7655487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不同系列的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外设用到的引脚是不一样的，具体可以查看芯片的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datasheet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600" dirty="0"/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2D829A6B-E415-40E9-817E-061BE1950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0893"/>
            <a:ext cx="34344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外设对应的引脚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5E2382-FBDB-4F1E-AA15-BFDE5A3E5655}"/>
              </a:ext>
            </a:extLst>
          </p:cNvPr>
          <p:cNvSpPr/>
          <p:nvPr/>
        </p:nvSpPr>
        <p:spPr>
          <a:xfrm>
            <a:off x="-2242" y="3648803"/>
            <a:ext cx="861720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F4 / F7 / H7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系列芯片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外设都有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个，分别为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9884-EC05-4A0E-81ED-53E6952A9277}"/>
              </a:ext>
            </a:extLst>
          </p:cNvPr>
          <p:cNvSpPr/>
          <p:nvPr/>
        </p:nvSpPr>
        <p:spPr>
          <a:xfrm>
            <a:off x="0" y="1558976"/>
            <a:ext cx="3206931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STM32F1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有三个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87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  <p:bldP spid="2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5771"/>
            <a:ext cx="1144279" cy="45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Normal" panose="020B0400000000000000"/>
              </a:rPr>
              <a:t>数据发送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Normal" panose="020B040000000000000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0EDE0D2-36F4-416B-A44A-385DAD57BA1D}"/>
              </a:ext>
            </a:extLst>
          </p:cNvPr>
          <p:cNvSpPr/>
          <p:nvPr/>
        </p:nvSpPr>
        <p:spPr>
          <a:xfrm>
            <a:off x="3058160" y="1765037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发送缓冲区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B4B0EAB-7ABD-4F4F-B29F-1875EB811806}"/>
              </a:ext>
            </a:extLst>
          </p:cNvPr>
          <p:cNvSpPr/>
          <p:nvPr/>
        </p:nvSpPr>
        <p:spPr>
          <a:xfrm>
            <a:off x="5137150" y="1765036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移位寄存器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BDBD0E-DC13-4381-A9D6-0E84CCB50CE8}"/>
              </a:ext>
            </a:extLst>
          </p:cNvPr>
          <p:cNvSpPr/>
          <p:nvPr/>
        </p:nvSpPr>
        <p:spPr>
          <a:xfrm>
            <a:off x="7351874" y="1765035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MOSI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EB17B3-969E-4CD5-8021-7AE8A3945593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4513580" y="1991756"/>
            <a:ext cx="6235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5F2F6C-E9BC-41F8-93B9-D8F5D071BA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592570" y="1991755"/>
            <a:ext cx="7593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39">
            <a:extLst>
              <a:ext uri="{FF2B5EF4-FFF2-40B4-BE49-F238E27FC236}">
                <a16:creationId xmlns:a16="http://schemas.microsoft.com/office/drawing/2014/main" id="{07471C20-5097-4DEC-B9F7-3114BFE5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8532"/>
            <a:ext cx="1144279" cy="45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Normal" panose="020B0400000000000000"/>
              </a:rPr>
              <a:t>数据接收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Normal" panose="020B040000000000000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39C99C6-0274-461C-98E3-813BD0C9116C}"/>
              </a:ext>
            </a:extLst>
          </p:cNvPr>
          <p:cNvSpPr/>
          <p:nvPr/>
        </p:nvSpPr>
        <p:spPr>
          <a:xfrm>
            <a:off x="384810" y="4038818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MISO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A125E09-4C46-4CBB-B471-53CA28F67F06}"/>
              </a:ext>
            </a:extLst>
          </p:cNvPr>
          <p:cNvSpPr/>
          <p:nvPr/>
        </p:nvSpPr>
        <p:spPr>
          <a:xfrm>
            <a:off x="3058160" y="4038817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移位寄存器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13FC77-6900-44EB-AFB0-5CF1AEE51EAE}"/>
              </a:ext>
            </a:extLst>
          </p:cNvPr>
          <p:cNvSpPr/>
          <p:nvPr/>
        </p:nvSpPr>
        <p:spPr>
          <a:xfrm>
            <a:off x="5137150" y="4038816"/>
            <a:ext cx="145542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接收缓冲区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767895B-AC5B-4ED7-8AC8-D11A0A430848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1840230" y="4265537"/>
            <a:ext cx="12179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30C79E-B3FA-4D9B-AB67-FFB2937041E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4513580" y="4265536"/>
            <a:ext cx="6235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69DDCE2-B900-45CC-88F6-E9519D954E4A}"/>
              </a:ext>
            </a:extLst>
          </p:cNvPr>
          <p:cNvSpPr/>
          <p:nvPr/>
        </p:nvSpPr>
        <p:spPr>
          <a:xfrm>
            <a:off x="384810" y="1765035"/>
            <a:ext cx="184785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数据总线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3B33786-1271-4A2B-849D-E49E0DD75EFF}"/>
              </a:ext>
            </a:extLst>
          </p:cNvPr>
          <p:cNvCxnSpPr>
            <a:cxnSpLocks/>
            <a:stCxn id="29" idx="3"/>
            <a:endCxn id="2" idx="1"/>
          </p:cNvCxnSpPr>
          <p:nvPr/>
        </p:nvCxnSpPr>
        <p:spPr>
          <a:xfrm>
            <a:off x="2232660" y="1991755"/>
            <a:ext cx="8255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D64330A-F3FB-4671-ACAF-D0246832BFA1}"/>
              </a:ext>
            </a:extLst>
          </p:cNvPr>
          <p:cNvSpPr/>
          <p:nvPr/>
        </p:nvSpPr>
        <p:spPr>
          <a:xfrm>
            <a:off x="6979764" y="4038816"/>
            <a:ext cx="1827530" cy="45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数据总线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89C016B-AFDF-4242-9A44-1783131D1B5A}"/>
              </a:ext>
            </a:extLst>
          </p:cNvPr>
          <p:cNvSpPr/>
          <p:nvPr/>
        </p:nvSpPr>
        <p:spPr>
          <a:xfrm>
            <a:off x="3266122" y="2622765"/>
            <a:ext cx="1988185" cy="37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帧格式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/16Bit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5CEEC-B7A7-424F-B63F-F2325ED9DF8F}"/>
              </a:ext>
            </a:extLst>
          </p:cNvPr>
          <p:cNvSpPr/>
          <p:nvPr/>
        </p:nvSpPr>
        <p:spPr>
          <a:xfrm>
            <a:off x="1233917" y="602598"/>
            <a:ext cx="121262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主机模式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7FA1A74-4382-4034-B7D9-46C469EBD71F}"/>
              </a:ext>
            </a:extLst>
          </p:cNvPr>
          <p:cNvSpPr/>
          <p:nvPr/>
        </p:nvSpPr>
        <p:spPr>
          <a:xfrm>
            <a:off x="1233917" y="3007123"/>
            <a:ext cx="121262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主机模式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F5140BB-281C-456D-9302-61555FA9D20E}"/>
              </a:ext>
            </a:extLst>
          </p:cNvPr>
          <p:cNvSpPr/>
          <p:nvPr/>
        </p:nvSpPr>
        <p:spPr>
          <a:xfrm>
            <a:off x="2304723" y="1687182"/>
            <a:ext cx="708812" cy="285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5C9F215-2EC9-4D14-8DCE-A15CAEC9A5BC}"/>
              </a:ext>
            </a:extLst>
          </p:cNvPr>
          <p:cNvSpPr/>
          <p:nvPr/>
        </p:nvSpPr>
        <p:spPr>
          <a:xfrm>
            <a:off x="5895331" y="2605156"/>
            <a:ext cx="2104390" cy="37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/LSB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C4553D-E92A-4D93-B015-4604C3D223A0}"/>
              </a:ext>
            </a:extLst>
          </p:cNvPr>
          <p:cNvSpPr/>
          <p:nvPr/>
        </p:nvSpPr>
        <p:spPr>
          <a:xfrm>
            <a:off x="3266122" y="1044585"/>
            <a:ext cx="1039495" cy="316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AE2FB41-2F59-4567-9F4C-D88FF7513317}"/>
              </a:ext>
            </a:extLst>
          </p:cNvPr>
          <p:cNvCxnSpPr>
            <a:cxnSpLocks/>
            <a:stCxn id="2" idx="0"/>
            <a:endCxn id="49" idx="2"/>
          </p:cNvCxnSpPr>
          <p:nvPr/>
        </p:nvCxnSpPr>
        <p:spPr>
          <a:xfrm flipV="1">
            <a:off x="3785870" y="1360747"/>
            <a:ext cx="0" cy="4042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715EC43-4740-48A9-8639-65755D447A6E}"/>
              </a:ext>
            </a:extLst>
          </p:cNvPr>
          <p:cNvSpPr/>
          <p:nvPr/>
        </p:nvSpPr>
        <p:spPr>
          <a:xfrm>
            <a:off x="5345112" y="3314900"/>
            <a:ext cx="1039495" cy="316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RXNE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6517DB2-1C48-444E-B0FB-627E4F0D4689}"/>
              </a:ext>
            </a:extLst>
          </p:cNvPr>
          <p:cNvCxnSpPr>
            <a:cxnSpLocks/>
            <a:stCxn id="26" idx="0"/>
            <a:endCxn id="56" idx="2"/>
          </p:cNvCxnSpPr>
          <p:nvPr/>
        </p:nvCxnSpPr>
        <p:spPr>
          <a:xfrm flipV="1">
            <a:off x="5864860" y="3631062"/>
            <a:ext cx="0" cy="4077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6BC3A93-5912-4694-ACE0-E4F38256099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592570" y="4265536"/>
            <a:ext cx="387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564A57B-84A6-4944-98AB-401E50C57EE0}"/>
              </a:ext>
            </a:extLst>
          </p:cNvPr>
          <p:cNvSpPr/>
          <p:nvPr/>
        </p:nvSpPr>
        <p:spPr>
          <a:xfrm>
            <a:off x="3772839" y="1417328"/>
            <a:ext cx="918107" cy="285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empty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A589FC3-9332-4B11-B50A-D35989B9ADBD}"/>
              </a:ext>
            </a:extLst>
          </p:cNvPr>
          <p:cNvSpPr/>
          <p:nvPr/>
        </p:nvSpPr>
        <p:spPr>
          <a:xfrm>
            <a:off x="4305617" y="1062245"/>
            <a:ext cx="1039495" cy="285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SPI_SR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ABE8988-AAED-4FFB-B72B-80F987DACFB1}"/>
              </a:ext>
            </a:extLst>
          </p:cNvPr>
          <p:cNvSpPr/>
          <p:nvPr/>
        </p:nvSpPr>
        <p:spPr>
          <a:xfrm>
            <a:off x="6384607" y="3315880"/>
            <a:ext cx="967267" cy="285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SPI_SR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606CD2F-12F0-4AEB-8D84-6BC582A49998}"/>
              </a:ext>
            </a:extLst>
          </p:cNvPr>
          <p:cNvSpPr/>
          <p:nvPr/>
        </p:nvSpPr>
        <p:spPr>
          <a:xfrm>
            <a:off x="2078990" y="3965242"/>
            <a:ext cx="825500" cy="285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FDD6691-56E2-4756-AED3-93812023FA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8017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9" grpId="0" animBg="1"/>
      <p:bldP spid="32" grpId="0" animBg="1"/>
      <p:bldP spid="47" grpId="0" animBg="1"/>
      <p:bldP spid="49" grpId="0" animBg="1"/>
      <p:bldP spid="56" grpId="0" animBg="1"/>
      <p:bldP spid="72" grpId="0" animBg="1"/>
      <p:bldP spid="74" grpId="0" animBg="1"/>
      <p:bldP spid="75" grpId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60CF5A-DBC4-45A6-A84E-5C48D2438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12457"/>
              </p:ext>
            </p:extLst>
          </p:nvPr>
        </p:nvGraphicFramePr>
        <p:xfrm>
          <a:off x="2286000" y="1774316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52160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068679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742750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1921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9519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811135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8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5792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CE0B331E-2876-4DB7-93D5-181A34B3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054"/>
              </p:ext>
            </p:extLst>
          </p:nvPr>
        </p:nvGraphicFramePr>
        <p:xfrm>
          <a:off x="1524000" y="3407763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357623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52160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068679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742750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1921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9519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8111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5792"/>
                  </a:ext>
                </a:extLst>
              </a:tr>
            </a:tbl>
          </a:graphicData>
        </a:graphic>
      </p:graphicFrame>
      <p:sp>
        <p:nvSpPr>
          <p:cNvPr id="8" name="箭头: 左弧形 7">
            <a:extLst>
              <a:ext uri="{FF2B5EF4-FFF2-40B4-BE49-F238E27FC236}">
                <a16:creationId xmlns:a16="http://schemas.microsoft.com/office/drawing/2014/main" id="{5FA87B8A-07C2-47B6-A088-787898A3D659}"/>
              </a:ext>
            </a:extLst>
          </p:cNvPr>
          <p:cNvSpPr/>
          <p:nvPr/>
        </p:nvSpPr>
        <p:spPr>
          <a:xfrm>
            <a:off x="560933" y="1820984"/>
            <a:ext cx="891349" cy="1957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箭头: 左弧形 15">
            <a:extLst>
              <a:ext uri="{FF2B5EF4-FFF2-40B4-BE49-F238E27FC236}">
                <a16:creationId xmlns:a16="http://schemas.microsoft.com/office/drawing/2014/main" id="{72A5450A-A6AC-426A-978E-369CFBE5E7F1}"/>
              </a:ext>
            </a:extLst>
          </p:cNvPr>
          <p:cNvSpPr/>
          <p:nvPr/>
        </p:nvSpPr>
        <p:spPr>
          <a:xfrm rot="10800000">
            <a:off x="7698964" y="1722959"/>
            <a:ext cx="891349" cy="1957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7DC0A9-675B-47C3-9C01-4540BAD48704}"/>
              </a:ext>
            </a:extLst>
          </p:cNvPr>
          <p:cNvSpPr/>
          <p:nvPr/>
        </p:nvSpPr>
        <p:spPr>
          <a:xfrm>
            <a:off x="6906727" y="3778603"/>
            <a:ext cx="814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749794-03CB-452B-B437-70571B77969D}"/>
              </a:ext>
            </a:extLst>
          </p:cNvPr>
          <p:cNvSpPr/>
          <p:nvPr/>
        </p:nvSpPr>
        <p:spPr>
          <a:xfrm>
            <a:off x="1522063" y="1297054"/>
            <a:ext cx="7104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7DD84-0F71-4FDD-819B-BCBB23860077}"/>
              </a:ext>
            </a:extLst>
          </p:cNvPr>
          <p:cNvSpPr/>
          <p:nvPr/>
        </p:nvSpPr>
        <p:spPr>
          <a:xfrm>
            <a:off x="4171890" y="130309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B6869D-4337-4AB2-AE39-87E0B1692915}"/>
              </a:ext>
            </a:extLst>
          </p:cNvPr>
          <p:cNvSpPr/>
          <p:nvPr/>
        </p:nvSpPr>
        <p:spPr>
          <a:xfrm>
            <a:off x="4175129" y="379420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Normal" panose="020B0400000000000000"/>
              </a:rPr>
              <a:t>从机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 CN Normal" panose="020B0400000000000000"/>
            </a:endParaRPr>
          </a:p>
        </p:txBody>
      </p: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30891A9E-5AE7-4C67-8D43-FC43B434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18271"/>
              </p:ext>
            </p:extLst>
          </p:nvPr>
        </p:nvGraphicFramePr>
        <p:xfrm>
          <a:off x="6858000" y="340776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3576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5792"/>
                  </a:ext>
                </a:extLst>
              </a:tr>
            </a:tbl>
          </a:graphicData>
        </a:graphic>
      </p:graphicFrame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B299D0FB-D1A0-4518-976B-C4288511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3076"/>
              </p:ext>
            </p:extLst>
          </p:nvPr>
        </p:nvGraphicFramePr>
        <p:xfrm>
          <a:off x="1524000" y="1774316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3576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5792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2E497461-92FA-45A2-AAEA-D7E3DEA6D6B5}"/>
              </a:ext>
            </a:extLst>
          </p:cNvPr>
          <p:cNvSpPr/>
          <p:nvPr/>
        </p:nvSpPr>
        <p:spPr>
          <a:xfrm>
            <a:off x="168717" y="540616"/>
            <a:ext cx="8066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MOSI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E69F5A-3356-43A5-9C89-2C4A383734B5}"/>
              </a:ext>
            </a:extLst>
          </p:cNvPr>
          <p:cNvSpPr/>
          <p:nvPr/>
        </p:nvSpPr>
        <p:spPr>
          <a:xfrm>
            <a:off x="8107082" y="532995"/>
            <a:ext cx="8066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MISO</a:t>
            </a:r>
            <a:endParaRPr lang="zh-CN" altLang="en-US" sz="2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4A8903D8-72BA-4E12-973B-DDE65CD22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34043"/>
              </p:ext>
            </p:extLst>
          </p:nvPr>
        </p:nvGraphicFramePr>
        <p:xfrm>
          <a:off x="8129398" y="937012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3576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5792"/>
                  </a:ext>
                </a:extLst>
              </a:tr>
            </a:tbl>
          </a:graphicData>
        </a:graphic>
      </p:graphicFrame>
      <p:graphicFrame>
        <p:nvGraphicFramePr>
          <p:cNvPr id="54" name="表格 2">
            <a:extLst>
              <a:ext uri="{FF2B5EF4-FFF2-40B4-BE49-F238E27FC236}">
                <a16:creationId xmlns:a16="http://schemas.microsoft.com/office/drawing/2014/main" id="{A4F9B31A-FEF2-4123-A208-0350C628A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1507"/>
              </p:ext>
            </p:extLst>
          </p:nvPr>
        </p:nvGraphicFramePr>
        <p:xfrm>
          <a:off x="191792" y="937012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3576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5792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4B2937B-CD43-42BD-BDF3-6C5B30BA5E27}"/>
              </a:ext>
            </a:extLst>
          </p:cNvPr>
          <p:cNvCxnSpPr>
            <a:cxnSpLocks/>
          </p:cNvCxnSpPr>
          <p:nvPr/>
        </p:nvCxnSpPr>
        <p:spPr>
          <a:xfrm flipV="1">
            <a:off x="4160520" y="662809"/>
            <a:ext cx="404419" cy="33947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FDC8EB6-ECE4-489C-B67E-0ACD3C43557F}"/>
              </a:ext>
            </a:extLst>
          </p:cNvPr>
          <p:cNvCxnSpPr/>
          <p:nvPr/>
        </p:nvCxnSpPr>
        <p:spPr>
          <a:xfrm>
            <a:off x="4564939" y="662809"/>
            <a:ext cx="332172" cy="331851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2804D1A-AFB6-48E5-951F-EFBA7CB83DC1}"/>
              </a:ext>
            </a:extLst>
          </p:cNvPr>
          <p:cNvSpPr txBox="1"/>
          <p:nvPr/>
        </p:nvSpPr>
        <p:spPr>
          <a:xfrm>
            <a:off x="0" y="9406"/>
            <a:ext cx="1774556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8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</a:t>
            </a:r>
            <a:endParaRPr lang="en-US" altLang="zh-CN" sz="18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27F9EE-8DD2-4CE3-9756-BADA1AA27A7D}"/>
              </a:ext>
            </a:extLst>
          </p:cNvPr>
          <p:cNvSpPr/>
          <p:nvPr/>
        </p:nvSpPr>
        <p:spPr>
          <a:xfrm>
            <a:off x="4197379" y="2141899"/>
            <a:ext cx="756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0xAA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E8B9F8-97D3-4D4F-AED6-EBEC98FA31FB}"/>
              </a:ext>
            </a:extLst>
          </p:cNvPr>
          <p:cNvSpPr/>
          <p:nvPr/>
        </p:nvSpPr>
        <p:spPr>
          <a:xfrm>
            <a:off x="4209176" y="3007653"/>
            <a:ext cx="7328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0x55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D1518AE-6614-4747-BD6C-9BB09122F265}"/>
              </a:ext>
            </a:extLst>
          </p:cNvPr>
          <p:cNvSpPr/>
          <p:nvPr/>
        </p:nvSpPr>
        <p:spPr>
          <a:xfrm>
            <a:off x="6113860" y="1315908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移位寄存器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045633-D848-4F6D-BF6D-69FB04697686}"/>
              </a:ext>
            </a:extLst>
          </p:cNvPr>
          <p:cNvSpPr/>
          <p:nvPr/>
        </p:nvSpPr>
        <p:spPr>
          <a:xfrm>
            <a:off x="6113860" y="2956690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移位寄存器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爆炸形: 8 pt  32">
            <a:extLst>
              <a:ext uri="{FF2B5EF4-FFF2-40B4-BE49-F238E27FC236}">
                <a16:creationId xmlns:a16="http://schemas.microsoft.com/office/drawing/2014/main" id="{CB7574AE-4487-4631-8E36-BCBB855E53A9}"/>
              </a:ext>
            </a:extLst>
          </p:cNvPr>
          <p:cNvSpPr/>
          <p:nvPr/>
        </p:nvSpPr>
        <p:spPr>
          <a:xfrm>
            <a:off x="1974717" y="43720"/>
            <a:ext cx="1793575" cy="123141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怎么移？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BBDB2D-D1A4-49B5-8FF8-DDF1229831C1}"/>
              </a:ext>
            </a:extLst>
          </p:cNvPr>
          <p:cNvSpPr/>
          <p:nvPr/>
        </p:nvSpPr>
        <p:spPr>
          <a:xfrm>
            <a:off x="1430393" y="4297973"/>
            <a:ext cx="6269091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主机只向从机进行写操作，可以忽略接收到的从机数据。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E43096-A082-4D8D-A480-E4B028646A0A}"/>
              </a:ext>
            </a:extLst>
          </p:cNvPr>
          <p:cNvSpPr/>
          <p:nvPr/>
        </p:nvSpPr>
        <p:spPr>
          <a:xfrm>
            <a:off x="1430393" y="4668813"/>
            <a:ext cx="6831336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主机要对从机进行读操作，需要发送一个空数据来引发从机发送数据。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15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9753E-6 L -0.08334 0.000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88E-6 L 0.08247 -0.0006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753E-6 L -3.33333E-6 0.00062 C -0.01823 -0.00277 -0.03645 -0.00524 -0.05468 -0.00833 C -0.06979 -0.0108 -0.05798 -0.00895 -0.0658 -0.01512 C -0.06961 -0.01821 -0.07378 -0.01975 -0.07743 -0.02253 C -0.08455 -0.02901 -0.08941 -0.03487 -0.09427 -0.04382 C -0.09878 -0.05092 -0.1033 -0.05771 -0.10694 -0.06512 C -0.11267 -0.07685 -0.11319 -0.07654 -0.11718 -0.08858 C -0.12014 -0.09753 -0.11909 -0.0966 -0.1217 -0.10555 C -0.12274 -0.10895 -0.12482 -0.11327 -0.12604 -0.11635 C -0.12864 -0.12191 -0.13125 -0.12808 -0.13402 -0.13302 C -0.13576 -0.13611 -0.13663 -0.13734 -0.13784 -0.14012 C -0.13871 -0.14197 -0.13923 -0.14382 -0.1401 -0.14475 C -0.14132 -0.14722 -0.14201 -0.14907 -0.14305 -0.15092 C -0.14392 -0.15277 -0.14531 -0.15524 -0.14531 -0.15493 L -0.14566 -0.15493 " pathEditMode="relative" rAng="0" ptsTypes="AAAAAAAAAAAAAA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-77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617 L 0.00069 0.00648 C 0.00885 -0.00556 0.01736 -0.01636 0.02517 -0.02871 C 0.02743 -0.0321 0.03003 -0.03519 0.03194 -0.0392 C 0.03993 -0.05525 0.04861 -0.07006 0.05486 -0.08735 C 0.05972 -0.10093 0.06493 -0.11389 0.06927 -0.12871 C 0.07482 -0.1463 0.08385 -0.1821 0.08871 -0.20494 C 0.09027 -0.21204 0.09149 -0.21914 0.09305 -0.22593 C 0.09514 -0.23581 0.09826 -0.24476 0.09982 -0.25463 C 0.10034 -0.25834 0.10069 -0.26173 0.10156 -0.26513 C 0.10243 -0.26945 0.10399 -0.27315 0.10486 -0.27716 C 0.10607 -0.28272 0.10764 -0.29969 0.10833 -0.30432 C 0.10885 -0.30834 0.10955 -0.31235 0.10989 -0.31636 C 0.11041 -0.32037 0.11024 -0.32469 0.11076 -0.3284 C 0.11146 -0.33365 0.1125 -0.33858 0.11336 -0.34352 C 0.11493 -0.36945 0.11302 -0.34599 0.11597 -0.3676 C 0.11632 -0.37068 0.11632 -0.37377 0.11684 -0.37686 C 0.11736 -0.38087 0.11857 -0.38488 0.11927 -0.38889 C 0.11996 -0.39167 0.12031 -0.39476 0.121 -0.39784 C 0.12847 -0.4321 0.11927 -0.38889 0.12604 -0.41605 C 0.12691 -0.41883 0.12708 -0.42192 0.12777 -0.425 C 0.1283 -0.42747 0.12899 -0.42994 0.12951 -0.43241 C 0.12986 -0.43395 0.13003 -0.4355 0.13038 -0.43704 C 0.13073 -0.43889 0.13073 -0.44105 0.13125 -0.44321 C 0.13159 -0.44506 0.13229 -0.44723 0.13281 -0.44908 C 0.13316 -0.45155 0.13333 -0.45402 0.13368 -0.45648 C 0.1342 -0.46081 0.13489 -0.46451 0.13541 -0.46883 C 0.13576 -0.4713 0.13576 -0.47377 0.13628 -0.47624 C 0.1368 -0.47902 0.13767 -0.48025 0.13889 -0.4821 L 0.13889 -0.48179 " pathEditMode="relative" rAng="0" ptsTypes="AAAAAAAAAAAAAAAAAAAAAAAAAAAA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-244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031 L -0.00173 1.23457E-7 C -0.00156 0.00463 -0.00121 0.00957 -0.00104 0.01451 C -0.00034 0.0287 -0.00017 0.0429 0.0007 0.05679 C 0.00105 0.06173 0.00191 0.06667 0.00243 0.07191 C 0.00278 0.07531 0.00278 0.07901 0.0033 0.08241 C 0.00365 0.08488 0.00452 0.08735 0.00504 0.08981 C 0.00573 0.09475 0.00608 0.1 0.0066 0.10494 C 0.00712 0.10864 0.00782 0.11204 0.00834 0.11543 C 0.01389 0.15772 0.00539 0.1 0.01268 0.14877 C 0.01337 0.15432 0.01511 0.16512 0.01511 0.16543 C 0.01598 0.17901 0.01563 0.1787 0.01771 0.19228 C 0.01927 0.20339 0.02049 0.21481 0.02275 0.22562 C 0.02726 0.2466 0.02327 0.22839 0.02865 0.25123 C 0.02934 0.2537 0.02986 0.25617 0.03039 0.25864 C 0.03108 0.26173 0.03143 0.26481 0.03212 0.26759 C 0.03334 0.27315 0.0349 0.2787 0.03629 0.28426 C 0.03768 0.28889 0.03907 0.29352 0.04063 0.29784 C 0.04618 0.31389 0.04323 0.30247 0.0474 0.31574 C 0.04827 0.31883 0.04896 0.32191 0.04983 0.325 C 0.0507 0.32716 0.05174 0.32809 0.05243 0.33025 C 0.054 0.3358 0.05521 0.34043 0.05677 0.34599 C 0.05712 0.34753 0.05782 0.34846 0.05834 0.35031 C 0.06233 0.36265 0.05903 0.35648 0.06355 0.3642 C 0.06615 0.37377 0.06945 0.38673 0.07448 0.39259 C 0.07535 0.39383 0.07622 0.39444 0.07709 0.39475 C 0.0783 0.39691 0.07917 0.4 0.08039 0.40185 C 0.08143 0.40309 0.08282 0.40309 0.08386 0.40463 C 0.08629 0.40802 0.08872 0.41204 0.0915 0.41512 C 0.09202 0.41636 0.09306 0.41698 0.09393 0.41821 C 0.09775 0.42315 0.09879 0.42531 0.10313 0.43025 C 0.104 0.43117 0.10504 0.43117 0.10591 0.43117 C 0.10782 0.43364 0.11025 0.43704 0.11268 0.43951 C 0.11407 0.44105 0.11563 0.44228 0.11684 0.44383 C 0.11806 0.44537 0.11927 0.44691 0.12032 0.44846 C 0.12153 0.45031 0.1224 0.45309 0.12361 0.45463 C 0.12518 0.45586 0.12657 0.4571 0.12796 0.45895 C 0.13039 0.46235 0.13247 0.46605 0.13473 0.46944 C 0.13559 0.47099 0.13629 0.47284 0.13733 0.47407 C 0.13924 0.47623 0.14184 0.47716 0.1441 0.4787 C 0.14462 0.47901 0.14514 0.47963 0.14584 0.48025 L 0.14584 0.48056 " pathEditMode="relative" rAng="0" ptsTypes="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2404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34 L 0.00069 -0.00309 C 0.00035 0.00062 -0.00052 0.01728 -0.00191 0.025 C -0.00243 0.02778 -0.00313 0.03025 -0.00365 0.03272 C -0.00399 0.03426 -0.00417 0.0358 -0.00451 0.03704 C -0.00486 0.03889 -0.00573 0.04012 -0.00625 0.04167 C -0.00677 0.04352 -0.00712 0.04599 -0.00781 0.04784 C -0.0092 0.05093 -0.01076 0.0537 -0.01215 0.05679 C -0.01267 0.05833 -0.01302 0.06019 -0.01389 0.06142 C -0.01597 0.06481 -0.01823 0.06759 -0.02066 0.07037 C -0.02135 0.0713 -0.0224 0.07222 -0.02309 0.07346 C -0.03056 0.08426 -0.02014 0.07099 -0.02899 0.08241 C -0.02986 0.08333 -0.03073 0.08457 -0.0316 0.08549 C -0.03472 0.08858 -0.0349 0.08765 -0.0375 0.09136 C -0.04167 0.09753 -0.03611 0.09167 -0.04271 0.09907 C -0.04375 0.10031 -0.04497 0.10093 -0.04601 0.10216 C -0.04722 0.10339 -0.04826 0.10525 -0.04948 0.10648 C -0.05052 0.10772 -0.05174 0.10833 -0.05278 0.10957 C -0.05399 0.1108 -0.05504 0.11265 -0.05625 0.1142 C -0.05764 0.11574 -0.05903 0.11698 -0.06042 0.11852 C -0.06111 0.11944 -0.06146 0.12099 -0.06215 0.1216 C -0.06285 0.12253 -0.06389 0.12253 -0.06476 0.12315 C -0.06615 0.12438 -0.06736 0.12654 -0.06892 0.12778 C -0.06997 0.12839 -0.07118 0.12839 -0.0724 0.12932 C -0.08629 0.13735 -0.06806 0.12747 -0.07986 0.13519 C -0.08108 0.1358 -0.08229 0.13611 -0.08333 0.13673 C -0.08507 0.13765 -0.08681 0.13858 -0.08837 0.13981 C -0.08976 0.14074 -0.09132 0.14167 -0.09271 0.1429 C -0.09774 0.14691 -0.09879 0.14907 -0.10451 0.15185 C -0.10764 0.15339 -0.11076 0.1537 -0.11389 0.15494 C -0.11476 0.15586 -0.11545 0.1571 -0.11649 0.15772 C -0.11962 0.16049 -0.12483 0.16019 -0.12743 0.1608 C -0.13715 0.16327 -0.12517 0.16235 -0.13837 0.16235 L -0.13837 0.16265 " pathEditMode="relative" rAng="0" ptsTypes="AAAAAAAAAAAAAAAAAAAAAAAAAAAAAAAA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3863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53FE67-1E88-4321-98DA-B406D76F56EA}"/>
              </a:ext>
            </a:extLst>
          </p:cNvPr>
          <p:cNvSpPr/>
          <p:nvPr/>
        </p:nvSpPr>
        <p:spPr>
          <a:xfrm>
            <a:off x="349405" y="1015180"/>
            <a:ext cx="1670601" cy="285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时钟极性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(CPOL)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C90A515-F33F-4ED9-89F2-B3B2C767BE71}"/>
              </a:ext>
            </a:extLst>
          </p:cNvPr>
          <p:cNvSpPr/>
          <p:nvPr/>
        </p:nvSpPr>
        <p:spPr>
          <a:xfrm>
            <a:off x="349405" y="2074829"/>
            <a:ext cx="1670601" cy="285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时钟相位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(CPHA)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561A06-2324-45FF-8BF2-14E5B7679DC9}"/>
              </a:ext>
            </a:extLst>
          </p:cNvPr>
          <p:cNvSpPr txBox="1"/>
          <p:nvPr/>
        </p:nvSpPr>
        <p:spPr>
          <a:xfrm>
            <a:off x="2020006" y="988982"/>
            <a:ext cx="3726180" cy="103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没有数据传输时时钟线的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空闲状态电平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在空闲状态保持低电平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在空闲状态保持高电平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3D18F6-A353-4269-B464-2ABCD996E896}"/>
              </a:ext>
            </a:extLst>
          </p:cNvPr>
          <p:cNvSpPr txBox="1"/>
          <p:nvPr/>
        </p:nvSpPr>
        <p:spPr>
          <a:xfrm>
            <a:off x="2020006" y="1968838"/>
            <a:ext cx="6912000" cy="103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时钟线在第几个时钟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边沿采样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的第一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奇数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边沿进行数据位采样，数据在第一个时钟边沿被锁存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的第二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偶数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边沿进行数据位采样，数据在第二个时钟边沿被锁存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320B58-D01C-47AE-B11D-EC820870E4F2}"/>
              </a:ext>
            </a:extLst>
          </p:cNvPr>
          <p:cNvSpPr/>
          <p:nvPr/>
        </p:nvSpPr>
        <p:spPr>
          <a:xfrm>
            <a:off x="6234542" y="1378162"/>
            <a:ext cx="2125980" cy="39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下降沿？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05EA08-32DC-4063-9606-4A307A3C6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392808"/>
              </p:ext>
            </p:extLst>
          </p:nvPr>
        </p:nvGraphicFramePr>
        <p:xfrm>
          <a:off x="1237186" y="3044007"/>
          <a:ext cx="6912000" cy="16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9577352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17863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555357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19183759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43914497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70964002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工作模式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CPOL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CPHA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SCL</a:t>
                      </a: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空闲状态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采样边沿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采样时刻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479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低电平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上升沿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奇数边沿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2818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低电平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下降沿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偶数边沿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481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高电平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下降沿</a:t>
                      </a:r>
                      <a:endParaRPr lang="zh-CN" altLang="en-US" sz="32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奇数边沿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6087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高电平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上升沿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偶数边沿</a:t>
                      </a:r>
                      <a:endParaRPr lang="zh-CN" altLang="en-US" sz="32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84589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570C9FBD-3F7A-4615-A3DC-A5AEB242D2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D686EB53-3687-4101-8A38-8C93FAC8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3" y="448059"/>
            <a:ext cx="34344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BF8C5D4-ABB4-4A95-96A8-9E4B1F4A2FDA}"/>
              </a:ext>
            </a:extLst>
          </p:cNvPr>
          <p:cNvSpPr/>
          <p:nvPr/>
        </p:nvSpPr>
        <p:spPr>
          <a:xfrm>
            <a:off x="3785367" y="593227"/>
            <a:ext cx="2034136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决定数据的有效性</a:t>
            </a:r>
          </a:p>
        </p:txBody>
      </p:sp>
    </p:spTree>
    <p:extLst>
      <p:ext uri="{BB962C8B-B14F-4D97-AF65-F5344CB8AC3E}">
        <p14:creationId xmlns:p14="http://schemas.microsoft.com/office/powerpoint/2010/main" val="8769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  <p:bldP spid="15" grpId="0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20710</TotalTime>
  <Words>3220</Words>
  <Application>Microsoft Office PowerPoint</Application>
  <PresentationFormat>全屏显示(16:9)</PresentationFormat>
  <Paragraphs>654</Paragraphs>
  <Slides>41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-apple-system</vt:lpstr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155</cp:revision>
  <dcterms:created xsi:type="dcterms:W3CDTF">2021-03-21T09:45:45Z</dcterms:created>
  <dcterms:modified xsi:type="dcterms:W3CDTF">2022-03-16T10:29:33Z</dcterms:modified>
</cp:coreProperties>
</file>