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68" r:id="rId2"/>
    <p:sldId id="270" r:id="rId3"/>
    <p:sldId id="272" r:id="rId4"/>
    <p:sldId id="291" r:id="rId5"/>
    <p:sldId id="284" r:id="rId6"/>
    <p:sldId id="499" r:id="rId7"/>
    <p:sldId id="286" r:id="rId8"/>
    <p:sldId id="470" r:id="rId9"/>
    <p:sldId id="497" r:id="rId10"/>
    <p:sldId id="471" r:id="rId11"/>
    <p:sldId id="283" r:id="rId12"/>
    <p:sldId id="472" r:id="rId13"/>
    <p:sldId id="474" r:id="rId14"/>
    <p:sldId id="475" r:id="rId15"/>
    <p:sldId id="473" r:id="rId16"/>
    <p:sldId id="492" r:id="rId17"/>
    <p:sldId id="280" r:id="rId18"/>
    <p:sldId id="476" r:id="rId19"/>
    <p:sldId id="477" r:id="rId20"/>
    <p:sldId id="478" r:id="rId21"/>
    <p:sldId id="500" r:id="rId22"/>
    <p:sldId id="287" r:id="rId23"/>
    <p:sldId id="480" r:id="rId24"/>
    <p:sldId id="481" r:id="rId25"/>
    <p:sldId id="482" r:id="rId26"/>
    <p:sldId id="288" r:id="rId27"/>
    <p:sldId id="289" r:id="rId28"/>
    <p:sldId id="493" r:id="rId29"/>
    <p:sldId id="443" r:id="rId30"/>
    <p:sldId id="347" r:id="rId31"/>
    <p:sldId id="348" r:id="rId32"/>
    <p:sldId id="483" r:id="rId33"/>
    <p:sldId id="484" r:id="rId34"/>
    <p:sldId id="485" r:id="rId35"/>
    <p:sldId id="486" r:id="rId36"/>
    <p:sldId id="487" r:id="rId37"/>
    <p:sldId id="489" r:id="rId38"/>
    <p:sldId id="490" r:id="rId39"/>
    <p:sldId id="491" r:id="rId40"/>
    <p:sldId id="498" r:id="rId41"/>
    <p:sldId id="281" r:id="rId42"/>
    <p:sldId id="479" r:id="rId43"/>
    <p:sldId id="290" r:id="rId44"/>
    <p:sldId id="496" r:id="rId45"/>
    <p:sldId id="494" r:id="rId46"/>
    <p:sldId id="342" r:id="rId47"/>
    <p:sldId id="279" r:id="rId48"/>
    <p:sldId id="495" r:id="rId49"/>
    <p:sldId id="363" r:id="rId50"/>
    <p:sldId id="27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888"/>
    <a:srgbClr val="002060"/>
    <a:srgbClr val="FFFFFF"/>
    <a:srgbClr val="DCE6F1"/>
    <a:srgbClr val="117457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84981" autoAdjust="0"/>
  </p:normalViewPr>
  <p:slideViewPr>
    <p:cSldViewPr snapToGrid="0">
      <p:cViewPr varScale="1">
        <p:scale>
          <a:sx n="114" d="100"/>
          <a:sy n="114" d="100"/>
        </p:scale>
        <p:origin x="23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A8CD4-D19D-494E-8BB9-04F139A0AC4B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4B478-E74F-4BF8-9051-4E6216C2D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5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3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87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6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60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70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68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92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808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41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85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41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41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27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90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04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25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14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03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94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00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8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26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1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83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9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11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4B478-E74F-4BF8-9051-4E6216C2DA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6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2" y="1876189"/>
            <a:ext cx="3231356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C0A28B12-2723-4E0D-8AD8-60E5C6DA1395}"/>
              </a:ext>
            </a:extLst>
          </p:cNvPr>
          <p:cNvSpPr/>
          <p:nvPr/>
        </p:nvSpPr>
        <p:spPr>
          <a:xfrm>
            <a:off x="330590" y="990525"/>
            <a:ext cx="799044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总线以“帧”形式进行通信。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协议定义了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种类型的帧：数据帧、遥控帧、错误帧、过载帧、间隔帧，其中数据帧最为常用。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258239-9978-4B42-A7DD-859ADEDC6EB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9FB37E-F83E-4576-A089-DE52914FD0DB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A110174F-D860-492D-94F7-F46EE51DF86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C9E630-8CFB-4C32-A477-882F900A941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3F0EA1-B2DC-471B-B320-F875A82C2BB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67448EC-550A-4B4B-98B1-73CA2563D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7531B06-3FA0-4B72-99D1-5F341F5C9D32}"/>
              </a:ext>
            </a:extLst>
          </p:cNvPr>
          <p:cNvSpPr txBox="1"/>
          <p:nvPr/>
        </p:nvSpPr>
        <p:spPr>
          <a:xfrm>
            <a:off x="-8725" y="457591"/>
            <a:ext cx="2389909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协议层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092B138-9341-42D8-9536-440CC1BE2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809844"/>
              </p:ext>
            </p:extLst>
          </p:nvPr>
        </p:nvGraphicFramePr>
        <p:xfrm>
          <a:off x="188574" y="1992975"/>
          <a:ext cx="8028000" cy="216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4000">
                  <a:extLst>
                    <a:ext uri="{9D8B030D-6E8A-4147-A177-3AD203B41FA5}">
                      <a16:colId xmlns:a16="http://schemas.microsoft.com/office/drawing/2014/main" val="3701823193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188530542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帧类型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帧作用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807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数据帧（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 Frame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用于发送单元向接收单元传输数据的帧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91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遥控帧（</a:t>
                      </a:r>
                      <a:r>
                        <a:rPr lang="en-US" altLang="zh-CN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Remote Frame</a:t>
                      </a: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用于接收单元向具有相同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的发送单元请求数据的帧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359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错误帧（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Error Frame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用于当检测出错误时向其他单元通知错误的帧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770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过载帧（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Overload Frame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用于接收单元通知其尚未做好接收准备的帧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61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间隔帧（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Inter Frame Space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用于将数据帧 及遥控帧与前面的帧分离开来的帧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09855"/>
                  </a:ext>
                </a:extLst>
              </a:tr>
            </a:tbl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D3B2364A-08AD-4C29-A076-3B6DE29913F7}"/>
              </a:ext>
            </a:extLst>
          </p:cNvPr>
          <p:cNvSpPr/>
          <p:nvPr/>
        </p:nvSpPr>
        <p:spPr>
          <a:xfrm>
            <a:off x="8254675" y="2346960"/>
            <a:ext cx="256864" cy="7239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F63DC3-EED6-44BB-986B-75425B968EFB}"/>
              </a:ext>
            </a:extLst>
          </p:cNvPr>
          <p:cNvSpPr/>
          <p:nvPr/>
        </p:nvSpPr>
        <p:spPr>
          <a:xfrm>
            <a:off x="8520803" y="2278142"/>
            <a:ext cx="100255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常用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07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0" y="8357"/>
            <a:ext cx="1652954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数据帧介绍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C22B18-5CAA-4B91-9806-4B11D8B5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9" y="895367"/>
            <a:ext cx="8286750" cy="2705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D7FFBD-003B-49C3-9375-B280B9AF9938}"/>
              </a:ext>
            </a:extLst>
          </p:cNvPr>
          <p:cNvSpPr txBox="1"/>
          <p:nvPr/>
        </p:nvSpPr>
        <p:spPr>
          <a:xfrm>
            <a:off x="70340" y="197469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标准数据帧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8ABB3E-6730-4E24-8B8D-5B026348CF14}"/>
              </a:ext>
            </a:extLst>
          </p:cNvPr>
          <p:cNvSpPr txBox="1"/>
          <p:nvPr/>
        </p:nvSpPr>
        <p:spPr>
          <a:xfrm>
            <a:off x="70340" y="32473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扩展数据帧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BA2A9B-ADA3-47D5-B776-D1A6EF2C3F9F}"/>
              </a:ext>
            </a:extLst>
          </p:cNvPr>
          <p:cNvSpPr/>
          <p:nvPr/>
        </p:nvSpPr>
        <p:spPr>
          <a:xfrm>
            <a:off x="0" y="470018"/>
            <a:ext cx="914400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数据帧由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段组成。数据帧又分为标准帧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(CAN2.0A)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和扩展帧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(CAN2.0B)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，主要体现在仲裁段和控制段。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66F225-7D51-4B07-980E-9BFAC1F59151}"/>
              </a:ext>
            </a:extLst>
          </p:cNvPr>
          <p:cNvSpPr/>
          <p:nvPr/>
        </p:nvSpPr>
        <p:spPr>
          <a:xfrm>
            <a:off x="288971" y="3835112"/>
            <a:ext cx="3966504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帧起始：表示数据帧开始的段，显性信号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4E0FB92-2470-48FB-8C29-98335B0D6240}"/>
              </a:ext>
            </a:extLst>
          </p:cNvPr>
          <p:cNvSpPr/>
          <p:nvPr/>
        </p:nvSpPr>
        <p:spPr>
          <a:xfrm>
            <a:off x="288970" y="4251120"/>
            <a:ext cx="3966505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仲裁段：表示该帧优先级的段，优先级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45E51AB-38E9-4F52-B6A0-B1B1B98C4F5B}"/>
              </a:ext>
            </a:extLst>
          </p:cNvPr>
          <p:cNvSpPr/>
          <p:nvPr/>
        </p:nvSpPr>
        <p:spPr>
          <a:xfrm>
            <a:off x="288971" y="4660094"/>
            <a:ext cx="3966506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控制段：表示数据的字节数及保留位的段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9C98C15-987A-4480-8743-7C123B8C1761}"/>
              </a:ext>
            </a:extLst>
          </p:cNvPr>
          <p:cNvSpPr/>
          <p:nvPr/>
        </p:nvSpPr>
        <p:spPr>
          <a:xfrm>
            <a:off x="4459588" y="3655022"/>
            <a:ext cx="4487011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数据段：数据的内容，一帧可发送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字节数据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0582CF5-10A1-48C6-8FB7-DC3588C9987A}"/>
              </a:ext>
            </a:extLst>
          </p:cNvPr>
          <p:cNvSpPr/>
          <p:nvPr/>
        </p:nvSpPr>
        <p:spPr>
          <a:xfrm>
            <a:off x="4459588" y="4044763"/>
            <a:ext cx="4487011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CRC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段：检查帧的传输错误的段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1D4408E-D28A-474D-A264-F428AB5F4537}"/>
              </a:ext>
            </a:extLst>
          </p:cNvPr>
          <p:cNvSpPr/>
          <p:nvPr/>
        </p:nvSpPr>
        <p:spPr>
          <a:xfrm>
            <a:off x="4459588" y="4434504"/>
            <a:ext cx="4487011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段：表示确认正常接收的段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897647E-CCDB-4448-9E87-C289ADE8A5BF}"/>
              </a:ext>
            </a:extLst>
          </p:cNvPr>
          <p:cNvSpPr/>
          <p:nvPr/>
        </p:nvSpPr>
        <p:spPr>
          <a:xfrm>
            <a:off x="4459588" y="4824246"/>
            <a:ext cx="4487011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帧结束：表示数据帧结束的段，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个隐性信号</a:t>
            </a:r>
          </a:p>
        </p:txBody>
      </p:sp>
      <p:sp>
        <p:nvSpPr>
          <p:cNvPr id="24" name="矩形 39">
            <a:extLst>
              <a:ext uri="{FF2B5EF4-FFF2-40B4-BE49-F238E27FC236}">
                <a16:creationId xmlns:a16="http://schemas.microsoft.com/office/drawing/2014/main" id="{0702B588-B261-4E01-8D8E-A3DC8D26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9" y="1711448"/>
            <a:ext cx="917825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标识符位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0D9CB914-BC65-4764-8E14-5A66B1DD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359" y="1980573"/>
            <a:ext cx="1363303" cy="4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远程发送请求位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defRPr/>
            </a:pP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数据帧   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遥控帧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39">
            <a:extLst>
              <a:ext uri="{FF2B5EF4-FFF2-40B4-BE49-F238E27FC236}">
                <a16:creationId xmlns:a16="http://schemas.microsoft.com/office/drawing/2014/main" id="{C9ADA609-916D-4F70-8051-20C23F7A1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81" y="1711448"/>
            <a:ext cx="1206980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扩展标识符位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636C56F7-6E70-4877-BF66-ED184264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619" y="1711448"/>
            <a:ext cx="1206980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数据长度编码位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39">
            <a:extLst>
              <a:ext uri="{FF2B5EF4-FFF2-40B4-BE49-F238E27FC236}">
                <a16:creationId xmlns:a16="http://schemas.microsoft.com/office/drawing/2014/main" id="{154D9A19-E670-4660-B95F-FFB1E9D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848" y="1711448"/>
            <a:ext cx="1206980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循环校验序列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39">
            <a:extLst>
              <a:ext uri="{FF2B5EF4-FFF2-40B4-BE49-F238E27FC236}">
                <a16:creationId xmlns:a16="http://schemas.microsoft.com/office/drawing/2014/main" id="{8448F120-04E0-4123-9835-22099860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915" y="1919196"/>
            <a:ext cx="917825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界定符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9">
            <a:extLst>
              <a:ext uri="{FF2B5EF4-FFF2-40B4-BE49-F238E27FC236}">
                <a16:creationId xmlns:a16="http://schemas.microsoft.com/office/drawing/2014/main" id="{A75B0D4B-AF39-4639-8BF7-79EE54099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027" y="1711448"/>
            <a:ext cx="917825" cy="2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确认位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AE0DDCA9-A53A-4B0C-9A5E-9C9BD9CF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164" y="3580771"/>
            <a:ext cx="1841431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用在扩展格式，替代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RTR</a:t>
            </a:r>
          </a:p>
        </p:txBody>
      </p:sp>
    </p:spTree>
    <p:extLst>
      <p:ext uri="{BB962C8B-B14F-4D97-AF65-F5344CB8AC3E}">
        <p14:creationId xmlns:p14="http://schemas.microsoft.com/office/powerpoint/2010/main" val="420991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3" grpId="0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C0A28B12-2723-4E0D-8AD8-60E5C6DA1395}"/>
              </a:ext>
            </a:extLst>
          </p:cNvPr>
          <p:cNvSpPr/>
          <p:nvPr/>
        </p:nvSpPr>
        <p:spPr>
          <a:xfrm>
            <a:off x="168812" y="880422"/>
            <a:ext cx="8328075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总线以“位同步”机制，实现对电平的正确采样。位数据都由四段组成：同步段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、传播时间段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(PTS)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、相位缓冲段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1(PBS1)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和相位缓冲段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2(PBS2)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，每段又由多个位时序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258239-9978-4B42-A7DD-859ADEDC6EB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9FB37E-F83E-4576-A089-DE52914FD0DB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A110174F-D860-492D-94F7-F46EE51DF86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C9E630-8CFB-4C32-A477-882F900A941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3F0EA1-B2DC-471B-B320-F875A82C2BB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67448EC-550A-4B4B-98B1-73CA2563D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CFF871-E586-4B94-A7C1-FBA3306793BD}"/>
              </a:ext>
            </a:extLst>
          </p:cNvPr>
          <p:cNvSpPr txBox="1"/>
          <p:nvPr/>
        </p:nvSpPr>
        <p:spPr>
          <a:xfrm>
            <a:off x="0" y="458525"/>
            <a:ext cx="30175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位时序介绍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2E22FB-C61E-4252-A32A-A2A77D1E0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86" y="1729421"/>
            <a:ext cx="4124325" cy="21431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87AD11D-96D5-4E9A-9B6C-39AEB9D0D216}"/>
              </a:ext>
            </a:extLst>
          </p:cNvPr>
          <p:cNvSpPr/>
          <p:nvPr/>
        </p:nvSpPr>
        <p:spPr>
          <a:xfrm>
            <a:off x="739385" y="4035146"/>
            <a:ext cx="555341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采样点是指读取总线电平，并将读到的电平作为位值的点。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DCF4E-2FB7-44C6-A155-E022447A5B17}"/>
              </a:ext>
            </a:extLst>
          </p:cNvPr>
          <p:cNvSpPr/>
          <p:nvPr/>
        </p:nvSpPr>
        <p:spPr>
          <a:xfrm>
            <a:off x="739384" y="4360346"/>
            <a:ext cx="5553415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根据位时序，就可以计算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通信的波特率。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44F043D3-DBE2-4B44-B186-0B163C5F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487" y="3851525"/>
            <a:ext cx="746834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1Tq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FC63DAEF-7804-4606-95B9-79001F6E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431" y="2131868"/>
            <a:ext cx="746834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8~25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88225BC7-4D82-469D-985B-9ED86A75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887" y="3852725"/>
            <a:ext cx="746834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1~8Tq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595EDF84-23BE-4767-9F13-CC068C66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687" y="3853925"/>
            <a:ext cx="746834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1~8Tq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D7BA8C01-C384-4907-BD8E-23AE52B9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887" y="3869525"/>
            <a:ext cx="746834" cy="23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2~8Tq</a:t>
            </a:r>
            <a:r>
              <a:rPr lang="zh-CN" altLang="en-US" sz="12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70BC17-2161-4621-83CB-89E5C773A325}"/>
              </a:ext>
            </a:extLst>
          </p:cNvPr>
          <p:cNvSpPr/>
          <p:nvPr/>
        </p:nvSpPr>
        <p:spPr>
          <a:xfrm>
            <a:off x="5597766" y="2098799"/>
            <a:ext cx="3495531" cy="153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节点监测到总线上信号的跳变在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段范围内，表示节点与总线的时序是同步，此时采样点的电平即该位的电平。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0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2CFF871-E586-4B94-A7C1-FBA3306793BD}"/>
              </a:ext>
            </a:extLst>
          </p:cNvPr>
          <p:cNvSpPr txBox="1"/>
          <p:nvPr/>
        </p:nvSpPr>
        <p:spPr>
          <a:xfrm>
            <a:off x="281355" y="-76052"/>
            <a:ext cx="1856934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数据同步过程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D69A45-ED4E-4473-B383-8373670044BA}"/>
              </a:ext>
            </a:extLst>
          </p:cNvPr>
          <p:cNvSpPr/>
          <p:nvPr/>
        </p:nvSpPr>
        <p:spPr>
          <a:xfrm>
            <a:off x="794835" y="300017"/>
            <a:ext cx="799044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为了实现对总线电平信号的正确采样，数据同步分为硬件同步和再同步。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067B8D-F095-4F81-9141-CDA1E0C37EFE}"/>
              </a:ext>
            </a:extLst>
          </p:cNvPr>
          <p:cNvSpPr/>
          <p:nvPr/>
        </p:nvSpPr>
        <p:spPr>
          <a:xfrm>
            <a:off x="281355" y="635371"/>
            <a:ext cx="118871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硬件同步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71DDDE-5CCF-4ED6-B616-8C01FD3DB2E9}"/>
              </a:ext>
            </a:extLst>
          </p:cNvPr>
          <p:cNvSpPr/>
          <p:nvPr/>
        </p:nvSpPr>
        <p:spPr>
          <a:xfrm>
            <a:off x="372805" y="970651"/>
            <a:ext cx="7990449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节点通过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总线发送数据，一开始发送帧起始信号。总线上其他节点会检测帧起始信号在不在位数据的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段内，判断内部时序与总线是否同步。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1B2E69-129C-401D-8F2B-C413859EEF5E}"/>
              </a:ext>
            </a:extLst>
          </p:cNvPr>
          <p:cNvSpPr/>
          <p:nvPr/>
        </p:nvSpPr>
        <p:spPr>
          <a:xfrm>
            <a:off x="370073" y="1702290"/>
            <a:ext cx="7990449" cy="116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假如不在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段内，这种情况下，采样点获得的电平状态是不正确的。所以，节点会使用硬件同步方式调整， 把自己的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段平移到检测到边沿的地方，获得同步，同步情况下，采样点获得的电平状态才是正确的。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9D81B2-3ACA-465F-88D8-60ACA3C0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892307"/>
            <a:ext cx="5873262" cy="2251193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B076E39-B678-4AC6-858C-C4C5D7CBA2EC}"/>
              </a:ext>
            </a:extLst>
          </p:cNvPr>
          <p:cNvSpPr/>
          <p:nvPr/>
        </p:nvSpPr>
        <p:spPr>
          <a:xfrm>
            <a:off x="2989968" y="52769"/>
            <a:ext cx="4100150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时钟频率误差、传输上的相位延迟引起偏差</a:t>
            </a:r>
          </a:p>
        </p:txBody>
      </p:sp>
    </p:spTree>
    <p:extLst>
      <p:ext uri="{BB962C8B-B14F-4D97-AF65-F5344CB8AC3E}">
        <p14:creationId xmlns:p14="http://schemas.microsoft.com/office/powerpoint/2010/main" val="190058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5CD8B01-0E3E-4552-B6DB-2E41004D0D84}"/>
              </a:ext>
            </a:extLst>
          </p:cNvPr>
          <p:cNvSpPr/>
          <p:nvPr/>
        </p:nvSpPr>
        <p:spPr>
          <a:xfrm>
            <a:off x="0" y="451107"/>
            <a:ext cx="1188719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再同步</a:t>
            </a:r>
            <a:endParaRPr lang="en-US" altLang="zh-CN" sz="1600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7D2C3-CE83-4310-B061-6D62804707A0}"/>
              </a:ext>
            </a:extLst>
          </p:cNvPr>
          <p:cNvSpPr/>
          <p:nvPr/>
        </p:nvSpPr>
        <p:spPr>
          <a:xfrm>
            <a:off x="998820" y="492345"/>
            <a:ext cx="737849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再同步利用普通数据位的边沿信号（帧起始信号是特殊的边沿信号）进行同步。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B20EE0-DFB6-467E-9742-5FB4A695B3BE}"/>
              </a:ext>
            </a:extLst>
          </p:cNvPr>
          <p:cNvSpPr/>
          <p:nvPr/>
        </p:nvSpPr>
        <p:spPr>
          <a:xfrm>
            <a:off x="996088" y="827625"/>
            <a:ext cx="737849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再同步的方式分为两种情况：超前和滞后，即边沿信号与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段的相对位置。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56710-4243-44D9-89E3-4FB2C253D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55898"/>
            <a:ext cx="4621421" cy="20344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E28B35-FE5D-42AF-A180-944BE59F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90" y="1355898"/>
            <a:ext cx="4712677" cy="206110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A27FDE72-B175-49E7-9975-547221FC004D}"/>
              </a:ext>
            </a:extLst>
          </p:cNvPr>
          <p:cNvSpPr/>
          <p:nvPr/>
        </p:nvSpPr>
        <p:spPr>
          <a:xfrm>
            <a:off x="370073" y="3339631"/>
            <a:ext cx="8330795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再同步时，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PSB1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PSB2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中增加或者减少的时间被称为“再同步补偿宽度（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SJW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）”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其范围：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1~4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439B37-6161-473A-9256-10119DB0E1CB}"/>
              </a:ext>
            </a:extLst>
          </p:cNvPr>
          <p:cNvSpPr/>
          <p:nvPr/>
        </p:nvSpPr>
        <p:spPr>
          <a:xfrm>
            <a:off x="370073" y="3997259"/>
            <a:ext cx="8330795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限定了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SJW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值后，再同步时，不能增加限定长度的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SJW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SJW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值较大时，吸收误差能力更强，但是通讯速度会下降。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DE8EB41-DDCB-4E58-A239-CBB1DDF93D4E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8634154-9FFB-4B27-8F85-49085E685B05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D75DE317-E425-4384-B9B5-C0B1526DE3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F8072E-48F8-49B1-9512-2090277F15A7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242FD59-A155-4F3F-90DB-106000F02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C0A28B12-2723-4E0D-8AD8-60E5C6DA1395}"/>
              </a:ext>
            </a:extLst>
          </p:cNvPr>
          <p:cNvSpPr/>
          <p:nvPr/>
        </p:nvSpPr>
        <p:spPr>
          <a:xfrm>
            <a:off x="633046" y="862513"/>
            <a:ext cx="579589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总线处于空闲状态，最先开始发送消息的单元获得发送权。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258239-9978-4B42-A7DD-859ADEDC6EB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9FB37E-F83E-4576-A089-DE52914FD0DB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A110174F-D860-492D-94F7-F46EE51DF86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C9E630-8CFB-4C32-A477-882F900A941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3F0EA1-B2DC-471B-B320-F875A82C2BB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67448EC-550A-4B4B-98B1-73CA2563D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CFF871-E586-4B94-A7C1-FBA3306793BD}"/>
              </a:ext>
            </a:extLst>
          </p:cNvPr>
          <p:cNvSpPr txBox="1"/>
          <p:nvPr/>
        </p:nvSpPr>
        <p:spPr>
          <a:xfrm>
            <a:off x="0" y="458525"/>
            <a:ext cx="1765495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总线仲裁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62004C-736F-4F12-A0DE-FE8D12CAD153}"/>
              </a:ext>
            </a:extLst>
          </p:cNvPr>
          <p:cNvSpPr/>
          <p:nvPr/>
        </p:nvSpPr>
        <p:spPr>
          <a:xfrm>
            <a:off x="1765495" y="568465"/>
            <a:ext cx="1364567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优先级决定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09B13B-FF4A-4256-895B-B7433A2D6D63}"/>
              </a:ext>
            </a:extLst>
          </p:cNvPr>
          <p:cNvSpPr/>
          <p:nvPr/>
        </p:nvSpPr>
        <p:spPr>
          <a:xfrm>
            <a:off x="161779" y="1188059"/>
            <a:ext cx="848281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多个单元同时开始发送时，从仲裁段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报文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的第一位开始进行仲裁。连续输出显性电平最多的单元可继续发送，即首先出现隐性电平的单元失去对总线的占有权变为接收。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847D97-3FBF-4159-A2BE-E69A5D903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6" y="1792657"/>
            <a:ext cx="6787663" cy="272820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4D5565E-FC48-43C2-BB6A-F62B7A09A93F}"/>
              </a:ext>
            </a:extLst>
          </p:cNvPr>
          <p:cNvSpPr/>
          <p:nvPr/>
        </p:nvSpPr>
        <p:spPr>
          <a:xfrm>
            <a:off x="633046" y="4402942"/>
            <a:ext cx="7348612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竞争失败单元，会自动检测总线空闲，在第一时间再次尝试发送。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" grpId="0" animBg="1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74278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基础知识介绍（熟悉）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 CAN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控制器介绍（熟悉）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29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8803" y="652920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控制器介绍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18803" y="1308977"/>
            <a:ext cx="5424170" cy="153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控制器介绍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控制器模式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控制器框图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控制器位时序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61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134397" y="4559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控制器介绍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633800" y="920072"/>
            <a:ext cx="7870120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控制器（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bxCAN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 2.0A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 2.0B Active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版本协议。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1220FC-B076-4FE7-A766-7A7A9B791946}"/>
              </a:ext>
            </a:extLst>
          </p:cNvPr>
          <p:cNvSpPr txBox="1"/>
          <p:nvPr/>
        </p:nvSpPr>
        <p:spPr>
          <a:xfrm>
            <a:off x="633800" y="1343458"/>
            <a:ext cx="8388280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 2.0A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只能处理标准数据帧且扩展帧的内容会识别错误，而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 2.0B Active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可以处理标准数据帧和扩展数据帧。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 2.0B Passive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只能处理标准数据帧且扩展帧的内容会忽略。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78C440-6284-4F93-8E4C-54B020F18804}"/>
              </a:ext>
            </a:extLst>
          </p:cNvPr>
          <p:cNvSpPr txBox="1"/>
          <p:nvPr/>
        </p:nvSpPr>
        <p:spPr>
          <a:xfrm>
            <a:off x="140676" y="2136176"/>
            <a:ext cx="9144000" cy="227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bxCAN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主要特点：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波特率最高可达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 bps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支持时间触发通信（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的硬件内部定时器可以在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TX/RX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的帧起始位的采样点位置生成时间戳）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级发送邮箱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级深度的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个接收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可变的过滤器组（最多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19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134397" y="4559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控制器模式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633800" y="920072"/>
            <a:ext cx="7870120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控制器的工作模式有三种：初始化模式、正常模式和睡眠模式。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349126-6DCE-4D12-8C10-C36597EBD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84" y="1398816"/>
            <a:ext cx="5539977" cy="3013525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C1CE870-E376-438E-B496-B0268E146EBE}"/>
              </a:ext>
            </a:extLst>
          </p:cNvPr>
          <p:cNvSpPr/>
          <p:nvPr/>
        </p:nvSpPr>
        <p:spPr>
          <a:xfrm>
            <a:off x="5425605" y="1996775"/>
            <a:ext cx="1037425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降低功耗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3791082-8A36-4E79-BADD-BE6F38A6DFD5}"/>
              </a:ext>
            </a:extLst>
          </p:cNvPr>
          <p:cNvSpPr/>
          <p:nvPr/>
        </p:nvSpPr>
        <p:spPr>
          <a:xfrm>
            <a:off x="7578255" y="3862439"/>
            <a:ext cx="1475575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进行软件初始化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94E0DBD-E1A2-4840-B669-F94F35B5AFB9}"/>
              </a:ext>
            </a:extLst>
          </p:cNvPr>
          <p:cNvSpPr/>
          <p:nvPr/>
        </p:nvSpPr>
        <p:spPr>
          <a:xfrm>
            <a:off x="224964" y="3806761"/>
            <a:ext cx="1475575" cy="464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总线同步，开始接收和发送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426318-239D-4F87-A72A-20D83CFE223E}"/>
              </a:ext>
            </a:extLst>
          </p:cNvPr>
          <p:cNvSpPr txBox="1"/>
          <p:nvPr/>
        </p:nvSpPr>
        <p:spPr>
          <a:xfrm>
            <a:off x="6057207" y="4223428"/>
            <a:ext cx="304209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对寄存器配置需进入到初始化模式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24" grpId="0" animBg="1"/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74278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基础知识介绍（熟悉）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134397" y="455971"/>
            <a:ext cx="2247587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控制器模式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B93CBE-F255-495A-B6A7-7A3422DEDD80}"/>
              </a:ext>
            </a:extLst>
          </p:cNvPr>
          <p:cNvSpPr txBox="1"/>
          <p:nvPr/>
        </p:nvSpPr>
        <p:spPr>
          <a:xfrm>
            <a:off x="633800" y="903659"/>
            <a:ext cx="7870120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控制器的测试模式有三种：静默模式、环回模式和环回静默模式。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6B66030-65C4-494A-B319-39DCCFCA1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915" y="1662843"/>
            <a:ext cx="2286920" cy="19798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CA9439-D539-4720-B6E5-2C902CB5E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894" y="1652328"/>
            <a:ext cx="2309860" cy="19798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5DE031-C6F6-4A5B-A33A-8E1696CE5BA3}"/>
              </a:ext>
            </a:extLst>
          </p:cNvPr>
          <p:cNvSpPr txBox="1"/>
          <p:nvPr/>
        </p:nvSpPr>
        <p:spPr>
          <a:xfrm>
            <a:off x="2913071" y="1314044"/>
            <a:ext cx="114545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静默模式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CE7B5B-23A7-4A1B-9AC9-C36788F65569}"/>
              </a:ext>
            </a:extLst>
          </p:cNvPr>
          <p:cNvSpPr txBox="1"/>
          <p:nvPr/>
        </p:nvSpPr>
        <p:spPr>
          <a:xfrm>
            <a:off x="5200583" y="1310855"/>
            <a:ext cx="114545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环回模式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988E6B-4F48-4BDC-88EA-5D5B688F4722}"/>
              </a:ext>
            </a:extLst>
          </p:cNvPr>
          <p:cNvSpPr txBox="1"/>
          <p:nvPr/>
        </p:nvSpPr>
        <p:spPr>
          <a:xfrm>
            <a:off x="7174526" y="1272150"/>
            <a:ext cx="156632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环回静默模式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97A0C7-72E1-400C-9060-FCE674B09D59}"/>
              </a:ext>
            </a:extLst>
          </p:cNvPr>
          <p:cNvSpPr txBox="1"/>
          <p:nvPr/>
        </p:nvSpPr>
        <p:spPr>
          <a:xfrm>
            <a:off x="2283510" y="3513877"/>
            <a:ext cx="2365864" cy="70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只向总线发送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不能发送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可从总线接收数据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6F3098-DE73-464F-9D24-DD93F42FCAFF}"/>
              </a:ext>
            </a:extLst>
          </p:cNvPr>
          <p:cNvSpPr txBox="1"/>
          <p:nvPr/>
        </p:nvSpPr>
        <p:spPr>
          <a:xfrm>
            <a:off x="4534341" y="3513877"/>
            <a:ext cx="2365864" cy="102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发送的数据直接到输入（总线可监测数据），不能从总线接收数据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FFD401-0BE7-4AB1-84B5-87B2A1972AA1}"/>
              </a:ext>
            </a:extLst>
          </p:cNvPr>
          <p:cNvSpPr txBox="1"/>
          <p:nvPr/>
        </p:nvSpPr>
        <p:spPr>
          <a:xfrm>
            <a:off x="6848229" y="3513877"/>
            <a:ext cx="2365864" cy="102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发送的数据直接到输入（总线不可监测到数据），不能从总线接收数据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5580B0-F46A-4F54-A157-0ACA0D18BACB}"/>
              </a:ext>
            </a:extLst>
          </p:cNvPr>
          <p:cNvSpPr txBox="1"/>
          <p:nvPr/>
        </p:nvSpPr>
        <p:spPr>
          <a:xfrm>
            <a:off x="723809" y="1297195"/>
            <a:ext cx="1145457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A83B0F1-E262-47EA-B1B8-1227AD51F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016" y="1651634"/>
            <a:ext cx="2260839" cy="194463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CD61BAD-701E-45DE-8D14-CF9F373A0751}"/>
              </a:ext>
            </a:extLst>
          </p:cNvPr>
          <p:cNvSpPr txBox="1"/>
          <p:nvPr/>
        </p:nvSpPr>
        <p:spPr>
          <a:xfrm>
            <a:off x="2212" y="3513877"/>
            <a:ext cx="2365864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可向总线发送或接收数据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2156F8F-8644-471E-BEC3-D113CC0DDAD2}"/>
              </a:ext>
            </a:extLst>
          </p:cNvPr>
          <p:cNvSpPr/>
          <p:nvPr/>
        </p:nvSpPr>
        <p:spPr>
          <a:xfrm>
            <a:off x="2567434" y="4497395"/>
            <a:ext cx="169045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可统计总线的流量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8DB0FF5-7A5C-479D-803C-C3071658EB8C}"/>
              </a:ext>
            </a:extLst>
          </p:cNvPr>
          <p:cNvSpPr/>
          <p:nvPr/>
        </p:nvSpPr>
        <p:spPr>
          <a:xfrm>
            <a:off x="5397240" y="4497395"/>
            <a:ext cx="76922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自检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0489D2F-D9A6-4840-AB3E-A424A4EFDABF}"/>
              </a:ext>
            </a:extLst>
          </p:cNvPr>
          <p:cNvSpPr/>
          <p:nvPr/>
        </p:nvSpPr>
        <p:spPr>
          <a:xfrm>
            <a:off x="7256275" y="4497395"/>
            <a:ext cx="1690451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自检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不影响总线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213891F-991F-4F64-A5DC-3E791FD968DD}"/>
              </a:ext>
            </a:extLst>
          </p:cNvPr>
          <p:cNvSpPr/>
          <p:nvPr/>
        </p:nvSpPr>
        <p:spPr>
          <a:xfrm>
            <a:off x="256841" y="4497395"/>
            <a:ext cx="1690452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总线的正常节点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D7C8EB2-F7B1-4348-AA85-BA7C8C832C8A}"/>
              </a:ext>
            </a:extLst>
          </p:cNvPr>
          <p:cNvSpPr/>
          <p:nvPr/>
        </p:nvSpPr>
        <p:spPr>
          <a:xfrm>
            <a:off x="6979821" y="985053"/>
            <a:ext cx="2102679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初始化模式下进行配置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6ECD56-7A3E-48E8-87AA-DF6A505D83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8" r="2969"/>
          <a:stretch/>
        </p:blipFill>
        <p:spPr>
          <a:xfrm>
            <a:off x="14529" y="1662842"/>
            <a:ext cx="2247587" cy="19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8803" y="652920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控制器介绍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218803" y="1308977"/>
            <a:ext cx="5424170" cy="153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控制器框图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控制器位时序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014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E715137-BE60-43AF-8F2C-D013958D3460}"/>
              </a:ext>
            </a:extLst>
          </p:cNvPr>
          <p:cNvSpPr txBox="1"/>
          <p:nvPr/>
        </p:nvSpPr>
        <p:spPr>
          <a:xfrm>
            <a:off x="0" y="4034"/>
            <a:ext cx="2456949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控制器框图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F976ADC-FAAB-4591-9BCC-0BBAF2BE5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48" y="0"/>
            <a:ext cx="6560443" cy="51435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29705CC-38B2-46E9-A1A3-E0D71290CEA7}"/>
              </a:ext>
            </a:extLst>
          </p:cNvPr>
          <p:cNvSpPr txBox="1"/>
          <p:nvPr/>
        </p:nvSpPr>
        <p:spPr>
          <a:xfrm>
            <a:off x="248012" y="466590"/>
            <a:ext cx="2084923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4391CE-C455-40A0-8423-2108F5B91799}"/>
              </a:ext>
            </a:extLst>
          </p:cNvPr>
          <p:cNvSpPr/>
          <p:nvPr/>
        </p:nvSpPr>
        <p:spPr>
          <a:xfrm>
            <a:off x="2764302" y="218049"/>
            <a:ext cx="2609556" cy="293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C180EF-1B28-47D1-90C0-F09DCF83EDF4}"/>
              </a:ext>
            </a:extLst>
          </p:cNvPr>
          <p:cNvSpPr/>
          <p:nvPr/>
        </p:nvSpPr>
        <p:spPr>
          <a:xfrm>
            <a:off x="5985803" y="70338"/>
            <a:ext cx="930996" cy="1452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C1A7F9-7793-4879-A4C5-9DB8FA204E8D}"/>
              </a:ext>
            </a:extLst>
          </p:cNvPr>
          <p:cNvSpPr/>
          <p:nvPr/>
        </p:nvSpPr>
        <p:spPr>
          <a:xfrm>
            <a:off x="7040798" y="143315"/>
            <a:ext cx="1990662" cy="1172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5145E3-E93C-4F8E-9673-B0242124F69F}"/>
              </a:ext>
            </a:extLst>
          </p:cNvPr>
          <p:cNvSpPr/>
          <p:nvPr/>
        </p:nvSpPr>
        <p:spPr>
          <a:xfrm>
            <a:off x="6984219" y="1523081"/>
            <a:ext cx="2094467" cy="1048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11111F-3AC7-459F-BDE6-C07C86428EF3}"/>
              </a:ext>
            </a:extLst>
          </p:cNvPr>
          <p:cNvSpPr txBox="1"/>
          <p:nvPr/>
        </p:nvSpPr>
        <p:spPr>
          <a:xfrm>
            <a:off x="207234" y="1829932"/>
            <a:ext cx="2084923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）发送邮箱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656D31-B903-40BA-851B-073279894DBF}"/>
              </a:ext>
            </a:extLst>
          </p:cNvPr>
          <p:cNvSpPr txBox="1"/>
          <p:nvPr/>
        </p:nvSpPr>
        <p:spPr>
          <a:xfrm>
            <a:off x="4514750" y="1843434"/>
            <a:ext cx="542585" cy="506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en-US" altLang="zh-CN" sz="2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6C1547-3E03-4372-940D-0FE051776E56}"/>
              </a:ext>
            </a:extLst>
          </p:cNvPr>
          <p:cNvSpPr txBox="1"/>
          <p:nvPr/>
        </p:nvSpPr>
        <p:spPr>
          <a:xfrm>
            <a:off x="6129598" y="536930"/>
            <a:ext cx="542585" cy="506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en-US" altLang="zh-CN" sz="2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68A42C-2D7E-42B6-91DD-97803ADDBEF3}"/>
              </a:ext>
            </a:extLst>
          </p:cNvPr>
          <p:cNvSpPr txBox="1"/>
          <p:nvPr/>
        </p:nvSpPr>
        <p:spPr>
          <a:xfrm>
            <a:off x="7832380" y="143315"/>
            <a:ext cx="542585" cy="506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  <a:endParaRPr lang="en-US" altLang="zh-CN" sz="2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86C701-AF8C-4D43-9F65-7C52076B5DE1}"/>
              </a:ext>
            </a:extLst>
          </p:cNvPr>
          <p:cNvSpPr txBox="1"/>
          <p:nvPr/>
        </p:nvSpPr>
        <p:spPr>
          <a:xfrm>
            <a:off x="7928509" y="2047415"/>
            <a:ext cx="542585" cy="506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  <a:endParaRPr lang="en-US" altLang="zh-CN" sz="2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4BDCE8-D07A-4D0E-AE06-741D70B59CB4}"/>
              </a:ext>
            </a:extLst>
          </p:cNvPr>
          <p:cNvSpPr txBox="1"/>
          <p:nvPr/>
        </p:nvSpPr>
        <p:spPr>
          <a:xfrm>
            <a:off x="512706" y="857172"/>
            <a:ext cx="2084923" cy="102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包含各种控制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配置寄存器，可以配置模式、波特率等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F81351-CB1F-46AB-B08E-0361C0A69F5A}"/>
              </a:ext>
            </a:extLst>
          </p:cNvPr>
          <p:cNvSpPr txBox="1"/>
          <p:nvPr/>
        </p:nvSpPr>
        <p:spPr>
          <a:xfrm>
            <a:off x="512706" y="2251773"/>
            <a:ext cx="2084923" cy="70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用来缓存待发送的报文，最多可以缓存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个报文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E4C7E3-41F7-4C23-AAFF-32F40EBA361E}"/>
              </a:ext>
            </a:extLst>
          </p:cNvPr>
          <p:cNvSpPr txBox="1"/>
          <p:nvPr/>
        </p:nvSpPr>
        <p:spPr>
          <a:xfrm>
            <a:off x="167067" y="2964000"/>
            <a:ext cx="2084923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）接收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EEBA34-4E8F-4B1B-977E-82F945823E7B}"/>
              </a:ext>
            </a:extLst>
          </p:cNvPr>
          <p:cNvSpPr txBox="1"/>
          <p:nvPr/>
        </p:nvSpPr>
        <p:spPr>
          <a:xfrm>
            <a:off x="512706" y="3387858"/>
            <a:ext cx="2084923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缓存接收到的有效报文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AAE761-557D-41BB-AD74-29578B92867F}"/>
              </a:ext>
            </a:extLst>
          </p:cNvPr>
          <p:cNvSpPr txBox="1"/>
          <p:nvPr/>
        </p:nvSpPr>
        <p:spPr>
          <a:xfrm>
            <a:off x="173224" y="3791731"/>
            <a:ext cx="2084923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）接收过滤器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73C1A9-A45C-4B6E-B095-C51D8A8BC592}"/>
              </a:ext>
            </a:extLst>
          </p:cNvPr>
          <p:cNvSpPr txBox="1"/>
          <p:nvPr/>
        </p:nvSpPr>
        <p:spPr>
          <a:xfrm>
            <a:off x="512706" y="4190381"/>
            <a:ext cx="1375300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筛选有效报文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868DFE-8660-428F-B840-6368F3243E13}"/>
              </a:ext>
            </a:extLst>
          </p:cNvPr>
          <p:cNvSpPr txBox="1"/>
          <p:nvPr/>
        </p:nvSpPr>
        <p:spPr>
          <a:xfrm>
            <a:off x="5452315" y="4415556"/>
            <a:ext cx="3626371" cy="705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中互联型产品才有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 F4 / F7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产品都有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7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5B474D3-CEC5-472E-BF66-33DDAEF667E9}"/>
              </a:ext>
            </a:extLst>
          </p:cNvPr>
          <p:cNvSpPr txBox="1"/>
          <p:nvPr/>
        </p:nvSpPr>
        <p:spPr>
          <a:xfrm>
            <a:off x="0" y="-1429"/>
            <a:ext cx="137160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发送处理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B2FF3C-CEB2-4D04-84CE-8CDC363F1AF8}"/>
              </a:ext>
            </a:extLst>
          </p:cNvPr>
          <p:cNvSpPr txBox="1"/>
          <p:nvPr/>
        </p:nvSpPr>
        <p:spPr>
          <a:xfrm>
            <a:off x="139486" y="2096274"/>
            <a:ext cx="8989274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发送优先级由邮箱中报文的标识符决定。标识符数值越低有最高优先级。如果标识符值相同，邮箱小的先被发送。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62CF1E1-7342-4326-8603-AC397E8606AF}"/>
              </a:ext>
            </a:extLst>
          </p:cNvPr>
          <p:cNvSpPr/>
          <p:nvPr/>
        </p:nvSpPr>
        <p:spPr>
          <a:xfrm>
            <a:off x="144209" y="516700"/>
            <a:ext cx="1454428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选择空置邮箱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6CE35A2-63A9-4C26-98AB-93EE033A2A8F}"/>
              </a:ext>
            </a:extLst>
          </p:cNvPr>
          <p:cNvSpPr/>
          <p:nvPr/>
        </p:nvSpPr>
        <p:spPr>
          <a:xfrm>
            <a:off x="3146488" y="516700"/>
            <a:ext cx="1656197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邮箱退出空状态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9068752-18C2-41FC-B902-AF0E84B205E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598637" y="681260"/>
            <a:ext cx="154785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07E93BF-50FB-4252-AC95-681DC2A7114E}"/>
              </a:ext>
            </a:extLst>
          </p:cNvPr>
          <p:cNvSpPr txBox="1"/>
          <p:nvPr/>
        </p:nvSpPr>
        <p:spPr>
          <a:xfrm>
            <a:off x="1554194" y="320197"/>
            <a:ext cx="1722692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ID/DLC/DATA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56E04B0-95D0-4C4C-ADC3-F2B41DDEBAA2}"/>
              </a:ext>
            </a:extLst>
          </p:cNvPr>
          <p:cNvSpPr/>
          <p:nvPr/>
        </p:nvSpPr>
        <p:spPr>
          <a:xfrm>
            <a:off x="6745690" y="516700"/>
            <a:ext cx="1656197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挂号状态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035676-4601-4160-BB11-6C946A5761CB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802685" y="681260"/>
            <a:ext cx="19430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6436689-8AE9-4AA8-829B-85AF7A4F9E2E}"/>
              </a:ext>
            </a:extLst>
          </p:cNvPr>
          <p:cNvSpPr/>
          <p:nvPr/>
        </p:nvSpPr>
        <p:spPr>
          <a:xfrm>
            <a:off x="6793076" y="1436160"/>
            <a:ext cx="1608811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预定发送状态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BEF6EF2-0763-4AA4-8126-91CBF4BC7D4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597482" y="845820"/>
            <a:ext cx="0" cy="5903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EEB0704-66A1-4105-99D1-999EC1A2BED1}"/>
              </a:ext>
            </a:extLst>
          </p:cNvPr>
          <p:cNvSpPr/>
          <p:nvPr/>
        </p:nvSpPr>
        <p:spPr>
          <a:xfrm>
            <a:off x="3146489" y="1436160"/>
            <a:ext cx="1653540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发送状态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09B8919-105B-4957-83F9-5E7EEE2DE4B3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4800029" y="1600720"/>
            <a:ext cx="19930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33319B6-CDF4-4923-BC6D-D162B7F636E5}"/>
              </a:ext>
            </a:extLst>
          </p:cNvPr>
          <p:cNvSpPr/>
          <p:nvPr/>
        </p:nvSpPr>
        <p:spPr>
          <a:xfrm>
            <a:off x="144210" y="1436160"/>
            <a:ext cx="1454428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空置状态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AF60798-6334-4BB0-BBFF-CCD4CDE14B56}"/>
              </a:ext>
            </a:extLst>
          </p:cNvPr>
          <p:cNvCxnSpPr>
            <a:cxnSpLocks/>
            <a:stCxn id="23" idx="1"/>
            <a:endCxn id="29" idx="3"/>
          </p:cNvCxnSpPr>
          <p:nvPr/>
        </p:nvCxnSpPr>
        <p:spPr>
          <a:xfrm flipH="1">
            <a:off x="1598638" y="1600720"/>
            <a:ext cx="154785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E4F8534-B472-4D99-9832-2BD68A048D5A}"/>
              </a:ext>
            </a:extLst>
          </p:cNvPr>
          <p:cNvSpPr txBox="1"/>
          <p:nvPr/>
        </p:nvSpPr>
        <p:spPr>
          <a:xfrm>
            <a:off x="5315319" y="856465"/>
            <a:ext cx="2447116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等待成为最高优先级的邮箱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33D00F5-2509-497B-9179-FB580A1C3E78}"/>
              </a:ext>
            </a:extLst>
          </p:cNvPr>
          <p:cNvSpPr txBox="1"/>
          <p:nvPr/>
        </p:nvSpPr>
        <p:spPr>
          <a:xfrm>
            <a:off x="4807516" y="1208194"/>
            <a:ext cx="198556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等待总线进入空闲状态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38F6C9F-C75C-416B-ADD5-CC733B4E5CB5}"/>
              </a:ext>
            </a:extLst>
          </p:cNvPr>
          <p:cNvSpPr txBox="1"/>
          <p:nvPr/>
        </p:nvSpPr>
        <p:spPr>
          <a:xfrm>
            <a:off x="1693206" y="1240167"/>
            <a:ext cx="1505500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报文被成功发送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CA2F214-BA46-4D5A-B873-6C263FDDB380}"/>
              </a:ext>
            </a:extLst>
          </p:cNvPr>
          <p:cNvSpPr txBox="1"/>
          <p:nvPr/>
        </p:nvSpPr>
        <p:spPr>
          <a:xfrm>
            <a:off x="1135380" y="1689013"/>
            <a:ext cx="2514600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CAN_TSR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RQCP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TXOK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D3143EB-DAC2-4F08-ADD4-DAA7B35723DA}"/>
              </a:ext>
            </a:extLst>
          </p:cNvPr>
          <p:cNvSpPr txBox="1"/>
          <p:nvPr/>
        </p:nvSpPr>
        <p:spPr>
          <a:xfrm>
            <a:off x="0" y="2633580"/>
            <a:ext cx="137160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接收处理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71437F6-0B4E-46A8-BC4D-6AF707FB9DEC}"/>
              </a:ext>
            </a:extLst>
          </p:cNvPr>
          <p:cNvSpPr/>
          <p:nvPr/>
        </p:nvSpPr>
        <p:spPr>
          <a:xfrm>
            <a:off x="139486" y="3181281"/>
            <a:ext cx="1459152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3F3C522-762C-42FB-9C83-461671532185}"/>
              </a:ext>
            </a:extLst>
          </p:cNvPr>
          <p:cNvSpPr/>
          <p:nvPr/>
        </p:nvSpPr>
        <p:spPr>
          <a:xfrm>
            <a:off x="2897926" y="3181281"/>
            <a:ext cx="1474223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挂号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6B48ED5-B97F-458D-86B4-C962A4E81252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1598638" y="3345841"/>
            <a:ext cx="129928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C93869-D0B5-4CD7-BE24-CA125BECCEF9}"/>
              </a:ext>
            </a:extLst>
          </p:cNvPr>
          <p:cNvSpPr/>
          <p:nvPr/>
        </p:nvSpPr>
        <p:spPr>
          <a:xfrm>
            <a:off x="5679798" y="3181281"/>
            <a:ext cx="1449284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挂号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_2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D19B97-CB77-458B-939A-9D41711D8F9F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4372149" y="3345841"/>
            <a:ext cx="130764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06339D1-BACF-462F-8F54-6F4EC064EB15}"/>
              </a:ext>
            </a:extLst>
          </p:cNvPr>
          <p:cNvSpPr/>
          <p:nvPr/>
        </p:nvSpPr>
        <p:spPr>
          <a:xfrm>
            <a:off x="5684520" y="4100741"/>
            <a:ext cx="1445305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挂号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35D5F4C-663F-43A0-B93D-2ED8BF8976E4}"/>
              </a:ext>
            </a:extLst>
          </p:cNvPr>
          <p:cNvSpPr/>
          <p:nvPr/>
        </p:nvSpPr>
        <p:spPr>
          <a:xfrm>
            <a:off x="2897926" y="4100741"/>
            <a:ext cx="1474223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溢出状态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F70EBE1-0A42-49B5-BEDE-0A91B0B8B298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>
            <a:off x="4372149" y="4265301"/>
            <a:ext cx="131237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F9F8231-1B72-4DAD-A0A3-C359C9CD9944}"/>
              </a:ext>
            </a:extLst>
          </p:cNvPr>
          <p:cNvSpPr/>
          <p:nvPr/>
        </p:nvSpPr>
        <p:spPr>
          <a:xfrm>
            <a:off x="139487" y="4100741"/>
            <a:ext cx="1459152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空置状态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C20D38-ABE0-40DC-8211-1EBE58BC51FA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flipH="1">
            <a:off x="1598639" y="4265301"/>
            <a:ext cx="129928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C6D3570-04A7-43CB-80CC-A39DBEC5230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6404440" y="3510401"/>
            <a:ext cx="2733" cy="5903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222D7B5-8AAE-4618-9237-7C860AF3B67B}"/>
              </a:ext>
            </a:extLst>
          </p:cNvPr>
          <p:cNvSpPr txBox="1"/>
          <p:nvPr/>
        </p:nvSpPr>
        <p:spPr>
          <a:xfrm>
            <a:off x="1616035" y="2973179"/>
            <a:ext cx="125141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收到有效报文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AAF6400-5F1D-4FCE-A91B-23DECB62AE06}"/>
              </a:ext>
            </a:extLst>
          </p:cNvPr>
          <p:cNvSpPr txBox="1"/>
          <p:nvPr/>
        </p:nvSpPr>
        <p:spPr>
          <a:xfrm>
            <a:off x="139486" y="4609058"/>
            <a:ext cx="7673340" cy="380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有效报文指的是（数据帧直到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EOF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段的最后一位都没有错误），且通过过滤器组对标识符过滤。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78CD13A-6B00-4C17-B8D3-87D322A422C7}"/>
              </a:ext>
            </a:extLst>
          </p:cNvPr>
          <p:cNvSpPr txBox="1"/>
          <p:nvPr/>
        </p:nvSpPr>
        <p:spPr>
          <a:xfrm>
            <a:off x="2364816" y="2595900"/>
            <a:ext cx="288860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有效报文数量可从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FMP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位得知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7E1A941-086F-4CFE-9FA3-341DDE263EE3}"/>
              </a:ext>
            </a:extLst>
          </p:cNvPr>
          <p:cNvSpPr txBox="1"/>
          <p:nvPr/>
        </p:nvSpPr>
        <p:spPr>
          <a:xfrm>
            <a:off x="2195155" y="3427876"/>
            <a:ext cx="3090764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输出邮箱读出邮箱中的报文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0DCCA08-DE7C-4E2D-B08B-BAB9200E1095}"/>
              </a:ext>
            </a:extLst>
          </p:cNvPr>
          <p:cNvSpPr txBox="1"/>
          <p:nvPr/>
        </p:nvSpPr>
        <p:spPr>
          <a:xfrm>
            <a:off x="4387343" y="2966092"/>
            <a:ext cx="125141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收到有效报文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4376A3-DAEF-467E-A69A-6B07A9047941}"/>
              </a:ext>
            </a:extLst>
          </p:cNvPr>
          <p:cNvSpPr txBox="1"/>
          <p:nvPr/>
        </p:nvSpPr>
        <p:spPr>
          <a:xfrm>
            <a:off x="6367126" y="3576192"/>
            <a:ext cx="125141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收到有效报文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DCBC746-7898-47FF-A841-03DF8201427A}"/>
              </a:ext>
            </a:extLst>
          </p:cNvPr>
          <p:cNvSpPr txBox="1"/>
          <p:nvPr/>
        </p:nvSpPr>
        <p:spPr>
          <a:xfrm>
            <a:off x="4402629" y="3863711"/>
            <a:ext cx="125141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收到有效报文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F036FD7-57DE-4B14-849F-B5FA9E7FBFBD}"/>
              </a:ext>
            </a:extLst>
          </p:cNvPr>
          <p:cNvSpPr txBox="1"/>
          <p:nvPr/>
        </p:nvSpPr>
        <p:spPr>
          <a:xfrm>
            <a:off x="4623609" y="4207468"/>
            <a:ext cx="1251411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已满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7EF4F19-6B7E-4F8F-851A-5AB4195893DD}"/>
              </a:ext>
            </a:extLst>
          </p:cNvPr>
          <p:cNvSpPr txBox="1"/>
          <p:nvPr/>
        </p:nvSpPr>
        <p:spPr>
          <a:xfrm>
            <a:off x="2839327" y="3749564"/>
            <a:ext cx="1656473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出现报文丢失问题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1EA77EB-FFAF-4AA5-83D6-73638E7F0FEF}"/>
              </a:ext>
            </a:extLst>
          </p:cNvPr>
          <p:cNvSpPr txBox="1"/>
          <p:nvPr/>
        </p:nvSpPr>
        <p:spPr>
          <a:xfrm>
            <a:off x="1379844" y="3744373"/>
            <a:ext cx="1656473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取决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锁定功能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9A8303-67C1-4EF3-A6B9-A1D0CEE806F0}"/>
              </a:ext>
            </a:extLst>
          </p:cNvPr>
          <p:cNvSpPr txBox="1"/>
          <p:nvPr/>
        </p:nvSpPr>
        <p:spPr>
          <a:xfrm>
            <a:off x="1404535" y="693600"/>
            <a:ext cx="2447115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放入优先级最高的邮箱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5564DC8-CC5E-4090-8BCB-DAAF9F1DC742}"/>
              </a:ext>
            </a:extLst>
          </p:cNvPr>
          <p:cNvSpPr txBox="1"/>
          <p:nvPr/>
        </p:nvSpPr>
        <p:spPr>
          <a:xfrm>
            <a:off x="5180487" y="317879"/>
            <a:ext cx="1722692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请求数据发送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9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5" grpId="0" animBg="1"/>
      <p:bldP spid="17" grpId="0"/>
      <p:bldP spid="18" grpId="0" animBg="1"/>
      <p:bldP spid="20" grpId="0" animBg="1"/>
      <p:bldP spid="23" grpId="0" animBg="1"/>
      <p:bldP spid="29" grpId="0" animBg="1"/>
      <p:bldP spid="50" grpId="0"/>
      <p:bldP spid="51" grpId="0"/>
      <p:bldP spid="52" grpId="0"/>
      <p:bldP spid="53" grpId="0"/>
      <p:bldP spid="55" grpId="0" animBg="1"/>
      <p:bldP spid="56" grpId="0" animBg="1"/>
      <p:bldP spid="58" grpId="0" animBg="1"/>
      <p:bldP spid="60" grpId="0" animBg="1"/>
      <p:bldP spid="61" grpId="0" animBg="1"/>
      <p:bldP spid="63" grpId="0" animBg="1"/>
      <p:bldP spid="72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115" grpId="0"/>
      <p:bldP spid="117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B474D3-CEC5-472E-BF66-33DDAEF667E9}"/>
              </a:ext>
            </a:extLst>
          </p:cNvPr>
          <p:cNvSpPr txBox="1"/>
          <p:nvPr/>
        </p:nvSpPr>
        <p:spPr>
          <a:xfrm>
            <a:off x="0" y="379571"/>
            <a:ext cx="181356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接收过滤器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B2FF3C-CEB2-4D04-84CE-8CDC363F1AF8}"/>
              </a:ext>
            </a:extLst>
          </p:cNvPr>
          <p:cNvSpPr txBox="1"/>
          <p:nvPr/>
        </p:nvSpPr>
        <p:spPr>
          <a:xfrm>
            <a:off x="1" y="2098292"/>
            <a:ext cx="5989320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位宽可设置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，寄存器存储的内容就有所区别。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F47AB4-0D5D-42D0-8E29-603E451B210F}"/>
              </a:ext>
            </a:extLst>
          </p:cNvPr>
          <p:cNvSpPr txBox="1"/>
          <p:nvPr/>
        </p:nvSpPr>
        <p:spPr>
          <a:xfrm>
            <a:off x="0" y="807502"/>
            <a:ext cx="9144000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当总线上报文数据量很大时，总线上的设备会频繁获取报文，占用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。过滤器的存在，选择性接收有效报文，减轻系统负担。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DABDF8-BE17-49DC-ABB3-2ACC9C072376}"/>
              </a:ext>
            </a:extLst>
          </p:cNvPr>
          <p:cNvSpPr txBox="1"/>
          <p:nvPr/>
        </p:nvSpPr>
        <p:spPr>
          <a:xfrm>
            <a:off x="-1" y="1459434"/>
            <a:ext cx="9144001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每个过滤器组都有两个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位寄存器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。根据过滤器组的工作模式不同，寄存器的作用不尽相同。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F195BB7-C083-4769-8095-F84C154CBF33}"/>
              </a:ext>
            </a:extLst>
          </p:cNvPr>
          <p:cNvSpPr/>
          <p:nvPr/>
        </p:nvSpPr>
        <p:spPr>
          <a:xfrm>
            <a:off x="6628279" y="1201268"/>
            <a:ext cx="1661160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位宽和选择模式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BD87D94-08DF-4C4B-AD55-222FF99C7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263160"/>
              </p:ext>
            </p:extLst>
          </p:nvPr>
        </p:nvGraphicFramePr>
        <p:xfrm>
          <a:off x="104374" y="2494910"/>
          <a:ext cx="8935250" cy="9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3701823193"/>
                    </a:ext>
                  </a:extLst>
                </a:gridCol>
                <a:gridCol w="3709990">
                  <a:extLst>
                    <a:ext uri="{9D8B030D-6E8A-4147-A177-3AD203B41FA5}">
                      <a16:colId xmlns:a16="http://schemas.microsoft.com/office/drawing/2014/main" val="1885305420"/>
                    </a:ext>
                  </a:extLst>
                </a:gridCol>
                <a:gridCol w="3857260">
                  <a:extLst>
                    <a:ext uri="{9D8B030D-6E8A-4147-A177-3AD203B41FA5}">
                      <a16:colId xmlns:a16="http://schemas.microsoft.com/office/drawing/2014/main" val="41937772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过滤器组</a:t>
                      </a:r>
                      <a:r>
                        <a:rPr lang="en-US" altLang="zh-CN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Reg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</a:t>
                      </a: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位（寄存器由两部分组成）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807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CAN_FxR1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STDID[10:0]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EXTID[17:0]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IDE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RTR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STDID[10:0]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EXTID[17:15]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IDE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RTR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912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CAN_FxR2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STDID[10:0]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EXTID[17:0]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IDE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RTR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STDID[10:0]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EXTID[17:15]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IDE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RTR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35955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0D6EB9C8-6DA5-46CE-8650-FBA52D30234A}"/>
              </a:ext>
            </a:extLst>
          </p:cNvPr>
          <p:cNvSpPr txBox="1"/>
          <p:nvPr/>
        </p:nvSpPr>
        <p:spPr>
          <a:xfrm>
            <a:off x="-1" y="3494435"/>
            <a:ext cx="8130542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选择模式可设置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屏蔽位模式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标识符列表模式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，寄存器内容的功能就有所区别。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064244-A42D-4BB1-B635-1D959508E9E3}"/>
              </a:ext>
            </a:extLst>
          </p:cNvPr>
          <p:cNvSpPr txBox="1"/>
          <p:nvPr/>
        </p:nvSpPr>
        <p:spPr>
          <a:xfrm>
            <a:off x="-1" y="3799457"/>
            <a:ext cx="8755381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屏蔽位模式，可以选择出</a:t>
            </a:r>
            <a:r>
              <a:rPr lang="zh-CN" altLang="en-US" sz="1600" dirty="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符合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条件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的报文。寄存器内容功能相当于是否符合条件。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2B25D6-ECD1-4089-A946-CBC9D9D2A597}"/>
              </a:ext>
            </a:extLst>
          </p:cNvPr>
          <p:cNvSpPr txBox="1"/>
          <p:nvPr/>
        </p:nvSpPr>
        <p:spPr>
          <a:xfrm>
            <a:off x="0" y="4104479"/>
            <a:ext cx="8289439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标识符列表模式，可以选择出</a:t>
            </a:r>
            <a:r>
              <a:rPr lang="zh-CN" altLang="en-US" sz="1600" dirty="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几个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的报文。寄存器内容功能就是标识符本身。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C0BB3D8-A9BC-41BA-9E76-1D4620D2B9DC}"/>
              </a:ext>
            </a:extLst>
          </p:cNvPr>
          <p:cNvSpPr/>
          <p:nvPr/>
        </p:nvSpPr>
        <p:spPr>
          <a:xfrm>
            <a:off x="480061" y="4491316"/>
            <a:ext cx="5029200" cy="329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值代表的是匹配与否：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必须匹配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不用关心</a:t>
            </a:r>
          </a:p>
        </p:txBody>
      </p:sp>
    </p:spTree>
    <p:extLst>
      <p:ext uri="{BB962C8B-B14F-4D97-AF65-F5344CB8AC3E}">
        <p14:creationId xmlns:p14="http://schemas.microsoft.com/office/powerpoint/2010/main" val="12884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5" grpId="0"/>
      <p:bldP spid="17" grpId="0" animBg="1"/>
      <p:bldP spid="19" grpId="0"/>
      <p:bldP spid="21" grpId="0"/>
      <p:bldP spid="22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62E7D2-ECBF-420F-96A5-F89512DCE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8865" cy="5143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1E5FBCA-DB9E-49AE-A852-E7C50D82EAEB}"/>
              </a:ext>
            </a:extLst>
          </p:cNvPr>
          <p:cNvSpPr/>
          <p:nvPr/>
        </p:nvSpPr>
        <p:spPr>
          <a:xfrm>
            <a:off x="68580" y="160020"/>
            <a:ext cx="510540" cy="489204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2BF3B1-2F90-494E-9484-6666660A95ED}"/>
              </a:ext>
            </a:extLst>
          </p:cNvPr>
          <p:cNvSpPr/>
          <p:nvPr/>
        </p:nvSpPr>
        <p:spPr>
          <a:xfrm>
            <a:off x="579120" y="160020"/>
            <a:ext cx="5231130" cy="86106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861BD86-0346-4F5E-9495-31530F1F4E25}"/>
              </a:ext>
            </a:extLst>
          </p:cNvPr>
          <p:cNvSpPr/>
          <p:nvPr/>
        </p:nvSpPr>
        <p:spPr>
          <a:xfrm>
            <a:off x="5873847" y="702880"/>
            <a:ext cx="2440994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过滤出：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组符合条件的报文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15D237-8538-4948-B090-89DB87823215}"/>
              </a:ext>
            </a:extLst>
          </p:cNvPr>
          <p:cNvSpPr txBox="1"/>
          <p:nvPr/>
        </p:nvSpPr>
        <p:spPr>
          <a:xfrm>
            <a:off x="5810250" y="183267"/>
            <a:ext cx="3031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作为标识符寄存器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CAN_FxR2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作为屏蔽位寄存器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EA519A-B014-48BB-92DA-E404F753A99A}"/>
              </a:ext>
            </a:extLst>
          </p:cNvPr>
          <p:cNvSpPr/>
          <p:nvPr/>
        </p:nvSpPr>
        <p:spPr>
          <a:xfrm>
            <a:off x="579119" y="1021080"/>
            <a:ext cx="5231130" cy="76897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E77154C-24E8-4422-9E86-88091815875D}"/>
              </a:ext>
            </a:extLst>
          </p:cNvPr>
          <p:cNvSpPr/>
          <p:nvPr/>
        </p:nvSpPr>
        <p:spPr>
          <a:xfrm>
            <a:off x="5873847" y="1517446"/>
            <a:ext cx="2440994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过滤出：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个符合条件的报文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02903D-8E23-42EB-921F-4DBBA1E93F12}"/>
              </a:ext>
            </a:extLst>
          </p:cNvPr>
          <p:cNvSpPr txBox="1"/>
          <p:nvPr/>
        </p:nvSpPr>
        <p:spPr>
          <a:xfrm>
            <a:off x="5810250" y="1013331"/>
            <a:ext cx="3031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作为标识符寄存器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CAN_FxR2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作为标识符寄存器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E7CD21-734C-47DF-913E-B76436E48EBB}"/>
              </a:ext>
            </a:extLst>
          </p:cNvPr>
          <p:cNvSpPr/>
          <p:nvPr/>
        </p:nvSpPr>
        <p:spPr>
          <a:xfrm>
            <a:off x="579119" y="1790054"/>
            <a:ext cx="5231130" cy="1139126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E1B36EB-ABED-40B5-9F67-4B59BB882377}"/>
              </a:ext>
            </a:extLst>
          </p:cNvPr>
          <p:cNvSpPr/>
          <p:nvPr/>
        </p:nvSpPr>
        <p:spPr>
          <a:xfrm>
            <a:off x="5874226" y="2482449"/>
            <a:ext cx="2440994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过滤出：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组符合条件的报文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845DDA-0ED4-4593-9721-D864E0E26A78}"/>
              </a:ext>
            </a:extLst>
          </p:cNvPr>
          <p:cNvSpPr txBox="1"/>
          <p:nvPr/>
        </p:nvSpPr>
        <p:spPr>
          <a:xfrm>
            <a:off x="5810629" y="1978334"/>
            <a:ext cx="3264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作为标识符和屏蔽位寄存器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CAN_FxR2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作为标识符和屏蔽位寄存器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EFD1C7-22BE-4E15-A1BC-6FE842630BC0}"/>
              </a:ext>
            </a:extLst>
          </p:cNvPr>
          <p:cNvSpPr/>
          <p:nvPr/>
        </p:nvSpPr>
        <p:spPr>
          <a:xfrm>
            <a:off x="573758" y="2929180"/>
            <a:ext cx="5231130" cy="106163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4A3218D-C7D3-4F21-9B8A-7CA35CA59A2B}"/>
              </a:ext>
            </a:extLst>
          </p:cNvPr>
          <p:cNvSpPr/>
          <p:nvPr/>
        </p:nvSpPr>
        <p:spPr>
          <a:xfrm>
            <a:off x="5881975" y="3564515"/>
            <a:ext cx="2440994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过滤出：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个符合条件的报文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101E5C-7E28-44F2-A1E2-6840A0607AAD}"/>
              </a:ext>
            </a:extLst>
          </p:cNvPr>
          <p:cNvSpPr txBox="1"/>
          <p:nvPr/>
        </p:nvSpPr>
        <p:spPr>
          <a:xfrm>
            <a:off x="5818379" y="3060400"/>
            <a:ext cx="275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作为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个标识符寄存器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CAN_FxR2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作为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个标识符寄存器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3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7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3DDB4A-2B4D-481A-894F-13C0C3D2E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24"/>
              </p:ext>
            </p:extLst>
          </p:nvPr>
        </p:nvGraphicFramePr>
        <p:xfrm>
          <a:off x="143640" y="1047676"/>
          <a:ext cx="8878440" cy="1871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297">
                  <a:extLst>
                    <a:ext uri="{9D8B030D-6E8A-4147-A177-3AD203B41FA5}">
                      <a16:colId xmlns:a16="http://schemas.microsoft.com/office/drawing/2014/main" val="2888719222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503405558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3513468426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438381966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3801742326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3051323943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780680630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206939789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739698568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1432320648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35560262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4210635971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3205961397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1951332837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4271409805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955008572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3389652796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1316501049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704806172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4149706110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1328566616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164302646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1466862475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1459373045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693391058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4291158389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995584487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088433930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078380084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2535017383"/>
                    </a:ext>
                  </a:extLst>
                </a:gridCol>
                <a:gridCol w="307744">
                  <a:extLst>
                    <a:ext uri="{9D8B030D-6E8A-4147-A177-3AD203B41FA5}">
                      <a16:colId xmlns:a16="http://schemas.microsoft.com/office/drawing/2014/main" val="913127816"/>
                    </a:ext>
                  </a:extLst>
                </a:gridCol>
                <a:gridCol w="338519">
                  <a:extLst>
                    <a:ext uri="{9D8B030D-6E8A-4147-A177-3AD203B41FA5}">
                      <a16:colId xmlns:a16="http://schemas.microsoft.com/office/drawing/2014/main" val="497816528"/>
                    </a:ext>
                  </a:extLst>
                </a:gridCol>
                <a:gridCol w="246196">
                  <a:extLst>
                    <a:ext uri="{9D8B030D-6E8A-4147-A177-3AD203B41FA5}">
                      <a16:colId xmlns:a16="http://schemas.microsoft.com/office/drawing/2014/main" val="1920427673"/>
                    </a:ext>
                  </a:extLst>
                </a:gridCol>
              </a:tblGrid>
              <a:tr h="261529">
                <a:tc gridSpan="3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</a:t>
                      </a:r>
                      <a:r>
                        <a:rPr lang="zh-CN" alt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位过滤器</a:t>
                      </a:r>
                      <a:r>
                        <a:rPr lang="en-US" altLang="zh-CN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标识符屏蔽模式（过滤出一组标识符）</a:t>
                      </a:r>
                      <a:endParaRPr lang="zh-CN" altLang="en-US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807"/>
                  </a:ext>
                </a:extLst>
              </a:tr>
              <a:tr h="26152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29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28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27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26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25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24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23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22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19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18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17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15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14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341213"/>
                  </a:ext>
                </a:extLst>
              </a:tr>
              <a:tr h="41294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CAN_F0R1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(0xFFFF0000)</a:t>
                      </a:r>
                      <a:endParaRPr lang="en-US" sz="80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166127"/>
                  </a:ext>
                </a:extLst>
              </a:tr>
              <a:tr h="41294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屏蔽</a:t>
                      </a:r>
                      <a:br>
                        <a:rPr lang="zh-CN" altLang="en-US" sz="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</a:br>
                      <a:r>
                        <a:rPr lang="en-US" sz="8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CAN_F0R2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(0xFF00FF00)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867521"/>
                  </a:ext>
                </a:extLst>
              </a:tr>
              <a:tr h="26152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映像</a:t>
                      </a:r>
                      <a:endParaRPr lang="zh-CN" altLang="en-US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STID[10:3]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STID[2:0]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EXID[17:13]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EXID[12:5]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EXID[4:0]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IDE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RTR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79548"/>
                  </a:ext>
                </a:extLst>
              </a:tr>
              <a:tr h="26152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过滤出</a:t>
                      </a: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en-US" altLang="zh-CN" sz="18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975527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5B474D3-CEC5-472E-BF66-33DDAEF667E9}"/>
              </a:ext>
            </a:extLst>
          </p:cNvPr>
          <p:cNvSpPr txBox="1"/>
          <p:nvPr/>
        </p:nvSpPr>
        <p:spPr>
          <a:xfrm>
            <a:off x="0" y="455771"/>
            <a:ext cx="461772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接收过滤器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B2FF3C-CEB2-4D04-84CE-8CDC363F1AF8}"/>
              </a:ext>
            </a:extLst>
          </p:cNvPr>
          <p:cNvSpPr txBox="1"/>
          <p:nvPr/>
        </p:nvSpPr>
        <p:spPr>
          <a:xfrm>
            <a:off x="124988" y="3578287"/>
            <a:ext cx="8971707" cy="704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在使能过滤器情况下，总线上广播的报文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与过滤器的配置都不匹配，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控制器会丢弃该报文，不会进入到接收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474622-E2FE-4D84-BDB0-2FF558B8C615}"/>
              </a:ext>
            </a:extLst>
          </p:cNvPr>
          <p:cNvSpPr txBox="1"/>
          <p:nvPr/>
        </p:nvSpPr>
        <p:spPr>
          <a:xfrm>
            <a:off x="124988" y="3052671"/>
            <a:ext cx="7849157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屏蔽位寄存器中位值为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要必须匹配；位值为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，表示可不与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匹配。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C27125-8E93-4594-B99F-48F5412AEDA3}"/>
              </a:ext>
            </a:extLst>
          </p:cNvPr>
          <p:cNvSpPr/>
          <p:nvPr/>
        </p:nvSpPr>
        <p:spPr>
          <a:xfrm>
            <a:off x="984686" y="1991228"/>
            <a:ext cx="1966728" cy="39810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B362B3-EE8D-43A7-8F07-17FB52358594}"/>
              </a:ext>
            </a:extLst>
          </p:cNvPr>
          <p:cNvSpPr/>
          <p:nvPr/>
        </p:nvSpPr>
        <p:spPr>
          <a:xfrm>
            <a:off x="4922828" y="1990253"/>
            <a:ext cx="1966728" cy="398100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81C42D-CE4E-4173-A4BD-A2007207C025}"/>
              </a:ext>
            </a:extLst>
          </p:cNvPr>
          <p:cNvSpPr/>
          <p:nvPr/>
        </p:nvSpPr>
        <p:spPr>
          <a:xfrm>
            <a:off x="984686" y="1577826"/>
            <a:ext cx="1966728" cy="398100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1C6375-5091-429D-A63D-47ED78A8738B}"/>
              </a:ext>
            </a:extLst>
          </p:cNvPr>
          <p:cNvSpPr/>
          <p:nvPr/>
        </p:nvSpPr>
        <p:spPr>
          <a:xfrm>
            <a:off x="4922828" y="1578830"/>
            <a:ext cx="1966728" cy="398100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E36706-5A3C-40C8-B8CE-4BE766DAA6DE}"/>
              </a:ext>
            </a:extLst>
          </p:cNvPr>
          <p:cNvSpPr txBox="1"/>
          <p:nvPr/>
        </p:nvSpPr>
        <p:spPr>
          <a:xfrm>
            <a:off x="124988" y="4332516"/>
            <a:ext cx="8801296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注意：标识符选择位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和帧类型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需要一致。不同过滤器组的工作模式可以设置为不同。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1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5" grpId="0" animBg="1"/>
      <p:bldP spid="17" grpId="0" animBg="1"/>
      <p:bldP spid="19" grpId="0" animBg="1"/>
      <p:bldP spid="20" grpId="0" animBg="1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B474D3-CEC5-472E-BF66-33DDAEF667E9}"/>
              </a:ext>
            </a:extLst>
          </p:cNvPr>
          <p:cNvSpPr txBox="1"/>
          <p:nvPr/>
        </p:nvSpPr>
        <p:spPr>
          <a:xfrm>
            <a:off x="0" y="45577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控制器位时序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00E37BDF-74AA-4100-A42A-156078A9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9" y="3739454"/>
            <a:ext cx="8475662" cy="79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TS1=8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TS2=7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BRP=3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，波特率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36000 / [( 9 + 8 + 1 ) * 4] = 500Kbps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STM32F407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TS1=6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TS2=5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BRP=5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，波特率 </a:t>
            </a:r>
            <a:r>
              <a:rPr lang="en-US" altLang="zh-CN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42000 / [( 7 + 6 + 1 ) * 6] = 500Kbps</a:t>
            </a:r>
            <a:r>
              <a:rPr lang="zh-CN" altLang="en-US" sz="16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b="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231C3A-D28F-405E-AF50-56B3F3CDDD15}"/>
              </a:ext>
            </a:extLst>
          </p:cNvPr>
          <p:cNvSpPr txBox="1"/>
          <p:nvPr/>
        </p:nvSpPr>
        <p:spPr>
          <a:xfrm>
            <a:off x="76227" y="997825"/>
            <a:ext cx="3504001" cy="153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外设位时序分为三段：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同步段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SYNC_SEG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BS1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时间段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BS2 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0A87C2C-E3C2-4298-994D-ED1E2A0D6205}"/>
              </a:ext>
            </a:extLst>
          </p:cNvPr>
          <p:cNvSpPr/>
          <p:nvPr/>
        </p:nvSpPr>
        <p:spPr>
          <a:xfrm>
            <a:off x="1828228" y="1821040"/>
            <a:ext cx="1329970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PTS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PBS1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EE706A-0905-4CDD-A85B-66B616CDE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915" y="467916"/>
            <a:ext cx="5487085" cy="3394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D1E1A5-BF6D-44BC-B153-87107707C279}"/>
                  </a:ext>
                </a:extLst>
              </p:cNvPr>
              <p:cNvSpPr txBox="1"/>
              <p:nvPr/>
            </p:nvSpPr>
            <p:spPr>
              <a:xfrm>
                <a:off x="490981" y="2637691"/>
                <a:ext cx="5334434" cy="504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波特率</m:t>
                      </m:r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𝑡𝑞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𝑡𝑞</m:t>
                          </m:r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3:0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𝑡𝑞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𝑇𝑆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:0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D1E1A5-BF6D-44BC-B153-87107707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1" y="2637691"/>
                <a:ext cx="5334434" cy="5041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CA618AED-9035-4523-B7C9-FA415D0357AB}"/>
              </a:ext>
            </a:extLst>
          </p:cNvPr>
          <p:cNvSpPr txBox="1"/>
          <p:nvPr/>
        </p:nvSpPr>
        <p:spPr>
          <a:xfrm>
            <a:off x="1943711" y="4472785"/>
            <a:ext cx="5214531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注意：通信双方波特率需要一致才能通信成功。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1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74278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基础知识介绍（熟悉）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04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40394"/>
              </p:ext>
            </p:extLst>
          </p:nvPr>
        </p:nvGraphicFramePr>
        <p:xfrm>
          <a:off x="74131" y="868145"/>
          <a:ext cx="9000000" cy="393421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5004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CAN_MCR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主控制寄存器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主要负责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工作模式的配置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CAN_BTR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位时序寄存器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用来设置分频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/T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BS1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/T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BS2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/T</a:t>
                      </a:r>
                      <a:r>
                        <a:rPr lang="en-US" altLang="zh-CN" sz="1600" b="0" kern="100" baseline="-250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SWJ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等参数，设置测试模式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CAN_(T/R)</a:t>
                      </a: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IxR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标识符寄存器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存放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待发送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的报文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、扩展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IDE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位及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RTR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CAN_(T/R)</a:t>
                      </a: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DTxR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数据长度和时间戳寄存器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存放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待发送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报文的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DLC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6731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CAN_(T/R)</a:t>
                      </a: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DLxR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低位数据寄存器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存放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待发送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报文数据段的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Data0~Data3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493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CAN_(T/R)</a:t>
                      </a: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DHxR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高位数据寄存器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存放 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待发送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报文数据段的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Data4~Data7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404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CAN_FM1R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过滤器模式寄存器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用于设置各过滤器组的工作模式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7158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CAN_FS1R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过滤器位宽寄存器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用于设置各过滤器组的位宽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9965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CAN_FFA1R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FIFO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关联寄存器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用于设置报文通过过滤器后，被存入的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FIFO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2701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CAN_FA1R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过滤器激活寄存器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用于开启对应的过滤器组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4031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CAN_FxR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(1/2)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过滤器组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根据位宽和模式设置不同，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CAN_FxR1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FxR2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功能不同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649132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39">
            <a:extLst>
              <a:ext uri="{FF2B5EF4-FFF2-40B4-BE49-F238E27FC236}">
                <a16:creationId xmlns:a16="http://schemas.microsoft.com/office/drawing/2014/main" id="{1D3820B9-39D3-43AC-A175-26E7E8C46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583824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相关寄存器介绍（熟悉）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/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F7</a:t>
            </a: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5153" y="594193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基础知识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介绍（熟悉）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162438" y="1053101"/>
            <a:ext cx="5424170" cy="3615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a)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CAN?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b) 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总线特点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c) 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a) 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物理层特性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b) 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收发器芯片介绍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a)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帧种类介绍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b)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数据帧介绍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c)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位时序介绍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d)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总线仲裁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93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4DB8499B-48DE-4908-9C7F-AAB408A1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" y="409860"/>
            <a:ext cx="346329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主控制寄存器（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CAN_MCR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31EDE0D-4371-4B5F-ACFA-19DEC9A71C4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97342-3CAD-4091-AE1B-1915A1458570}"/>
              </a:ext>
            </a:extLst>
          </p:cNvPr>
          <p:cNvSpPr txBox="1"/>
          <p:nvPr/>
        </p:nvSpPr>
        <p:spPr>
          <a:xfrm>
            <a:off x="557374" y="3866821"/>
            <a:ext cx="4409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INRQ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位，用于控制初始化请求。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F904B9-993B-419D-ABB7-0CC5E3FC5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7048"/>
            <a:ext cx="7788846" cy="15430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FA9B1F-889A-4567-A7C6-C29D1860F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1750"/>
            <a:ext cx="7788846" cy="11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891A5225-8DD6-48C8-8C98-FD164F6F7C6D}"/>
              </a:ext>
            </a:extLst>
          </p:cNvPr>
          <p:cNvSpPr/>
          <p:nvPr/>
        </p:nvSpPr>
        <p:spPr>
          <a:xfrm>
            <a:off x="-435769" y="44663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" y="409860"/>
            <a:ext cx="346329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位时序寄存器（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CAN_BTR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691BD6-1DB9-4FB6-B1E0-27BC81F27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" y="825647"/>
            <a:ext cx="5278475" cy="370230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1AE7421-0923-4659-B9BF-507C7E11C933}"/>
              </a:ext>
            </a:extLst>
          </p:cNvPr>
          <p:cNvSpPr/>
          <p:nvPr/>
        </p:nvSpPr>
        <p:spPr>
          <a:xfrm>
            <a:off x="1190128" y="1888986"/>
            <a:ext cx="4115256" cy="598884"/>
          </a:xfrm>
          <a:prstGeom prst="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835959-BE84-40DE-B8E8-392582712D0F}"/>
              </a:ext>
            </a:extLst>
          </p:cNvPr>
          <p:cNvSpPr/>
          <p:nvPr/>
        </p:nvSpPr>
        <p:spPr>
          <a:xfrm>
            <a:off x="1190129" y="2502125"/>
            <a:ext cx="4115256" cy="1964421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D496070-04DD-4A15-A732-A53850F9D42A}"/>
              </a:ext>
            </a:extLst>
          </p:cNvPr>
          <p:cNvSpPr/>
          <p:nvPr/>
        </p:nvSpPr>
        <p:spPr>
          <a:xfrm>
            <a:off x="6528026" y="2059422"/>
            <a:ext cx="1353123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设置测试模式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F2819A4-B448-4452-9C40-9E2D88AD3DFC}"/>
              </a:ext>
            </a:extLst>
          </p:cNvPr>
          <p:cNvSpPr/>
          <p:nvPr/>
        </p:nvSpPr>
        <p:spPr>
          <a:xfrm>
            <a:off x="6574050" y="3548353"/>
            <a:ext cx="1353123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设置波特率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B9F6B7-DE29-460A-B797-2E598880D7A2}"/>
              </a:ext>
            </a:extLst>
          </p:cNvPr>
          <p:cNvSpPr txBox="1"/>
          <p:nvPr/>
        </p:nvSpPr>
        <p:spPr>
          <a:xfrm>
            <a:off x="5379716" y="4060157"/>
            <a:ext cx="1093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BRP = 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25046E-63C1-483F-950B-1E0F40FAF4F0}"/>
              </a:ext>
            </a:extLst>
          </p:cNvPr>
          <p:cNvSpPr txBox="1"/>
          <p:nvPr/>
        </p:nvSpPr>
        <p:spPr>
          <a:xfrm>
            <a:off x="435769" y="4457235"/>
            <a:ext cx="7577172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TS1=8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TS2=7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BRP=3</a:t>
            </a:r>
            <a:r>
              <a:rPr lang="zh-CN" altLang="en-US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，波特率 </a:t>
            </a:r>
            <a:r>
              <a:rPr lang="en-US" altLang="zh-CN" sz="14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36000 / [( 9 + 8 + 1 ) * 4] = 500Kbps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F21C81-AC41-4B0C-AC69-BB6B3D0B19A3}"/>
              </a:ext>
            </a:extLst>
          </p:cNvPr>
          <p:cNvSpPr txBox="1"/>
          <p:nvPr/>
        </p:nvSpPr>
        <p:spPr>
          <a:xfrm>
            <a:off x="5379716" y="3528331"/>
            <a:ext cx="104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800" b="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S1</a:t>
            </a:r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8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099762-6D71-4D6F-B22D-A0FD69132FEB}"/>
              </a:ext>
            </a:extLst>
          </p:cNvPr>
          <p:cNvSpPr txBox="1"/>
          <p:nvPr/>
        </p:nvSpPr>
        <p:spPr>
          <a:xfrm>
            <a:off x="5379716" y="3005110"/>
            <a:ext cx="104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800" b="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S2</a:t>
            </a:r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7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9370C1-6596-4D41-8014-A678AAE805BE}"/>
              </a:ext>
            </a:extLst>
          </p:cNvPr>
          <p:cNvSpPr txBox="1"/>
          <p:nvPr/>
        </p:nvSpPr>
        <p:spPr>
          <a:xfrm>
            <a:off x="5379716" y="2536078"/>
            <a:ext cx="104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r>
              <a:rPr lang="en-US" altLang="zh-CN" sz="1800" b="0" baseline="-250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SJW</a:t>
            </a:r>
            <a:r>
              <a:rPr lang="en-US" altLang="zh-CN" sz="1800" b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80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891A5225-8DD6-48C8-8C98-FD164F6F7C6D}"/>
              </a:ext>
            </a:extLst>
          </p:cNvPr>
          <p:cNvSpPr/>
          <p:nvPr/>
        </p:nvSpPr>
        <p:spPr>
          <a:xfrm>
            <a:off x="-435769" y="44663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5471977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 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标识符寄存器（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CAN_(T/R)</a:t>
            </a:r>
            <a:r>
              <a:rPr lang="en-US" altLang="zh-CN" b="1" dirty="0" err="1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IxR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F16B01-0F76-4D6E-96B5-3A179063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881203"/>
            <a:ext cx="5815236" cy="35317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48E45D5-381A-46DB-8C9B-3150DE5E324A}"/>
              </a:ext>
            </a:extLst>
          </p:cNvPr>
          <p:cNvSpPr txBox="1"/>
          <p:nvPr/>
        </p:nvSpPr>
        <p:spPr>
          <a:xfrm>
            <a:off x="106793" y="4370502"/>
            <a:ext cx="9037207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注意：报文使用扩展标识符时，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STID[10:0]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等效于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EXID[28:18]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EXID[17:0]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组成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29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位扩展标识符。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C8B0BB-F6CE-42D3-8B1A-2C74A095FCA4}"/>
              </a:ext>
            </a:extLst>
          </p:cNvPr>
          <p:cNvSpPr txBox="1"/>
          <p:nvPr/>
        </p:nvSpPr>
        <p:spPr>
          <a:xfrm>
            <a:off x="5740965" y="1864312"/>
            <a:ext cx="3398965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报文使用标准标识符，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EXID[17:0]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值无效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6E6985-2988-4248-A6AE-9F7E38E04C0D}"/>
              </a:ext>
            </a:extLst>
          </p:cNvPr>
          <p:cNvSpPr/>
          <p:nvPr/>
        </p:nvSpPr>
        <p:spPr>
          <a:xfrm>
            <a:off x="1300372" y="3162939"/>
            <a:ext cx="1149151" cy="14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792D76-1564-4506-B9FE-1664E9DAAFC8}"/>
              </a:ext>
            </a:extLst>
          </p:cNvPr>
          <p:cNvSpPr/>
          <p:nvPr/>
        </p:nvSpPr>
        <p:spPr>
          <a:xfrm>
            <a:off x="1300371" y="3673186"/>
            <a:ext cx="1149151" cy="14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483EB1-6F49-4F70-9382-B582810ADF30}"/>
              </a:ext>
            </a:extLst>
          </p:cNvPr>
          <p:cNvSpPr/>
          <p:nvPr/>
        </p:nvSpPr>
        <p:spPr>
          <a:xfrm>
            <a:off x="3899665" y="531843"/>
            <a:ext cx="2307578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范围：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个发送邮箱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BB8D95-1B72-409D-BCDC-266978E66015}"/>
              </a:ext>
            </a:extLst>
          </p:cNvPr>
          <p:cNvSpPr/>
          <p:nvPr/>
        </p:nvSpPr>
        <p:spPr>
          <a:xfrm>
            <a:off x="1300370" y="4194237"/>
            <a:ext cx="2043531" cy="140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DB262C-DB38-4AFC-9301-FBA5665A8631}"/>
              </a:ext>
            </a:extLst>
          </p:cNvPr>
          <p:cNvSpPr txBox="1"/>
          <p:nvPr/>
        </p:nvSpPr>
        <p:spPr>
          <a:xfrm>
            <a:off x="5737647" y="3965199"/>
            <a:ext cx="3398965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TxRQ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，请求邮箱发送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C9AC092-ED2C-412D-8295-302E38128199}"/>
              </a:ext>
            </a:extLst>
          </p:cNvPr>
          <p:cNvSpPr/>
          <p:nvPr/>
        </p:nvSpPr>
        <p:spPr>
          <a:xfrm>
            <a:off x="6348280" y="531843"/>
            <a:ext cx="2667126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范围：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个接收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40696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5318825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数据长度和时间戳寄存器（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CAN_(T/R)</a:t>
            </a:r>
            <a:r>
              <a:rPr lang="en-US" altLang="zh-CN" b="1" dirty="0" err="1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DTxR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2BB77A-943B-4FAC-92B2-04EB0237D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59" y="1232337"/>
            <a:ext cx="7635574" cy="14972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9A1290-BAB6-4E58-A98C-E9AE8E130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56" y="2874356"/>
            <a:ext cx="6813577" cy="68541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B73E106-5B5F-4D38-B90D-7CF312C5DD16}"/>
              </a:ext>
            </a:extLst>
          </p:cNvPr>
          <p:cNvSpPr txBox="1"/>
          <p:nvPr/>
        </p:nvSpPr>
        <p:spPr>
          <a:xfrm>
            <a:off x="355029" y="3704536"/>
            <a:ext cx="7802433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DLC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是多少，数据内容就有多少字节被发送，并不是每次都发送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3F3B89D-A180-467D-9291-97A3EBD448FF}"/>
              </a:ext>
            </a:extLst>
          </p:cNvPr>
          <p:cNvSpPr/>
          <p:nvPr/>
        </p:nvSpPr>
        <p:spPr>
          <a:xfrm>
            <a:off x="4927528" y="479739"/>
            <a:ext cx="2307578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范围：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个发送邮箱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4C4A32-0CD0-4442-94CE-BA0F31146FA6}"/>
              </a:ext>
            </a:extLst>
          </p:cNvPr>
          <p:cNvSpPr/>
          <p:nvPr/>
        </p:nvSpPr>
        <p:spPr>
          <a:xfrm>
            <a:off x="4927528" y="843537"/>
            <a:ext cx="2667126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范围：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个接收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邮箱</a:t>
            </a:r>
          </a:p>
        </p:txBody>
      </p:sp>
    </p:spTree>
    <p:extLst>
      <p:ext uri="{BB962C8B-B14F-4D97-AF65-F5344CB8AC3E}">
        <p14:creationId xmlns:p14="http://schemas.microsoft.com/office/powerpoint/2010/main" val="15445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891A5225-8DD6-48C8-8C98-FD164F6F7C6D}"/>
              </a:ext>
            </a:extLst>
          </p:cNvPr>
          <p:cNvSpPr/>
          <p:nvPr/>
        </p:nvSpPr>
        <p:spPr>
          <a:xfrm>
            <a:off x="-435769" y="44663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4324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低位数据寄存器（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CAN_(T/R)</a:t>
            </a:r>
            <a:r>
              <a:rPr lang="en-US" altLang="zh-CN" b="1" dirty="0" err="1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DLxR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9C2670-6694-42F0-B835-F0B65F35D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" y="955777"/>
            <a:ext cx="7179437" cy="3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891A5225-8DD6-48C8-8C98-FD164F6F7C6D}"/>
              </a:ext>
            </a:extLst>
          </p:cNvPr>
          <p:cNvSpPr/>
          <p:nvPr/>
        </p:nvSpPr>
        <p:spPr>
          <a:xfrm>
            <a:off x="-435769" y="44663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4324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高位数据寄存器（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CAN_(T/R)</a:t>
            </a:r>
            <a:r>
              <a:rPr lang="en-US" altLang="zh-CN" b="1" dirty="0" err="1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DHxR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1EC4B8-84BB-4637-84EB-8FF4598E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1562"/>
            <a:ext cx="6994113" cy="34683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2EB4634-9A63-4011-BC3C-1C2CCCA46290}"/>
              </a:ext>
            </a:extLst>
          </p:cNvPr>
          <p:cNvSpPr/>
          <p:nvPr/>
        </p:nvSpPr>
        <p:spPr>
          <a:xfrm>
            <a:off x="1540707" y="2698716"/>
            <a:ext cx="5340654" cy="324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F85021-A0A8-4EF9-B228-95B124CADBE1}"/>
              </a:ext>
            </a:extLst>
          </p:cNvPr>
          <p:cNvSpPr txBox="1"/>
          <p:nvPr/>
        </p:nvSpPr>
        <p:spPr>
          <a:xfrm>
            <a:off x="7139281" y="2507402"/>
            <a:ext cx="1724391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使用时间戳功能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DLC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必须为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4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5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91A5225-8DD6-48C8-8C98-FD164F6F7C6D}"/>
              </a:ext>
            </a:extLst>
          </p:cNvPr>
          <p:cNvSpPr/>
          <p:nvPr/>
        </p:nvSpPr>
        <p:spPr>
          <a:xfrm>
            <a:off x="-435769" y="44663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24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过滤器模式寄存器（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CAN_FM1R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3656C5-82CA-4719-8B8B-ACFC34099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891"/>
            <a:ext cx="5840146" cy="2193392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C95B4D1F-B6EA-4CE2-AFEA-5FBEC12D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" y="2540374"/>
            <a:ext cx="4324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过滤器位宽寄存器（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CAN_FS1R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FB0ABC-6D56-4413-AD0D-8083CA0E7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7560"/>
            <a:ext cx="5747060" cy="2165940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32DAC07-3A87-4A0A-91AB-0E698DC7FF51}"/>
              </a:ext>
            </a:extLst>
          </p:cNvPr>
          <p:cNvSpPr/>
          <p:nvPr/>
        </p:nvSpPr>
        <p:spPr>
          <a:xfrm>
            <a:off x="6187629" y="2491320"/>
            <a:ext cx="2355669" cy="258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设置过滤器的工作模式（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8D522D-0EE1-49D8-9800-2A1BD3B4D99B}"/>
              </a:ext>
            </a:extLst>
          </p:cNvPr>
          <p:cNvSpPr txBox="1"/>
          <p:nvPr/>
        </p:nvSpPr>
        <p:spPr>
          <a:xfrm>
            <a:off x="5840146" y="3047977"/>
            <a:ext cx="3276800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外设只能使用的有的过滤器组，不能使用没有的过滤器组。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6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531215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 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过滤器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FIFO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关联寄存器（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CAN_FFA1R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1019B7-6B13-4F8D-8B9D-826FC85F5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67"/>
            <a:ext cx="9144000" cy="316596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FDC0B24-43B4-4DC1-BDDB-9D2905ED1680}"/>
              </a:ext>
            </a:extLst>
          </p:cNvPr>
          <p:cNvSpPr txBox="1"/>
          <p:nvPr/>
        </p:nvSpPr>
        <p:spPr>
          <a:xfrm>
            <a:off x="461297" y="4141445"/>
            <a:ext cx="8643231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该寄存器决定了哪个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寄存器有效（即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RIxR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RDTxR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RDLxR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RDHxR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的‘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5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891A5225-8DD6-48C8-8C98-FD164F6F7C6D}"/>
              </a:ext>
            </a:extLst>
          </p:cNvPr>
          <p:cNvSpPr/>
          <p:nvPr/>
        </p:nvSpPr>
        <p:spPr>
          <a:xfrm>
            <a:off x="-435769" y="44663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4324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 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过滤器激活寄存器（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CAN_FA1R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FF654B-A7C4-4B1E-AD19-EA6829753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" y="906690"/>
            <a:ext cx="8508315" cy="16650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17D811-28A1-4F0F-AF24-AB2AAC7BA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36" y="2650662"/>
            <a:ext cx="8070127" cy="144826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EB0D3BF-CE0D-42A1-9C8E-03B9A31F703C}"/>
              </a:ext>
            </a:extLst>
          </p:cNvPr>
          <p:cNvSpPr txBox="1"/>
          <p:nvPr/>
        </p:nvSpPr>
        <p:spPr>
          <a:xfrm>
            <a:off x="925942" y="4264224"/>
            <a:ext cx="7434580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使用哪个过滤器组，就在对应位置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即可。前提：过滤器组需设置在初始化模式。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2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>
              <a:ea typeface="思源黑体 CN Bold" panose="020B080000000000000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Bold" panose="020B0800000000000000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Bold" panose="020B080000000000000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891A5225-8DD6-48C8-8C98-FD164F6F7C6D}"/>
              </a:ext>
            </a:extLst>
          </p:cNvPr>
          <p:cNvSpPr/>
          <p:nvPr/>
        </p:nvSpPr>
        <p:spPr>
          <a:xfrm>
            <a:off x="-435769" y="446639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思源黑体 CN Bold" panose="020B0800000000000000"/>
              </a:rPr>
              <a:t>	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04B7EDA8-65CF-4664-9225-749E36A6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" y="409860"/>
            <a:ext cx="4324331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 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过滤器组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x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寄存器（</a:t>
            </a:r>
            <a:r>
              <a:rPr lang="en-US" altLang="zh-CN" b="1" dirty="0" err="1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CAN_FxR</a:t>
            </a: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(1/2)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E4DA69-F5AA-4E7E-BF9B-A06E3C0620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485E8A-FE70-421D-9D62-682F874AF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3089"/>
            <a:ext cx="6900670" cy="33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02252" y="454046"/>
            <a:ext cx="193600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C87255-1EFA-44B0-BF64-26103CDF537A}"/>
              </a:ext>
            </a:extLst>
          </p:cNvPr>
          <p:cNvSpPr txBox="1"/>
          <p:nvPr/>
        </p:nvSpPr>
        <p:spPr>
          <a:xfrm>
            <a:off x="731858" y="955110"/>
            <a:ext cx="67182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Controller Area Network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国际标准化的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串行通信协议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DD4E5F-582E-4A78-AD49-5F9238A318B1}"/>
              </a:ext>
            </a:extLst>
          </p:cNvPr>
          <p:cNvCxnSpPr>
            <a:cxnSpLocks/>
          </p:cNvCxnSpPr>
          <p:nvPr/>
        </p:nvCxnSpPr>
        <p:spPr>
          <a:xfrm flipV="1">
            <a:off x="7765582" y="2748280"/>
            <a:ext cx="839071" cy="1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B38A148-3D69-474A-858F-46DF68C817EF}"/>
              </a:ext>
            </a:extLst>
          </p:cNvPr>
          <p:cNvCxnSpPr/>
          <p:nvPr/>
        </p:nvCxnSpPr>
        <p:spPr>
          <a:xfrm>
            <a:off x="2464894" y="1990439"/>
            <a:ext cx="569626" cy="7495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550B9-E595-4BA8-AA1C-58EDA7CB7C57}"/>
              </a:ext>
            </a:extLst>
          </p:cNvPr>
          <p:cNvSpPr txBox="1"/>
          <p:nvPr/>
        </p:nvSpPr>
        <p:spPr>
          <a:xfrm>
            <a:off x="2712447" y="2742914"/>
            <a:ext cx="809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1986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BB4404-2CC7-470A-9329-0AAD9E5EBCE7}"/>
              </a:ext>
            </a:extLst>
          </p:cNvPr>
          <p:cNvSpPr txBox="1"/>
          <p:nvPr/>
        </p:nvSpPr>
        <p:spPr>
          <a:xfrm>
            <a:off x="9353" y="2383118"/>
            <a:ext cx="3176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博世公司开发出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通信协议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06D7B56-6D6A-407A-9415-BD3A9EC0195E}"/>
              </a:ext>
            </a:extLst>
          </p:cNvPr>
          <p:cNvCxnSpPr/>
          <p:nvPr/>
        </p:nvCxnSpPr>
        <p:spPr>
          <a:xfrm>
            <a:off x="4059083" y="2736048"/>
            <a:ext cx="569626" cy="7495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7458B4E-5785-44DB-8D58-885239CF468A}"/>
              </a:ext>
            </a:extLst>
          </p:cNvPr>
          <p:cNvSpPr txBox="1"/>
          <p:nvPr/>
        </p:nvSpPr>
        <p:spPr>
          <a:xfrm>
            <a:off x="3700251" y="2413072"/>
            <a:ext cx="809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1993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6E3DD3-2BEE-478F-8DFE-89A6FAB52EB9}"/>
              </a:ext>
            </a:extLst>
          </p:cNvPr>
          <p:cNvSpPr txBox="1"/>
          <p:nvPr/>
        </p:nvSpPr>
        <p:spPr>
          <a:xfrm>
            <a:off x="4343897" y="2834689"/>
            <a:ext cx="3978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发布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ISO11898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ISO11519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777EDBF-E950-4300-81F1-66D1DF356A53}"/>
              </a:ext>
            </a:extLst>
          </p:cNvPr>
          <p:cNvSpPr txBox="1"/>
          <p:nvPr/>
        </p:nvSpPr>
        <p:spPr>
          <a:xfrm>
            <a:off x="8723642" y="2539201"/>
            <a:ext cx="408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CFF4D7-5FAF-4CAC-940B-65216E2C52D9}"/>
              </a:ext>
            </a:extLst>
          </p:cNvPr>
          <p:cNvSpPr/>
          <p:nvPr/>
        </p:nvSpPr>
        <p:spPr>
          <a:xfrm>
            <a:off x="5994572" y="2811941"/>
            <a:ext cx="931155" cy="355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CA7FB8-E829-49D4-A38A-0452CE0CE720}"/>
              </a:ext>
            </a:extLst>
          </p:cNvPr>
          <p:cNvSpPr/>
          <p:nvPr/>
        </p:nvSpPr>
        <p:spPr>
          <a:xfrm>
            <a:off x="7173794" y="2814441"/>
            <a:ext cx="931155" cy="355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37E9032-E957-4DFA-A27D-92788C777CBD}"/>
              </a:ext>
            </a:extLst>
          </p:cNvPr>
          <p:cNvSpPr txBox="1"/>
          <p:nvPr/>
        </p:nvSpPr>
        <p:spPr>
          <a:xfrm>
            <a:off x="5972802" y="3173874"/>
            <a:ext cx="1011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高速CAN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0D77C3-16DC-4E44-BA51-79743DF7DB15}"/>
              </a:ext>
            </a:extLst>
          </p:cNvPr>
          <p:cNvSpPr txBox="1"/>
          <p:nvPr/>
        </p:nvSpPr>
        <p:spPr>
          <a:xfrm>
            <a:off x="7171524" y="3181054"/>
            <a:ext cx="1145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低速CAN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E655F10-C4EB-417A-9B0F-EA8BDC14E00E}"/>
              </a:ext>
            </a:extLst>
          </p:cNvPr>
          <p:cNvSpPr txBox="1"/>
          <p:nvPr/>
        </p:nvSpPr>
        <p:spPr>
          <a:xfrm>
            <a:off x="731858" y="1270505"/>
            <a:ext cx="8012243" cy="79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为了满足汽车产业的“减少线束的数量”、“通过多个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，进行大量数据的高速通信”的需求。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D27EEEE-FFAF-4A4B-A18B-6CDE0EE6AB6D}"/>
              </a:ext>
            </a:extLst>
          </p:cNvPr>
          <p:cNvCxnSpPr/>
          <p:nvPr/>
        </p:nvCxnSpPr>
        <p:spPr>
          <a:xfrm>
            <a:off x="4760888" y="2000434"/>
            <a:ext cx="569626" cy="7495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6FCA12C-25E8-41AA-8BD7-26461551174F}"/>
              </a:ext>
            </a:extLst>
          </p:cNvPr>
          <p:cNvSpPr txBox="1"/>
          <p:nvPr/>
        </p:nvSpPr>
        <p:spPr>
          <a:xfrm>
            <a:off x="5338420" y="2410003"/>
            <a:ext cx="809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2011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B096519-EDB2-4776-99AB-98DD1A256596}"/>
              </a:ext>
            </a:extLst>
          </p:cNvPr>
          <p:cNvSpPr txBox="1"/>
          <p:nvPr/>
        </p:nvSpPr>
        <p:spPr>
          <a:xfrm>
            <a:off x="4928405" y="2057102"/>
            <a:ext cx="3176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博世公司开发出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 FD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031708-F433-4CB0-9F17-0587A5932FE5}"/>
              </a:ext>
            </a:extLst>
          </p:cNvPr>
          <p:cNvSpPr txBox="1"/>
          <p:nvPr/>
        </p:nvSpPr>
        <p:spPr>
          <a:xfrm>
            <a:off x="721184" y="3582080"/>
            <a:ext cx="6190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CAN(ISO11519)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通信速率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10~125Kbps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，总线长度可达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米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00F310F-C3D4-47AE-B142-5D00CE3E78EC}"/>
              </a:ext>
            </a:extLst>
          </p:cNvPr>
          <p:cNvSpPr txBox="1"/>
          <p:nvPr/>
        </p:nvSpPr>
        <p:spPr>
          <a:xfrm>
            <a:off x="721184" y="3909229"/>
            <a:ext cx="6193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CAN(ISO11898)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通信速率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125Kbps~1Mbps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，总线长度≤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米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473E0-6D7C-4DEF-8D69-CF4FB2A7235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012198" y="2741920"/>
            <a:ext cx="1092788" cy="97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D59E054-5A33-4AF3-B9EF-13D769A5C34D}"/>
              </a:ext>
            </a:extLst>
          </p:cNvPr>
          <p:cNvCxnSpPr>
            <a:cxnSpLocks/>
          </p:cNvCxnSpPr>
          <p:nvPr/>
        </p:nvCxnSpPr>
        <p:spPr>
          <a:xfrm>
            <a:off x="76615" y="2741920"/>
            <a:ext cx="2949021" cy="5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8F10DAC-43AC-461B-B079-4AB9660F6F1A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4104986" y="2748280"/>
            <a:ext cx="1228137" cy="334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4DDA90-A7FE-4A3E-9941-A0FE15F3D254}"/>
              </a:ext>
            </a:extLst>
          </p:cNvPr>
          <p:cNvSpPr txBox="1"/>
          <p:nvPr/>
        </p:nvSpPr>
        <p:spPr>
          <a:xfrm>
            <a:off x="1553801" y="4522949"/>
            <a:ext cx="61938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的历史知识，可以上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 in Automation(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CiA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官网了解。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9847749-0F75-4E33-B264-43BF60987B0F}"/>
              </a:ext>
            </a:extLst>
          </p:cNvPr>
          <p:cNvSpPr/>
          <p:nvPr/>
        </p:nvSpPr>
        <p:spPr>
          <a:xfrm>
            <a:off x="6911970" y="3924626"/>
            <a:ext cx="1046704" cy="277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经典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110D8A2-86CA-430A-AD12-E031C05485AD}"/>
              </a:ext>
            </a:extLst>
          </p:cNvPr>
          <p:cNvCxnSpPr/>
          <p:nvPr/>
        </p:nvCxnSpPr>
        <p:spPr>
          <a:xfrm>
            <a:off x="7195956" y="1999325"/>
            <a:ext cx="569626" cy="7495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0175F55-936D-461E-A3FF-3EEEEEA9133D}"/>
              </a:ext>
            </a:extLst>
          </p:cNvPr>
          <p:cNvSpPr txBox="1"/>
          <p:nvPr/>
        </p:nvSpPr>
        <p:spPr>
          <a:xfrm>
            <a:off x="7773488" y="2408894"/>
            <a:ext cx="8094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FB9E3F-F57A-447E-B38C-ADDE587B39FD}"/>
              </a:ext>
            </a:extLst>
          </p:cNvPr>
          <p:cNvSpPr txBox="1"/>
          <p:nvPr/>
        </p:nvSpPr>
        <p:spPr>
          <a:xfrm>
            <a:off x="7363473" y="2055993"/>
            <a:ext cx="1932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汽车网络标准协议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D53E24E-A7FA-425C-BC4D-0B57BF8D433B}"/>
              </a:ext>
            </a:extLst>
          </p:cNvPr>
          <p:cNvCxnSpPr>
            <a:cxnSpLocks/>
          </p:cNvCxnSpPr>
          <p:nvPr/>
        </p:nvCxnSpPr>
        <p:spPr>
          <a:xfrm>
            <a:off x="5316724" y="2746773"/>
            <a:ext cx="2456764" cy="933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0140884-4FDD-4223-A3B3-FDDF3E312CC4}"/>
              </a:ext>
            </a:extLst>
          </p:cNvPr>
          <p:cNvSpPr txBox="1"/>
          <p:nvPr/>
        </p:nvSpPr>
        <p:spPr>
          <a:xfrm>
            <a:off x="721184" y="4209683"/>
            <a:ext cx="7701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 FD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通信速率可达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5Mbps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，并且兼容经典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，遵循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ISO 11898-1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做数据收发</a:t>
            </a:r>
          </a:p>
        </p:txBody>
      </p:sp>
    </p:spTree>
    <p:extLst>
      <p:ext uri="{BB962C8B-B14F-4D97-AF65-F5344CB8AC3E}">
        <p14:creationId xmlns:p14="http://schemas.microsoft.com/office/powerpoint/2010/main" val="6254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4" grpId="0"/>
      <p:bldP spid="25" grpId="0"/>
      <p:bldP spid="26" grpId="0"/>
      <p:bldP spid="28" grpId="0" animBg="1"/>
      <p:bldP spid="29" grpId="0" animBg="1"/>
      <p:bldP spid="30" grpId="0"/>
      <p:bldP spid="31" grpId="0"/>
      <p:bldP spid="34" grpId="0"/>
      <p:bldP spid="36" grpId="0"/>
      <p:bldP spid="37" grpId="0"/>
      <p:bldP spid="38" grpId="0"/>
      <p:bldP spid="39" grpId="0"/>
      <p:bldP spid="41" grpId="0"/>
      <p:bldP spid="42" grpId="0" animBg="1"/>
      <p:bldP spid="46" grpId="0"/>
      <p:bldP spid="47" grpId="0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74278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基础知识介绍（熟悉）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051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08119" y="406533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5A84939-61F1-4370-BA06-E46EF37F7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49311"/>
              </p:ext>
            </p:extLst>
          </p:nvPr>
        </p:nvGraphicFramePr>
        <p:xfrm>
          <a:off x="72000" y="849250"/>
          <a:ext cx="9000000" cy="3606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HAL_RCC_CANx_CLK_ENABLE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HAL_CAN_Init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MCR /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BTR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HAL_CAN_ConfigFilter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过滤器寄存器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接收过滤器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971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HAL_CAN_Start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MCR / MSR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启动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设备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6605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HAL_CAN_ActivateNotification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IER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使能中断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74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__HAL_CAN_ENABLE_IT(…)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IER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CAN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中断允许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7094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HAL_CAN_AddTxMessage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TSR/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TIxR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TDTxR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TDLxR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TDHxR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发送消息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584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HAL_CAN_GetTxMailboxesFreeLevel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TSR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等待发送完成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2040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HAL_CAN_GetRxFifoFillLevel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RF0R/RF1R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等待接收完成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385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HAL_CAN_GetRxMessage</a:t>
                      </a: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RF0R/RF1R/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RDLxR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RDHxR</a:t>
                      </a:r>
                      <a:endParaRPr lang="zh-CN" altLang="en-US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接收消息</a:t>
                      </a:r>
                      <a:endParaRPr lang="zh-CN" alt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51455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43ACCDE0-89E5-4385-B6C7-48BD71208D13}"/>
              </a:ext>
            </a:extLst>
          </p:cNvPr>
          <p:cNvSpPr/>
          <p:nvPr/>
        </p:nvSpPr>
        <p:spPr>
          <a:xfrm>
            <a:off x="111578" y="4393194"/>
            <a:ext cx="8925634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外设相关重要结构体：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CAN_InitTypeDef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CAN_FilterTypeDef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CAN_(T/R)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xHeaderTypeDef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6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250" y="463609"/>
            <a:ext cx="3768596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CAN_FilterTypeDef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22DB30-D0E7-4A80-8E8F-1A0291DB5320}"/>
              </a:ext>
            </a:extLst>
          </p:cNvPr>
          <p:cNvSpPr/>
          <p:nvPr/>
        </p:nvSpPr>
        <p:spPr>
          <a:xfrm>
            <a:off x="-2504" y="764736"/>
            <a:ext cx="4855303" cy="3613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Prescaler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预分频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Mode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工作模式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SyncJumpWidth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再次同步跳跃宽度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TimeSeg1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时间段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1(BS1)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长度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TimeSeg2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时间段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1(BS1)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长度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TimeTriggeredMode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时间触发通信模式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AutoBusOff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总线自动关闭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AutoWakeUp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自动唤醒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AutoRetransmission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自动重传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ReceiveFifoLocked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锁定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TransmitFifoPriority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优先级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A1F0C2D9-9619-4F40-B1B9-A1BDF228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04" y="441917"/>
            <a:ext cx="2509410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CAN_InitTypeDef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021A19-971E-4255-B8E6-6DF06A8CF19F}"/>
              </a:ext>
            </a:extLst>
          </p:cNvPr>
          <p:cNvSpPr/>
          <p:nvPr/>
        </p:nvSpPr>
        <p:spPr>
          <a:xfrm>
            <a:off x="4649506" y="906573"/>
            <a:ext cx="4607751" cy="3613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FilterIdHigh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高字节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FilterIdLow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低字节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FilterMaskIdHigh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 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掩码高字节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FilterMaskIdLow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掩码低字节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FilterFIFOAssignment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过滤器关联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FilterBank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选择过滤器组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FilterMode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过滤器模式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FilterScale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过滤器位宽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FilterActivation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过滤器使能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SlaveStartFilterBank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选择启动过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滤器组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没有意义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932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0" y="414513"/>
            <a:ext cx="461772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结构体成员与寄存器情况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FBE1FFF-5631-4F34-AE03-DCEFF64F9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733826"/>
              </p:ext>
            </p:extLst>
          </p:nvPr>
        </p:nvGraphicFramePr>
        <p:xfrm>
          <a:off x="90000" y="1334123"/>
          <a:ext cx="8964000" cy="1346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6501">
                  <a:extLst>
                    <a:ext uri="{9D8B030D-6E8A-4147-A177-3AD203B41FA5}">
                      <a16:colId xmlns:a16="http://schemas.microsoft.com/office/drawing/2014/main" val="1245869061"/>
                    </a:ext>
                  </a:extLst>
                </a:gridCol>
                <a:gridCol w="1760204">
                  <a:extLst>
                    <a:ext uri="{9D8B030D-6E8A-4147-A177-3AD203B41FA5}">
                      <a16:colId xmlns:a16="http://schemas.microsoft.com/office/drawing/2014/main" val="866527196"/>
                    </a:ext>
                  </a:extLst>
                </a:gridCol>
                <a:gridCol w="1825397">
                  <a:extLst>
                    <a:ext uri="{9D8B030D-6E8A-4147-A177-3AD203B41FA5}">
                      <a16:colId xmlns:a16="http://schemas.microsoft.com/office/drawing/2014/main" val="3677633154"/>
                    </a:ext>
                  </a:extLst>
                </a:gridCol>
                <a:gridCol w="1825397">
                  <a:extLst>
                    <a:ext uri="{9D8B030D-6E8A-4147-A177-3AD203B41FA5}">
                      <a16:colId xmlns:a16="http://schemas.microsoft.com/office/drawing/2014/main" val="3590983117"/>
                    </a:ext>
                  </a:extLst>
                </a:gridCol>
                <a:gridCol w="1776501">
                  <a:extLst>
                    <a:ext uri="{9D8B030D-6E8A-4147-A177-3AD203B41FA5}">
                      <a16:colId xmlns:a16="http://schemas.microsoft.com/office/drawing/2014/main" val="265397294"/>
                    </a:ext>
                  </a:extLst>
                </a:gridCol>
              </a:tblGrid>
              <a:tr h="36262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过滤器配置模式</a:t>
                      </a:r>
                      <a:endParaRPr lang="zh-CN" altLang="en-US" sz="15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CAN_FxR1[31:16]</a:t>
                      </a:r>
                      <a:endParaRPr lang="en-US" altLang="zh-CN" sz="15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CAN_FxR1[15:0]</a:t>
                      </a:r>
                      <a:endParaRPr lang="en-US" altLang="zh-CN" sz="15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CAN_FxR2[31:16]</a:t>
                      </a:r>
                      <a:endParaRPr lang="en-US" altLang="zh-CN" sz="15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CAN_FxR2[15:0]</a:t>
                      </a:r>
                      <a:endParaRPr lang="en-US" altLang="zh-CN" sz="15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6699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</a:t>
                      </a:r>
                      <a:r>
                        <a:rPr lang="zh-CN" altLang="en-US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位标识符屏蔽模式</a:t>
                      </a:r>
                      <a:endParaRPr lang="zh-CN" altLang="en-US" sz="15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FilterIdHigh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FilterIdLow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FilterMaskIdHigh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FilterMaskIdLow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370727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</a:t>
                      </a:r>
                      <a:r>
                        <a:rPr lang="zh-CN" altLang="en-US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位标识符列表模式</a:t>
                      </a:r>
                      <a:endParaRPr lang="zh-CN" altLang="en-US" sz="15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FilterIdHigh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FilterIdLow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FilterMaskIdHigh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FilterMaskIdLow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21928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500" u="none" strike="noStrike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位标识符屏蔽模式</a:t>
                      </a:r>
                      <a:endParaRPr lang="zh-CN" altLang="en-US" sz="1500" b="0" i="0" u="none" strike="noStrike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FilterMaskIdLow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FilterIdLow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FilterMaskIdHigh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FilterIdHigh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485493"/>
                  </a:ext>
                </a:extLst>
              </a:tr>
              <a:tr h="24606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50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位标识符列表模式</a:t>
                      </a:r>
                      <a:endParaRPr lang="zh-CN" altLang="en-US" sz="15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FilterMaskIdLow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FilterIdLow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FilterMaskIdHigh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 err="1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FilterIdHigh</a:t>
                      </a:r>
                      <a:endParaRPr lang="en-US" altLang="zh-CN" sz="1500" b="0" i="0" u="none" strike="noStrike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48130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0ECD525-E5FF-45E9-9A5B-4207C131CEDA}"/>
              </a:ext>
            </a:extLst>
          </p:cNvPr>
          <p:cNvSpPr txBox="1"/>
          <p:nvPr/>
        </p:nvSpPr>
        <p:spPr>
          <a:xfrm>
            <a:off x="3427876" y="2837838"/>
            <a:ext cx="2379688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需要结合映射去赋值。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7E1E68-62DE-4C73-9F88-CAA7275B56A1}"/>
              </a:ext>
            </a:extLst>
          </p:cNvPr>
          <p:cNvSpPr txBox="1"/>
          <p:nvPr/>
        </p:nvSpPr>
        <p:spPr>
          <a:xfrm>
            <a:off x="90000" y="3276819"/>
            <a:ext cx="2379688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位位宽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3B6D03-CED2-404E-AD36-784E546FD7BE}"/>
              </a:ext>
            </a:extLst>
          </p:cNvPr>
          <p:cNvSpPr txBox="1"/>
          <p:nvPr/>
        </p:nvSpPr>
        <p:spPr>
          <a:xfrm>
            <a:off x="90000" y="3905065"/>
            <a:ext cx="1646592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位位宽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3E6834-541C-4B04-B18F-C097555A0BA9}"/>
              </a:ext>
            </a:extLst>
          </p:cNvPr>
          <p:cNvSpPr txBox="1"/>
          <p:nvPr/>
        </p:nvSpPr>
        <p:spPr>
          <a:xfrm>
            <a:off x="939712" y="3559368"/>
            <a:ext cx="5987361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STID[10:3] STID[2:0] EXID[17:13] EXID[12:5] EXID[4:0] IDE RTR 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B1F6D6-FEAE-4CAF-9375-E66DDC60DCA1}"/>
              </a:ext>
            </a:extLst>
          </p:cNvPr>
          <p:cNvSpPr txBox="1"/>
          <p:nvPr/>
        </p:nvSpPr>
        <p:spPr>
          <a:xfrm>
            <a:off x="939711" y="4187614"/>
            <a:ext cx="5987361" cy="386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STID[10:3] STID[2:0] RTR IDE EXID[17:15]</a:t>
            </a:r>
          </a:p>
        </p:txBody>
      </p:sp>
    </p:spTree>
    <p:extLst>
      <p:ext uri="{BB962C8B-B14F-4D97-AF65-F5344CB8AC3E}">
        <p14:creationId xmlns:p14="http://schemas.microsoft.com/office/powerpoint/2010/main" val="8873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27" y="615453"/>
            <a:ext cx="2682358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CAN_RxHeaderTypeDef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22DB30-D0E7-4A80-8E8F-1A0291DB5320}"/>
              </a:ext>
            </a:extLst>
          </p:cNvPr>
          <p:cNvSpPr/>
          <p:nvPr/>
        </p:nvSpPr>
        <p:spPr>
          <a:xfrm>
            <a:off x="177706" y="1037691"/>
            <a:ext cx="5275321" cy="199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StdId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标准标识符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扩展标识符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IDE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帧格式（标准帧或扩展帧）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RTR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帧类型（数据帧或远程帧）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DLC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数据长度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TransmitGlobalTime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发送时间标记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时间戳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*/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A1F0C2D9-9619-4F40-B1B9-A1BDF228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06" y="615453"/>
            <a:ext cx="2509410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CAN_TxHeaderTypeDef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B7FE6B-6D6E-44C1-A465-524547A09DE2}"/>
              </a:ext>
            </a:extLst>
          </p:cNvPr>
          <p:cNvSpPr/>
          <p:nvPr/>
        </p:nvSpPr>
        <p:spPr>
          <a:xfrm>
            <a:off x="5530528" y="1015999"/>
            <a:ext cx="3613472" cy="232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StdId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IDE	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RTR	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DLC		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Timestamp	 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时间戳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FilterMatchIndex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过滤器号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*/</a:t>
            </a:r>
          </a:p>
        </p:txBody>
      </p:sp>
    </p:spTree>
    <p:extLst>
      <p:ext uri="{BB962C8B-B14F-4D97-AF65-F5344CB8AC3E}">
        <p14:creationId xmlns:p14="http://schemas.microsoft.com/office/powerpoint/2010/main" val="30876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74278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基础知识介绍（熟悉）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360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8" y="486763"/>
            <a:ext cx="355273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415513" y="1149518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参数初始化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415514" y="1856691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时钟和初始化相关引脚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91D3F8-ED13-4702-9D57-9EEE2995CFD8}"/>
              </a:ext>
            </a:extLst>
          </p:cNvPr>
          <p:cNvSpPr/>
          <p:nvPr/>
        </p:nvSpPr>
        <p:spPr>
          <a:xfrm>
            <a:off x="415513" y="2563864"/>
            <a:ext cx="3602322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、设置过滤器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415513" y="3271037"/>
            <a:ext cx="3602321" cy="36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数据接收和发送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E57E9F-3FCB-405E-82AF-0713A1C1DC59}"/>
              </a:ext>
            </a:extLst>
          </p:cNvPr>
          <p:cNvSpPr/>
          <p:nvPr/>
        </p:nvSpPr>
        <p:spPr>
          <a:xfrm>
            <a:off x="4336149" y="1720586"/>
            <a:ext cx="2715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模式设为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HAL_CAN_MspInit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A49FF6-2833-4093-A4CB-06F4E88AFE9D}"/>
              </a:ext>
            </a:extLst>
          </p:cNvPr>
          <p:cNvSpPr/>
          <p:nvPr/>
        </p:nvSpPr>
        <p:spPr>
          <a:xfrm>
            <a:off x="4336149" y="1028967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工作模式、波特率等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HAL_CAN_Init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954B18-596E-4647-8A4C-86570D09A04D}"/>
              </a:ext>
            </a:extLst>
          </p:cNvPr>
          <p:cNvSpPr/>
          <p:nvPr/>
        </p:nvSpPr>
        <p:spPr>
          <a:xfrm>
            <a:off x="4336149" y="2560661"/>
            <a:ext cx="4185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HAL_CAN_ConfigFilter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完成过滤器的初始化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E21E32-5D95-4208-BD75-02E99E8D8688}"/>
              </a:ext>
            </a:extLst>
          </p:cNvPr>
          <p:cNvSpPr/>
          <p:nvPr/>
        </p:nvSpPr>
        <p:spPr>
          <a:xfrm>
            <a:off x="4336149" y="3158675"/>
            <a:ext cx="3465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HAL_CAN_AddTxMessage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发送消息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HAL_CAN_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GetRxMessage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78116A3-A5B2-4A45-A21B-3D3545EF69C0}"/>
              </a:ext>
            </a:extLst>
          </p:cNvPr>
          <p:cNvSpPr/>
          <p:nvPr/>
        </p:nvSpPr>
        <p:spPr>
          <a:xfrm>
            <a:off x="415514" y="3978211"/>
            <a:ext cx="4866904" cy="3673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相关中断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编写中断服务函数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22196649-453F-4A54-ACF9-79C651D4507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2943CDD-DB63-40F0-823A-89041815A0D7}"/>
              </a:ext>
            </a:extLst>
          </p:cNvPr>
          <p:cNvSpPr/>
          <p:nvPr/>
        </p:nvSpPr>
        <p:spPr>
          <a:xfrm>
            <a:off x="5379716" y="4002910"/>
            <a:ext cx="3339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__HAL_CAN_ENABLE_IT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（可选）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93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26" grpId="0" animBg="1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5153" y="683656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FF3B2E-094A-4C51-AF76-84A06E078CE4}"/>
              </a:ext>
            </a:extLst>
          </p:cNvPr>
          <p:cNvSpPr txBox="1"/>
          <p:nvPr/>
        </p:nvSpPr>
        <p:spPr>
          <a:xfrm>
            <a:off x="704092" y="1247794"/>
            <a:ext cx="5141033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，使用回环模式实现自发自收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</a:p>
        </p:txBody>
      </p:sp>
    </p:spTree>
    <p:extLst>
      <p:ext uri="{BB962C8B-B14F-4D97-AF65-F5344CB8AC3E}">
        <p14:creationId xmlns:p14="http://schemas.microsoft.com/office/powerpoint/2010/main" val="30349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858" y="957150"/>
            <a:ext cx="4474278" cy="32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基础知识介绍（熟悉）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控制器介绍（熟悉）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596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EF2FDD-8885-4E5C-9489-E27DB35366B2}"/>
              </a:ext>
            </a:extLst>
          </p:cNvPr>
          <p:cNvSpPr txBox="1"/>
          <p:nvPr/>
        </p:nvSpPr>
        <p:spPr>
          <a:xfrm>
            <a:off x="2621278" y="2180941"/>
            <a:ext cx="438959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</p:spTree>
    <p:extLst>
      <p:ext uri="{BB962C8B-B14F-4D97-AF65-F5344CB8AC3E}">
        <p14:creationId xmlns:p14="http://schemas.microsoft.com/office/powerpoint/2010/main" val="13187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0" y="454041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总线拓扑图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ADA297-7C34-47CB-8519-E8F11EABE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281" y="1261562"/>
            <a:ext cx="4954135" cy="28142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FCACF1-9B65-4D16-9C9E-06FDD7B44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2" y="1261562"/>
            <a:ext cx="4385063" cy="283416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DC3FA7B-2044-4A9A-919F-76B5AA04E480}"/>
              </a:ext>
            </a:extLst>
          </p:cNvPr>
          <p:cNvSpPr txBox="1"/>
          <p:nvPr/>
        </p:nvSpPr>
        <p:spPr>
          <a:xfrm>
            <a:off x="6076467" y="930578"/>
            <a:ext cx="12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0355C4-419C-4EAB-90B0-5CEB1222E6DC}"/>
              </a:ext>
            </a:extLst>
          </p:cNvPr>
          <p:cNvSpPr txBox="1"/>
          <p:nvPr/>
        </p:nvSpPr>
        <p:spPr>
          <a:xfrm>
            <a:off x="1630257" y="930578"/>
            <a:ext cx="12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低速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18193A-E086-4C05-BC22-1EA6B92B82B6}"/>
              </a:ext>
            </a:extLst>
          </p:cNvPr>
          <p:cNvSpPr/>
          <p:nvPr/>
        </p:nvSpPr>
        <p:spPr>
          <a:xfrm>
            <a:off x="4623337" y="3170346"/>
            <a:ext cx="4210396" cy="9253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闭环总线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3971D9F-DC42-4D2D-9E2F-0162D55E125B}"/>
              </a:ext>
            </a:extLst>
          </p:cNvPr>
          <p:cNvSpPr/>
          <p:nvPr/>
        </p:nvSpPr>
        <p:spPr>
          <a:xfrm>
            <a:off x="98035" y="3170346"/>
            <a:ext cx="4210396" cy="9253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开环总线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3445C4-5FF8-416D-891D-CAD664F417FD}"/>
              </a:ext>
            </a:extLst>
          </p:cNvPr>
          <p:cNvSpPr txBox="1"/>
          <p:nvPr/>
        </p:nvSpPr>
        <p:spPr>
          <a:xfrm>
            <a:off x="126607" y="4459099"/>
            <a:ext cx="8948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总线由两根线（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CANL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CANH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）组成，允许挂载多个设备节点（低速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CAN:20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CAN:30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EF83DA-9F2C-42D8-A919-B41C4FF88C3B}"/>
              </a:ext>
            </a:extLst>
          </p:cNvPr>
          <p:cNvSpPr/>
          <p:nvPr/>
        </p:nvSpPr>
        <p:spPr>
          <a:xfrm>
            <a:off x="98035" y="2375441"/>
            <a:ext cx="4210396" cy="437457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芯片电路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37B164C-82F9-4737-9F2A-AECFBDC3511F}"/>
              </a:ext>
            </a:extLst>
          </p:cNvPr>
          <p:cNvSpPr/>
          <p:nvPr/>
        </p:nvSpPr>
        <p:spPr>
          <a:xfrm>
            <a:off x="4623337" y="2375440"/>
            <a:ext cx="4221405" cy="437457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芯片电路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CB2311-1699-45FC-A81F-029B0ABD95AB}"/>
              </a:ext>
            </a:extLst>
          </p:cNvPr>
          <p:cNvSpPr/>
          <p:nvPr/>
        </p:nvSpPr>
        <p:spPr>
          <a:xfrm>
            <a:off x="98035" y="1452737"/>
            <a:ext cx="4221405" cy="51353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芯片内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85D44D-66FE-404C-B50D-AD8D7DDB27A2}"/>
              </a:ext>
            </a:extLst>
          </p:cNvPr>
          <p:cNvSpPr/>
          <p:nvPr/>
        </p:nvSpPr>
        <p:spPr>
          <a:xfrm>
            <a:off x="4623337" y="1452737"/>
            <a:ext cx="4221405" cy="51353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芯片内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A23778-F2E3-4A78-9BCE-DC2AA3A76C79}"/>
              </a:ext>
            </a:extLst>
          </p:cNvPr>
          <p:cNvSpPr/>
          <p:nvPr/>
        </p:nvSpPr>
        <p:spPr>
          <a:xfrm>
            <a:off x="4308431" y="3425482"/>
            <a:ext cx="527140" cy="437457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EF7446-1A29-4201-B4D1-A43AE7DB9111}"/>
              </a:ext>
            </a:extLst>
          </p:cNvPr>
          <p:cNvSpPr/>
          <p:nvPr/>
        </p:nvSpPr>
        <p:spPr>
          <a:xfrm>
            <a:off x="8616860" y="3425482"/>
            <a:ext cx="527140" cy="437457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8BC3F3-B65F-4590-97D3-B33821454578}"/>
              </a:ext>
            </a:extLst>
          </p:cNvPr>
          <p:cNvSpPr txBox="1"/>
          <p:nvPr/>
        </p:nvSpPr>
        <p:spPr>
          <a:xfrm>
            <a:off x="2631404" y="4097023"/>
            <a:ext cx="4275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终端电阻，用于阻抗匹配，以减少回波反射</a:t>
            </a:r>
          </a:p>
        </p:txBody>
      </p:sp>
    </p:spTree>
    <p:extLst>
      <p:ext uri="{BB962C8B-B14F-4D97-AF65-F5344CB8AC3E}">
        <p14:creationId xmlns:p14="http://schemas.microsoft.com/office/powerpoint/2010/main" val="363865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3" grpId="0" animBg="1"/>
      <p:bldP spid="27" grpId="0" animBg="1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72363" y="542285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总线特点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A968638-646A-4B02-904D-56C678912B7A}"/>
              </a:ext>
            </a:extLst>
          </p:cNvPr>
          <p:cNvSpPr txBox="1"/>
          <p:nvPr/>
        </p:nvSpPr>
        <p:spPr>
          <a:xfrm>
            <a:off x="264842" y="1128651"/>
            <a:ext cx="8095680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）多主控制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每个设备都可以主动发送数据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）系统的柔软性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没有类似地址的信息，添加设备不改变原来总线的状态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）通信速度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速度快，距离远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）错误检测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错误通知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错误恢复功能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）故障封闭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判断故障类型，并且进行隔离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）连接节点多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速度与数量找个平衡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EA391F-3EC4-42AB-9E39-EFE67719B9E1}"/>
              </a:ext>
            </a:extLst>
          </p:cNvPr>
          <p:cNvSpPr txBox="1"/>
          <p:nvPr/>
        </p:nvSpPr>
        <p:spPr>
          <a:xfrm>
            <a:off x="589615" y="3947966"/>
            <a:ext cx="8095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总线协议已广泛应用在汽车电子、工业自动化、船舶、医疗设备、工业设备等方面。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D16A6A0-DE3E-4ACB-8A9C-6AF0ADF9E7EC}"/>
              </a:ext>
            </a:extLst>
          </p:cNvPr>
          <p:cNvSpPr txBox="1"/>
          <p:nvPr/>
        </p:nvSpPr>
        <p:spPr>
          <a:xfrm>
            <a:off x="72363" y="3441312"/>
            <a:ext cx="4617720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应用场景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8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975465E-9066-4610-9A14-FD039FB7CA96}"/>
              </a:ext>
            </a:extLst>
          </p:cNvPr>
          <p:cNvSpPr txBox="1"/>
          <p:nvPr/>
        </p:nvSpPr>
        <p:spPr>
          <a:xfrm>
            <a:off x="1728908" y="1565826"/>
            <a:ext cx="165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A304436-83BE-448B-92F6-AB8BCB9A0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3970"/>
            <a:ext cx="9144000" cy="25991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3E3A637-4F68-49C7-A417-250194560775}"/>
              </a:ext>
            </a:extLst>
          </p:cNvPr>
          <p:cNvSpPr txBox="1"/>
          <p:nvPr/>
        </p:nvSpPr>
        <p:spPr>
          <a:xfrm>
            <a:off x="174567" y="746915"/>
            <a:ext cx="6833062" cy="358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2200"/>
              </a:lnSpc>
            </a:pP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总线电平分为显性电平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0)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和隐性电平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逻辑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1)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，二者必居其一。</a:t>
            </a:r>
            <a:endParaRPr lang="en-US" altLang="zh-CN" sz="18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38B104-A3F1-422C-AE7E-6AC5415774E5}"/>
              </a:ext>
            </a:extLst>
          </p:cNvPr>
          <p:cNvSpPr txBox="1"/>
          <p:nvPr/>
        </p:nvSpPr>
        <p:spPr>
          <a:xfrm>
            <a:off x="6362949" y="1565826"/>
            <a:ext cx="111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DF11E5-AEC8-460C-908F-433831304773}"/>
              </a:ext>
            </a:extLst>
          </p:cNvPr>
          <p:cNvSpPr txBox="1"/>
          <p:nvPr/>
        </p:nvSpPr>
        <p:spPr>
          <a:xfrm>
            <a:off x="174567" y="453981"/>
            <a:ext cx="8174608" cy="357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使用差分信号进行数据传输，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CAN_L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上的电位差来判断总线电平。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91A7D64-CEFE-44F2-BBDA-5FC88F730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88614"/>
              </p:ext>
            </p:extLst>
          </p:nvPr>
        </p:nvGraphicFramePr>
        <p:xfrm>
          <a:off x="1315190" y="4119443"/>
          <a:ext cx="6038724" cy="9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701823193"/>
                    </a:ext>
                  </a:extLst>
                </a:gridCol>
                <a:gridCol w="2299362">
                  <a:extLst>
                    <a:ext uri="{9D8B030D-6E8A-4147-A177-3AD203B41FA5}">
                      <a16:colId xmlns:a16="http://schemas.microsoft.com/office/drawing/2014/main" val="1885305420"/>
                    </a:ext>
                  </a:extLst>
                </a:gridCol>
                <a:gridCol w="2299362">
                  <a:extLst>
                    <a:ext uri="{9D8B030D-6E8A-4147-A177-3AD203B41FA5}">
                      <a16:colId xmlns:a16="http://schemas.microsoft.com/office/drawing/2014/main" val="41937772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电平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高速</a:t>
                      </a:r>
                      <a:r>
                        <a:rPr lang="en-US" altLang="zh-CN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低速</a:t>
                      </a:r>
                      <a:r>
                        <a:rPr lang="en-US" altLang="zh-CN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7807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显性电平（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</a:t>
                      </a:r>
                      <a:r>
                        <a:rPr lang="en-US" altLang="zh-CN" sz="1600" b="0" i="0" u="none" strike="noStrike" baseline="-500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CAN_H 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– U</a:t>
                      </a:r>
                      <a:r>
                        <a:rPr lang="en-US" altLang="zh-CN" sz="1600" b="0" i="0" u="none" strike="noStrike" baseline="-500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CAN_L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  2V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</a:t>
                      </a:r>
                      <a:r>
                        <a:rPr lang="en-US" altLang="zh-CN" sz="1600" b="0" i="0" u="none" strike="noStrike" baseline="-500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CAN_H 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– U</a:t>
                      </a:r>
                      <a:r>
                        <a:rPr lang="en-US" altLang="zh-CN" sz="1600" b="0" i="0" u="none" strike="noStrike" baseline="-500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CAN_L 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 3V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912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隐性电平（</a:t>
                      </a:r>
                      <a:r>
                        <a:rPr lang="en-US" altLang="zh-CN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altLang="en-US" sz="1600" b="0" i="0" u="none" strike="noStrike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</a:t>
                      </a:r>
                      <a:r>
                        <a:rPr lang="en-US" altLang="zh-CN" sz="1600" b="0" i="0" u="none" strike="noStrike" baseline="-500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CAN_H 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– U</a:t>
                      </a:r>
                      <a:r>
                        <a:rPr lang="en-US" altLang="zh-CN" sz="1600" b="0" i="0" u="none" strike="noStrike" baseline="-500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CAN_L 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= 0V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</a:t>
                      </a:r>
                      <a:r>
                        <a:rPr lang="en-US" altLang="zh-CN" sz="1600" b="0" i="0" u="none" strike="noStrike" baseline="-500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CAN_H 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– U</a:t>
                      </a:r>
                      <a:r>
                        <a:rPr lang="en-US" altLang="zh-CN" sz="1600" b="0" i="0" u="none" strike="noStrike" baseline="-500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CAN_L</a:t>
                      </a:r>
                      <a:r>
                        <a:rPr lang="en-US" altLang="zh-CN" sz="1600" b="0" i="0" u="none" strike="noStrike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= - 1.5V</a:t>
                      </a:r>
                      <a:endParaRPr lang="zh-CN" altLang="en-US" sz="1600" b="0" i="0" u="none" strike="noStrike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935955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2871D405-541D-4EC3-8FCB-5EC86C2ADE9F}"/>
              </a:ext>
            </a:extLst>
          </p:cNvPr>
          <p:cNvSpPr txBox="1"/>
          <p:nvPr/>
        </p:nvSpPr>
        <p:spPr>
          <a:xfrm>
            <a:off x="440574" y="1080646"/>
            <a:ext cx="74149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显性电平具有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优先权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zh-CN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发送方通过使总线电平发生变化，将消息发送给接收方</a:t>
            </a:r>
            <a:r>
              <a:rPr lang="zh-CN" altLang="en-US" sz="1600" kern="100" dirty="0">
                <a:solidFill>
                  <a:srgbClr val="002060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DE7002-C83F-4EC4-B38D-A0E9DCFA5276}"/>
              </a:ext>
            </a:extLst>
          </p:cNvPr>
          <p:cNvSpPr txBox="1"/>
          <p:nvPr/>
        </p:nvSpPr>
        <p:spPr>
          <a:xfrm>
            <a:off x="-8725" y="390"/>
            <a:ext cx="2389909" cy="46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物理层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63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18" grpId="0"/>
      <p:bldP spid="15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3" y="565169"/>
            <a:ext cx="248302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收发器芯片介绍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EB62B4E-A076-46C8-B6BA-238820E5DECD}"/>
              </a:ext>
            </a:extLst>
          </p:cNvPr>
          <p:cNvSpPr/>
          <p:nvPr/>
        </p:nvSpPr>
        <p:spPr>
          <a:xfrm>
            <a:off x="4672054" y="2462051"/>
            <a:ext cx="2092996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 :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发送引脚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664371B-4578-43F9-988A-3CD9908D39DE}"/>
              </a:ext>
            </a:extLst>
          </p:cNvPr>
          <p:cNvSpPr/>
          <p:nvPr/>
        </p:nvSpPr>
        <p:spPr>
          <a:xfrm>
            <a:off x="6871533" y="3638990"/>
            <a:ext cx="2092996" cy="56110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RS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高速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静音模式选择（低电平为高速）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53089FA-BE9A-4206-A1E3-1CECB6773691}"/>
              </a:ext>
            </a:extLst>
          </p:cNvPr>
          <p:cNvSpPr/>
          <p:nvPr/>
        </p:nvSpPr>
        <p:spPr>
          <a:xfrm>
            <a:off x="4672054" y="3757748"/>
            <a:ext cx="2092996" cy="36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Vref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参考电压输出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905FD9-1D0C-4C91-9E58-58028FEA6258}"/>
              </a:ext>
            </a:extLst>
          </p:cNvPr>
          <p:cNvSpPr/>
          <p:nvPr/>
        </p:nvSpPr>
        <p:spPr>
          <a:xfrm>
            <a:off x="4672054" y="3094138"/>
            <a:ext cx="2092996" cy="36000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 :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接收引脚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F4B8A15-747D-411E-BEFF-24DE4E7A4B53}"/>
              </a:ext>
            </a:extLst>
          </p:cNvPr>
          <p:cNvSpPr/>
          <p:nvPr/>
        </p:nvSpPr>
        <p:spPr>
          <a:xfrm>
            <a:off x="6871533" y="3005521"/>
            <a:ext cx="2075512" cy="54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CANH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高电位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电压输入输出端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76526E0-B60A-43C8-9079-8525CF809D2C}"/>
              </a:ext>
            </a:extLst>
          </p:cNvPr>
          <p:cNvSpPr/>
          <p:nvPr/>
        </p:nvSpPr>
        <p:spPr>
          <a:xfrm>
            <a:off x="6871533" y="2372051"/>
            <a:ext cx="2075512" cy="5400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CANL :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低电位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电压输入输出端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E9D71-AD3F-43D0-8721-9C538947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3" y="1315573"/>
            <a:ext cx="4352369" cy="293724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5E28C953-C877-4EA5-AE36-CFAB24FD749A}"/>
              </a:ext>
            </a:extLst>
          </p:cNvPr>
          <p:cNvSpPr/>
          <p:nvPr/>
        </p:nvSpPr>
        <p:spPr>
          <a:xfrm>
            <a:off x="3161392" y="1973830"/>
            <a:ext cx="285192" cy="37706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F15727-B247-47D2-BE7B-12ED7A76DB4E}"/>
              </a:ext>
            </a:extLst>
          </p:cNvPr>
          <p:cNvSpPr/>
          <p:nvPr/>
        </p:nvSpPr>
        <p:spPr>
          <a:xfrm>
            <a:off x="325739" y="3205624"/>
            <a:ext cx="912217" cy="40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4C4FB9-322B-4958-B03F-58201E808670}"/>
              </a:ext>
            </a:extLst>
          </p:cNvPr>
          <p:cNvSpPr/>
          <p:nvPr/>
        </p:nvSpPr>
        <p:spPr>
          <a:xfrm>
            <a:off x="2141354" y="3202986"/>
            <a:ext cx="967606" cy="40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9">
            <a:extLst>
              <a:ext uri="{FF2B5EF4-FFF2-40B4-BE49-F238E27FC236}">
                <a16:creationId xmlns:a16="http://schemas.microsoft.com/office/drawing/2014/main" id="{26747B47-2424-4CE0-A9AC-210C6B8E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429" y="2878670"/>
            <a:ext cx="1200446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跳线帽选择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67D3A6-6123-4FB0-BE5B-2D65A9BD21EF}"/>
              </a:ext>
            </a:extLst>
          </p:cNvPr>
          <p:cNvSpPr/>
          <p:nvPr/>
        </p:nvSpPr>
        <p:spPr>
          <a:xfrm>
            <a:off x="4754880" y="758920"/>
            <a:ext cx="378385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收发器芯片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TJA1050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TJA1042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SIT1050T</a:t>
            </a:r>
          </a:p>
        </p:txBody>
      </p:sp>
      <p:sp>
        <p:nvSpPr>
          <p:cNvPr id="35" name="矩形 39">
            <a:extLst>
              <a:ext uri="{FF2B5EF4-FFF2-40B4-BE49-F238E27FC236}">
                <a16:creationId xmlns:a16="http://schemas.microsoft.com/office/drawing/2014/main" id="{9684BB34-6B2A-4C17-80D5-538DCA12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183" y="2523586"/>
            <a:ext cx="2801337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用于阻抗匹配，减少回波反射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0A28B12-2723-4E0D-8AD8-60E5C6DA1395}"/>
              </a:ext>
            </a:extLst>
          </p:cNvPr>
          <p:cNvSpPr/>
          <p:nvPr/>
        </p:nvSpPr>
        <p:spPr>
          <a:xfrm>
            <a:off x="4754880" y="1528228"/>
            <a:ext cx="449771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SIT1050T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支持高速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，传输速率可达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1Mbps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258239-9978-4B42-A7DD-859ADEDC6EB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9FB37E-F83E-4576-A089-DE52914FD0DB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A110174F-D860-492D-94F7-F46EE51DF86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C9E630-8CFB-4C32-A477-882F900A941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03F0EA1-B2DC-471B-B320-F875A82C2BB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67448EC-550A-4B4B-98B1-73CA2563D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7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24" grpId="0" animBg="1"/>
      <p:bldP spid="31" grpId="0" animBg="1"/>
      <p:bldP spid="32" grpId="0"/>
      <p:bldP spid="33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147D9DF-711E-47BA-9B72-0BFDC449D759}"/>
              </a:ext>
            </a:extLst>
          </p:cNvPr>
          <p:cNvSpPr txBox="1"/>
          <p:nvPr/>
        </p:nvSpPr>
        <p:spPr>
          <a:xfrm>
            <a:off x="215153" y="594193"/>
            <a:ext cx="461772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CAN</a:t>
            </a:r>
            <a:r>
              <a:rPr lang="zh-CN" altLang="en-US" sz="18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基础知识</a:t>
            </a:r>
            <a:r>
              <a:rPr lang="zh-CN" altLang="en-US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介绍</a:t>
            </a:r>
            <a:endParaRPr lang="en-US" altLang="zh-CN" sz="18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72AFE0-3631-4646-9ECB-DBD8BF0276CA}"/>
              </a:ext>
            </a:extLst>
          </p:cNvPr>
          <p:cNvSpPr txBox="1"/>
          <p:nvPr/>
        </p:nvSpPr>
        <p:spPr>
          <a:xfrm>
            <a:off x="162438" y="1053101"/>
            <a:ext cx="5424170" cy="3615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a)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什么是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CAN?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b)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总线特点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c)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a)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物理层特性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  <a:spcAft>
                <a:spcPts val="600"/>
              </a:spcAft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b) CAN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收发器芯片介绍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协议层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a) 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帧种类介绍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b) 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数据帧介绍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c) 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位时序介绍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d) CAN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总线仲裁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12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50639</TotalTime>
  <Words>4353</Words>
  <Application>Microsoft Office PowerPoint</Application>
  <PresentationFormat>全屏显示(16:9)</PresentationFormat>
  <Paragraphs>840</Paragraphs>
  <Slides>50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114</cp:revision>
  <dcterms:created xsi:type="dcterms:W3CDTF">2021-03-21T09:45:45Z</dcterms:created>
  <dcterms:modified xsi:type="dcterms:W3CDTF">2022-04-15T09:52:40Z</dcterms:modified>
</cp:coreProperties>
</file>