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68" r:id="rId2"/>
    <p:sldId id="270" r:id="rId3"/>
    <p:sldId id="272" r:id="rId4"/>
    <p:sldId id="364" r:id="rId5"/>
    <p:sldId id="283" r:id="rId6"/>
    <p:sldId id="282" r:id="rId7"/>
    <p:sldId id="284" r:id="rId8"/>
    <p:sldId id="415" r:id="rId9"/>
    <p:sldId id="281" r:id="rId10"/>
    <p:sldId id="365" r:id="rId11"/>
    <p:sldId id="367" r:id="rId12"/>
    <p:sldId id="369" r:id="rId13"/>
    <p:sldId id="370" r:id="rId14"/>
    <p:sldId id="285" r:id="rId15"/>
    <p:sldId id="366" r:id="rId16"/>
    <p:sldId id="410" r:id="rId17"/>
    <p:sldId id="411" r:id="rId18"/>
    <p:sldId id="409" r:id="rId19"/>
    <p:sldId id="418" r:id="rId20"/>
    <p:sldId id="413" r:id="rId21"/>
    <p:sldId id="412" r:id="rId22"/>
    <p:sldId id="414" r:id="rId23"/>
    <p:sldId id="416" r:id="rId24"/>
    <p:sldId id="342" r:id="rId25"/>
    <p:sldId id="279" r:id="rId26"/>
    <p:sldId id="419" r:id="rId27"/>
    <p:sldId id="363" r:id="rId28"/>
    <p:sldId id="271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FFFFF"/>
    <a:srgbClr val="DCE6F1"/>
    <a:srgbClr val="117457"/>
    <a:srgbClr val="1969B2"/>
    <a:srgbClr val="5AA5DE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27" autoAdjust="0"/>
    <p:restoredTop sz="93772" autoAdjust="0"/>
  </p:normalViewPr>
  <p:slideViewPr>
    <p:cSldViewPr snapToGrid="0">
      <p:cViewPr varScale="1">
        <p:scale>
          <a:sx n="114" d="100"/>
          <a:sy n="114" d="100"/>
        </p:scale>
        <p:origin x="235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A8CD4-D19D-494E-8BB9-04F139A0AC4B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4B478-E74F-4BF8-9051-4E6216C2D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45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65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436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6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459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31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50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741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650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50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035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140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282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65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65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65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65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65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651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75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56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microsoft.com/office/2007/relationships/hdphoto" Target="../media/hdphoto1.wdp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322" y="2013349"/>
            <a:ext cx="3231356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触摸屏实验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C72AFE0-3631-4646-9ECB-DBD8BF0276CA}"/>
              </a:ext>
            </a:extLst>
          </p:cNvPr>
          <p:cNvSpPr txBox="1"/>
          <p:nvPr/>
        </p:nvSpPr>
        <p:spPr>
          <a:xfrm>
            <a:off x="187048" y="509715"/>
            <a:ext cx="296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电阻触摸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XPT2046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090870-9666-44A9-84D7-117BBD1F87CA}"/>
              </a:ext>
            </a:extLst>
          </p:cNvPr>
          <p:cNvSpPr txBox="1"/>
          <p:nvPr/>
        </p:nvSpPr>
        <p:spPr>
          <a:xfrm>
            <a:off x="187048" y="850918"/>
            <a:ext cx="8436345" cy="1162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XPT2046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线触摸屏控制器，支持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线接口。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XPT2046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是一个内含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位分辨率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125KHz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转换速率逐步逼近型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转换器。通过执行两次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A/D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转换查出被按的屏幕位置。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4841981-C26D-4429-848D-CA957FA92F0E}"/>
              </a:ext>
            </a:extLst>
          </p:cNvPr>
          <p:cNvSpPr/>
          <p:nvPr/>
        </p:nvSpPr>
        <p:spPr>
          <a:xfrm>
            <a:off x="4622781" y="2362095"/>
            <a:ext cx="2291808" cy="36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XP/YP/XN/YN: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接触摸屏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17A5FF3-3AC8-4A35-BFC0-2BFD1666D6F9}"/>
              </a:ext>
            </a:extLst>
          </p:cNvPr>
          <p:cNvSpPr/>
          <p:nvPr/>
        </p:nvSpPr>
        <p:spPr>
          <a:xfrm>
            <a:off x="7018425" y="3586690"/>
            <a:ext cx="2083744" cy="36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CS: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片选线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FD340E2-4327-4177-B5EA-814D88B57D53}"/>
              </a:ext>
            </a:extLst>
          </p:cNvPr>
          <p:cNvSpPr/>
          <p:nvPr/>
        </p:nvSpPr>
        <p:spPr>
          <a:xfrm>
            <a:off x="7018425" y="4125940"/>
            <a:ext cx="2083744" cy="36000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DCLK: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时钟线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7B5321E-9DB9-45FB-94FC-162E42F98BD3}"/>
              </a:ext>
            </a:extLst>
          </p:cNvPr>
          <p:cNvSpPr/>
          <p:nvPr/>
        </p:nvSpPr>
        <p:spPr>
          <a:xfrm>
            <a:off x="7018425" y="2901345"/>
            <a:ext cx="2083744" cy="36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DIN: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串行数据输入线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C10D355-BB80-4AF2-A0E1-EB1348933F60}"/>
              </a:ext>
            </a:extLst>
          </p:cNvPr>
          <p:cNvSpPr/>
          <p:nvPr/>
        </p:nvSpPr>
        <p:spPr>
          <a:xfrm>
            <a:off x="4622781" y="4125941"/>
            <a:ext cx="2291949" cy="36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DOUT: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串行数据输出线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1000EB5-239B-4791-86E8-F501F465E2DC}"/>
              </a:ext>
            </a:extLst>
          </p:cNvPr>
          <p:cNvSpPr/>
          <p:nvPr/>
        </p:nvSpPr>
        <p:spPr>
          <a:xfrm>
            <a:off x="7018425" y="2362095"/>
            <a:ext cx="2083744" cy="36000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BUSY: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转换状态信号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20EC50A-1524-4B57-94A0-22341FAD92D6}"/>
              </a:ext>
            </a:extLst>
          </p:cNvPr>
          <p:cNvSpPr/>
          <p:nvPr/>
        </p:nvSpPr>
        <p:spPr>
          <a:xfrm>
            <a:off x="4622781" y="3586691"/>
            <a:ext cx="2291948" cy="36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PENINQ: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中断线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1E9E28C-F7E8-4C32-9A1E-70A99BEDDC63}"/>
              </a:ext>
            </a:extLst>
          </p:cNvPr>
          <p:cNvSpPr/>
          <p:nvPr/>
        </p:nvSpPr>
        <p:spPr>
          <a:xfrm>
            <a:off x="4622781" y="2901345"/>
            <a:ext cx="2291948" cy="36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VREF: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电压参考源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04B444E-7B4B-4F46-BD61-E081870ACE96}"/>
              </a:ext>
            </a:extLst>
          </p:cNvPr>
          <p:cNvSpPr txBox="1"/>
          <p:nvPr/>
        </p:nvSpPr>
        <p:spPr>
          <a:xfrm>
            <a:off x="6050661" y="3272099"/>
            <a:ext cx="3252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若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为低，数据在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DCLK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上升沿被锁存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A175D62-60B7-4A86-91B0-4DD1C50FD9A6}"/>
              </a:ext>
            </a:extLst>
          </p:cNvPr>
          <p:cNvSpPr txBox="1"/>
          <p:nvPr/>
        </p:nvSpPr>
        <p:spPr>
          <a:xfrm>
            <a:off x="4609432" y="4490521"/>
            <a:ext cx="30661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若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为低，数据在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DCLK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下降沿移出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7964A96-3C0C-4479-8AA2-6711B1720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2" y="2050396"/>
            <a:ext cx="4578651" cy="274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4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C72AFE0-3631-4646-9ECB-DBD8BF0276CA}"/>
              </a:ext>
            </a:extLst>
          </p:cNvPr>
          <p:cNvSpPr txBox="1"/>
          <p:nvPr/>
        </p:nvSpPr>
        <p:spPr>
          <a:xfrm>
            <a:off x="187048" y="455771"/>
            <a:ext cx="296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XPT2046 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通信时序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BB7E49-F640-4C51-8EE8-1B5CE8538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48" y="825103"/>
            <a:ext cx="6875868" cy="315816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ED07BF1-FEE2-4E69-97CE-C27236DF1701}"/>
              </a:ext>
            </a:extLst>
          </p:cNvPr>
          <p:cNvSpPr/>
          <p:nvPr/>
        </p:nvSpPr>
        <p:spPr>
          <a:xfrm>
            <a:off x="901243" y="911542"/>
            <a:ext cx="1815643" cy="766018"/>
          </a:xfrm>
          <a:prstGeom prst="rect">
            <a:avLst/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626F6D-0163-49A7-9D3C-73839D228D10}"/>
              </a:ext>
            </a:extLst>
          </p:cNvPr>
          <p:cNvSpPr/>
          <p:nvPr/>
        </p:nvSpPr>
        <p:spPr>
          <a:xfrm>
            <a:off x="2717161" y="911542"/>
            <a:ext cx="311790" cy="766018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B717D1-062B-4445-B7BB-BC38C85D5DF7}"/>
              </a:ext>
            </a:extLst>
          </p:cNvPr>
          <p:cNvSpPr/>
          <p:nvPr/>
        </p:nvSpPr>
        <p:spPr>
          <a:xfrm>
            <a:off x="3028951" y="911542"/>
            <a:ext cx="2970566" cy="766018"/>
          </a:xfrm>
          <a:prstGeom prst="rect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CAECE46-BB00-43DE-A648-C89A9562C9F0}"/>
              </a:ext>
            </a:extLst>
          </p:cNvPr>
          <p:cNvSpPr/>
          <p:nvPr/>
        </p:nvSpPr>
        <p:spPr>
          <a:xfrm>
            <a:off x="367572" y="4352320"/>
            <a:ext cx="1067342" cy="36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拉低片选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D41522B-F3ED-4024-862D-CDC781167346}"/>
              </a:ext>
            </a:extLst>
          </p:cNvPr>
          <p:cNvSpPr/>
          <p:nvPr/>
        </p:nvSpPr>
        <p:spPr>
          <a:xfrm>
            <a:off x="1949330" y="4352320"/>
            <a:ext cx="1250835" cy="36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发送命令字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B164F15-B839-4B9D-9B60-F2AC112B6091}"/>
              </a:ext>
            </a:extLst>
          </p:cNvPr>
          <p:cNvSpPr/>
          <p:nvPr/>
        </p:nvSpPr>
        <p:spPr>
          <a:xfrm>
            <a:off x="3714581" y="4352320"/>
            <a:ext cx="1250835" cy="36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清除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BUSY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BAA8269-35A1-4D07-924E-9A67A20BFD63}"/>
              </a:ext>
            </a:extLst>
          </p:cNvPr>
          <p:cNvSpPr/>
          <p:nvPr/>
        </p:nvSpPr>
        <p:spPr>
          <a:xfrm>
            <a:off x="5479832" y="4352320"/>
            <a:ext cx="1464610" cy="36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位数据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D3064F8-2BC3-4A61-8621-229061C290FF}"/>
              </a:ext>
            </a:extLst>
          </p:cNvPr>
          <p:cNvSpPr/>
          <p:nvPr/>
        </p:nvSpPr>
        <p:spPr>
          <a:xfrm>
            <a:off x="7458859" y="4352320"/>
            <a:ext cx="1067342" cy="36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拉高片选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7298365-86EE-4048-9885-492207D0467A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1434914" y="4532320"/>
            <a:ext cx="5144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AB972C0-16F0-4386-9BAC-B98E09F28BB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200165" y="4532320"/>
            <a:ext cx="5144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8355AE9-8CAA-4BB6-ACEF-C1AB7B43F60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965416" y="4532320"/>
            <a:ext cx="5144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B65AE5C-C60B-4130-9C55-494BF156599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6944442" y="4532320"/>
            <a:ext cx="5144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A36758D-F42F-4848-9E5F-1A51E8BB9C64}"/>
              </a:ext>
            </a:extLst>
          </p:cNvPr>
          <p:cNvSpPr txBox="1"/>
          <p:nvPr/>
        </p:nvSpPr>
        <p:spPr>
          <a:xfrm>
            <a:off x="5319646" y="4034700"/>
            <a:ext cx="1871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只有高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位数据有效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39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1C72AFE0-3631-4646-9ECB-DBD8BF0276CA}"/>
              </a:ext>
            </a:extLst>
          </p:cNvPr>
          <p:cNvSpPr txBox="1"/>
          <p:nvPr/>
        </p:nvSpPr>
        <p:spPr>
          <a:xfrm>
            <a:off x="57344" y="0"/>
            <a:ext cx="29600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要发送什么命令字？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657822E-4873-43F5-91F0-35949E250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41" y="346685"/>
            <a:ext cx="6624466" cy="6198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EC318F-A1C9-4998-8FC0-7C67307AC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41" y="1045136"/>
            <a:ext cx="7687753" cy="190175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35680F8-B1EC-4F10-BA1E-B0DDDF94DAFB}"/>
              </a:ext>
            </a:extLst>
          </p:cNvPr>
          <p:cNvSpPr txBox="1"/>
          <p:nvPr/>
        </p:nvSpPr>
        <p:spPr>
          <a:xfrm>
            <a:off x="813287" y="2672483"/>
            <a:ext cx="63913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坐标、</a:t>
            </a:r>
            <a:r>
              <a:rPr lang="en-US" altLang="zh-CN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坐标和触摸压力测量中，为达到最佳性能，首选差分工作模式。</a:t>
            </a:r>
            <a:endParaRPr lang="en-US" altLang="zh-CN" sz="1600" kern="100" dirty="0">
              <a:solidFill>
                <a:srgbClr val="000000"/>
              </a:solidFill>
              <a:latin typeface="TimesNewRomanPSM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ED981C8-EB9D-4F8C-AA4C-4CB0FC35E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41" y="3036886"/>
            <a:ext cx="6669376" cy="143129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26023D6-3968-4E90-8C0A-F0264BFAA22B}"/>
              </a:ext>
            </a:extLst>
          </p:cNvPr>
          <p:cNvSpPr/>
          <p:nvPr/>
        </p:nvSpPr>
        <p:spPr>
          <a:xfrm>
            <a:off x="149441" y="353333"/>
            <a:ext cx="831705" cy="608455"/>
          </a:xfrm>
          <a:prstGeom prst="rect">
            <a:avLst/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58782D-D714-46D4-BE8D-2C7E5D941811}"/>
              </a:ext>
            </a:extLst>
          </p:cNvPr>
          <p:cNvSpPr/>
          <p:nvPr/>
        </p:nvSpPr>
        <p:spPr>
          <a:xfrm>
            <a:off x="981146" y="353333"/>
            <a:ext cx="2482895" cy="608455"/>
          </a:xfrm>
          <a:prstGeom prst="rect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101(X) / 001(Y)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214EE91-92DD-4CD4-BCBE-89B0F5150AD0}"/>
              </a:ext>
            </a:extLst>
          </p:cNvPr>
          <p:cNvSpPr/>
          <p:nvPr/>
        </p:nvSpPr>
        <p:spPr>
          <a:xfrm>
            <a:off x="188909" y="4141797"/>
            <a:ext cx="6584998" cy="272322"/>
          </a:xfrm>
          <a:prstGeom prst="rect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FE40C9-5488-4F55-BE61-87131F139CA1}"/>
              </a:ext>
            </a:extLst>
          </p:cNvPr>
          <p:cNvSpPr/>
          <p:nvPr/>
        </p:nvSpPr>
        <p:spPr>
          <a:xfrm>
            <a:off x="182331" y="3356488"/>
            <a:ext cx="6584998" cy="272322"/>
          </a:xfrm>
          <a:prstGeom prst="rect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9F60C71-8382-467C-9B68-187942FD3BEA}"/>
              </a:ext>
            </a:extLst>
          </p:cNvPr>
          <p:cNvSpPr/>
          <p:nvPr/>
        </p:nvSpPr>
        <p:spPr>
          <a:xfrm>
            <a:off x="3474831" y="353333"/>
            <a:ext cx="820915" cy="608455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45CD1D2-88C3-42FF-912A-466B6F269064}"/>
              </a:ext>
            </a:extLst>
          </p:cNvPr>
          <p:cNvSpPr/>
          <p:nvPr/>
        </p:nvSpPr>
        <p:spPr>
          <a:xfrm>
            <a:off x="4292664" y="353333"/>
            <a:ext cx="820915" cy="608455"/>
          </a:xfrm>
          <a:prstGeom prst="rect">
            <a:avLst/>
          </a:prstGeom>
          <a:solidFill>
            <a:srgbClr val="00B0F0">
              <a:alpha val="34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8DFBCC5-2FF9-416E-A78B-9112D408C2E3}"/>
              </a:ext>
            </a:extLst>
          </p:cNvPr>
          <p:cNvSpPr/>
          <p:nvPr/>
        </p:nvSpPr>
        <p:spPr>
          <a:xfrm>
            <a:off x="5110497" y="353333"/>
            <a:ext cx="820915" cy="608455"/>
          </a:xfrm>
          <a:prstGeom prst="rect">
            <a:avLst/>
          </a:prstGeom>
          <a:solidFill>
            <a:srgbClr val="0070C0">
              <a:alpha val="34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0B2178C-983B-4510-946D-E69394F9AF8E}"/>
              </a:ext>
            </a:extLst>
          </p:cNvPr>
          <p:cNvSpPr/>
          <p:nvPr/>
        </p:nvSpPr>
        <p:spPr>
          <a:xfrm>
            <a:off x="5928330" y="364396"/>
            <a:ext cx="820915" cy="597392"/>
          </a:xfrm>
          <a:prstGeom prst="rect">
            <a:avLst/>
          </a:prstGeom>
          <a:solidFill>
            <a:srgbClr val="002060">
              <a:alpha val="34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56674D1-AB57-4F6C-A8EF-D51A6B97477A}"/>
              </a:ext>
            </a:extLst>
          </p:cNvPr>
          <p:cNvSpPr txBox="1"/>
          <p:nvPr/>
        </p:nvSpPr>
        <p:spPr>
          <a:xfrm>
            <a:off x="149441" y="4525508"/>
            <a:ext cx="6988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方向与屏幕相同：</a:t>
            </a:r>
            <a:r>
              <a:rPr lang="en-US" altLang="zh-CN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0xD0</a:t>
            </a:r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（读取</a:t>
            </a:r>
            <a:r>
              <a:rPr lang="en-US" altLang="zh-CN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坐标的</a:t>
            </a:r>
            <a:r>
              <a:rPr lang="en-US" altLang="zh-CN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AD</a:t>
            </a:r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值）</a:t>
            </a:r>
            <a:r>
              <a:rPr lang="en-US" altLang="zh-CN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		0x90</a:t>
            </a:r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（读取</a:t>
            </a:r>
            <a:r>
              <a:rPr lang="en-US" altLang="zh-CN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坐标的</a:t>
            </a:r>
            <a:r>
              <a:rPr lang="en-US" altLang="zh-CN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AD</a:t>
            </a:r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值）</a:t>
            </a:r>
            <a:endParaRPr lang="en-US" altLang="zh-CN" sz="1600" kern="100" dirty="0">
              <a:solidFill>
                <a:srgbClr val="000000"/>
              </a:solidFill>
              <a:latin typeface="TimesNewRomanPSM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C654402-8DD9-4947-B44C-E43635224265}"/>
              </a:ext>
            </a:extLst>
          </p:cNvPr>
          <p:cNvSpPr txBox="1"/>
          <p:nvPr/>
        </p:nvSpPr>
        <p:spPr>
          <a:xfrm>
            <a:off x="149441" y="4796815"/>
            <a:ext cx="6988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方向与屏幕相反：</a:t>
            </a:r>
            <a:r>
              <a:rPr lang="en-US" altLang="zh-CN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0x90</a:t>
            </a:r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（读取</a:t>
            </a:r>
            <a:r>
              <a:rPr lang="en-US" altLang="zh-CN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坐标的</a:t>
            </a:r>
            <a:r>
              <a:rPr lang="en-US" altLang="zh-CN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AD</a:t>
            </a:r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值）</a:t>
            </a:r>
            <a:r>
              <a:rPr lang="en-US" altLang="zh-CN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		0xD0</a:t>
            </a:r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（读取</a:t>
            </a:r>
            <a:r>
              <a:rPr lang="en-US" altLang="zh-CN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坐标的</a:t>
            </a:r>
            <a:r>
              <a:rPr lang="en-US" altLang="zh-CN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AD</a:t>
            </a:r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值）</a:t>
            </a:r>
            <a:endParaRPr lang="en-US" altLang="zh-CN" sz="1600" kern="100" dirty="0">
              <a:solidFill>
                <a:srgbClr val="000000"/>
              </a:solidFill>
              <a:latin typeface="TimesNewRomanPSM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6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C72AFE0-3631-4646-9ECB-DBD8BF0276CA}"/>
              </a:ext>
            </a:extLst>
          </p:cNvPr>
          <p:cNvSpPr txBox="1"/>
          <p:nvPr/>
        </p:nvSpPr>
        <p:spPr>
          <a:xfrm>
            <a:off x="153291" y="523840"/>
            <a:ext cx="3562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如何做到电阻触摸屏的精确触摸？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F30EFAC-6B09-4C1E-9847-D946C2E65E00}"/>
              </a:ext>
            </a:extLst>
          </p:cNvPr>
          <p:cNvSpPr/>
          <p:nvPr/>
        </p:nvSpPr>
        <p:spPr>
          <a:xfrm>
            <a:off x="4722870" y="2690049"/>
            <a:ext cx="1939481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多次采集计算处理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4B36577-ECDE-46F3-B882-5896B1797589}"/>
              </a:ext>
            </a:extLst>
          </p:cNvPr>
          <p:cNvSpPr/>
          <p:nvPr/>
        </p:nvSpPr>
        <p:spPr>
          <a:xfrm>
            <a:off x="4038047" y="586592"/>
            <a:ext cx="2932027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前提条件：已经进行屏幕校准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E412906-87C6-4477-863F-4084F42F1FC7}"/>
              </a:ext>
            </a:extLst>
          </p:cNvPr>
          <p:cNvSpPr/>
          <p:nvPr/>
        </p:nvSpPr>
        <p:spPr>
          <a:xfrm>
            <a:off x="628816" y="4201171"/>
            <a:ext cx="1437622" cy="36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tp_read_ad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700A63B-E9C2-461A-A5CA-989907CC9BE6}"/>
              </a:ext>
            </a:extLst>
          </p:cNvPr>
          <p:cNvSpPr txBox="1"/>
          <p:nvPr/>
        </p:nvSpPr>
        <p:spPr>
          <a:xfrm>
            <a:off x="2066438" y="4209819"/>
            <a:ext cx="21958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读取触摸屏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A4F8D97-2D82-4960-A626-181B202991B2}"/>
              </a:ext>
            </a:extLst>
          </p:cNvPr>
          <p:cNvCxnSpPr>
            <a:cxnSpLocks/>
            <a:stCxn id="37" idx="2"/>
            <a:endCxn id="27" idx="0"/>
          </p:cNvCxnSpPr>
          <p:nvPr/>
        </p:nvCxnSpPr>
        <p:spPr>
          <a:xfrm>
            <a:off x="1347627" y="3769584"/>
            <a:ext cx="0" cy="4315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75BC4C6-20B1-4F0F-A3C4-AFC12FA789AA}"/>
              </a:ext>
            </a:extLst>
          </p:cNvPr>
          <p:cNvSpPr/>
          <p:nvPr/>
        </p:nvSpPr>
        <p:spPr>
          <a:xfrm>
            <a:off x="628816" y="3409584"/>
            <a:ext cx="1437622" cy="36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tp_read_xoy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2F1D5A1-AD2C-4261-9E54-9DEAAE09C80F}"/>
              </a:ext>
            </a:extLst>
          </p:cNvPr>
          <p:cNvSpPr txBox="1"/>
          <p:nvPr/>
        </p:nvSpPr>
        <p:spPr>
          <a:xfrm>
            <a:off x="2066438" y="3442240"/>
            <a:ext cx="2656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读取一个坐标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(X 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Y)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9B9A924E-312D-4770-B0B5-C9F11759D162}"/>
              </a:ext>
            </a:extLst>
          </p:cNvPr>
          <p:cNvSpPr/>
          <p:nvPr/>
        </p:nvSpPr>
        <p:spPr>
          <a:xfrm>
            <a:off x="628816" y="2668777"/>
            <a:ext cx="1437622" cy="36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tp_read_xy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3D9E042-AC13-4EED-9FB7-69488EF6BD94}"/>
              </a:ext>
            </a:extLst>
          </p:cNvPr>
          <p:cNvSpPr txBox="1"/>
          <p:nvPr/>
        </p:nvSpPr>
        <p:spPr>
          <a:xfrm>
            <a:off x="2066438" y="2674661"/>
            <a:ext cx="24962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读取一次坐标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(X &amp; Y)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64E8FDF-3BC5-469A-B63E-B688D1F36BA1}"/>
              </a:ext>
            </a:extLst>
          </p:cNvPr>
          <p:cNvCxnSpPr>
            <a:cxnSpLocks/>
            <a:stCxn id="40" idx="2"/>
            <a:endCxn id="37" idx="0"/>
          </p:cNvCxnSpPr>
          <p:nvPr/>
        </p:nvCxnSpPr>
        <p:spPr>
          <a:xfrm>
            <a:off x="1347627" y="3028777"/>
            <a:ext cx="0" cy="380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21CB99B-BB19-438F-A40E-3DE7638C123B}"/>
              </a:ext>
            </a:extLst>
          </p:cNvPr>
          <p:cNvSpPr/>
          <p:nvPr/>
        </p:nvSpPr>
        <p:spPr>
          <a:xfrm>
            <a:off x="628816" y="1897997"/>
            <a:ext cx="1437622" cy="36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tp_read_xy2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5010AFD-328E-47A0-B164-7E2C629D23F3}"/>
              </a:ext>
            </a:extLst>
          </p:cNvPr>
          <p:cNvSpPr txBox="1"/>
          <p:nvPr/>
        </p:nvSpPr>
        <p:spPr>
          <a:xfrm>
            <a:off x="2066438" y="1908720"/>
            <a:ext cx="30502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连续读取两次坐标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(X &amp; Y)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8566E90-4502-41FB-B881-1853F41E1050}"/>
              </a:ext>
            </a:extLst>
          </p:cNvPr>
          <p:cNvCxnSpPr>
            <a:cxnSpLocks/>
            <a:stCxn id="47" idx="2"/>
            <a:endCxn id="40" idx="0"/>
          </p:cNvCxnSpPr>
          <p:nvPr/>
        </p:nvCxnSpPr>
        <p:spPr>
          <a:xfrm>
            <a:off x="1347627" y="2257997"/>
            <a:ext cx="0" cy="410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A3D9551-50BB-496D-96B0-2390B606961D}"/>
              </a:ext>
            </a:extLst>
          </p:cNvPr>
          <p:cNvSpPr/>
          <p:nvPr/>
        </p:nvSpPr>
        <p:spPr>
          <a:xfrm>
            <a:off x="628816" y="1144011"/>
            <a:ext cx="1437622" cy="36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tp_scan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671502A-3A06-49EC-A516-85F061825031}"/>
              </a:ext>
            </a:extLst>
          </p:cNvPr>
          <p:cNvSpPr txBox="1"/>
          <p:nvPr/>
        </p:nvSpPr>
        <p:spPr>
          <a:xfrm>
            <a:off x="2066438" y="1154734"/>
            <a:ext cx="34640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坐标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(X &amp; Y)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转换为屏幕坐标值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7F9030B-270A-40F3-A3D9-4D983E7CFDD6}"/>
              </a:ext>
            </a:extLst>
          </p:cNvPr>
          <p:cNvCxnSpPr>
            <a:cxnSpLocks/>
            <a:stCxn id="50" idx="2"/>
            <a:endCxn id="47" idx="0"/>
          </p:cNvCxnSpPr>
          <p:nvPr/>
        </p:nvCxnSpPr>
        <p:spPr>
          <a:xfrm>
            <a:off x="1347627" y="1504011"/>
            <a:ext cx="0" cy="393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94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6" grpId="0" animBg="1"/>
      <p:bldP spid="27" grpId="0" animBg="1"/>
      <p:bldP spid="30" grpId="0"/>
      <p:bldP spid="37" grpId="0" animBg="1"/>
      <p:bldP spid="39" grpId="0"/>
      <p:bldP spid="40" grpId="0" animBg="1"/>
      <p:bldP spid="41" grpId="0"/>
      <p:bldP spid="47" grpId="0" animBg="1"/>
      <p:bldP spid="48" grpId="0"/>
      <p:bldP spid="50" grpId="0" animBg="1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EB25B95-8E92-4851-B270-D5B0F95CD4DF}"/>
              </a:ext>
            </a:extLst>
          </p:cNvPr>
          <p:cNvSpPr txBox="1"/>
          <p:nvPr/>
        </p:nvSpPr>
        <p:spPr>
          <a:xfrm>
            <a:off x="0" y="439102"/>
            <a:ext cx="3511774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电阻触摸屏触摸校准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1AB7C54-68D4-4678-A8D0-22D0DCFEF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435" y="670998"/>
            <a:ext cx="3990978" cy="394335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2D079BE-4C52-4785-967D-A8A7A9EC748F}"/>
              </a:ext>
            </a:extLst>
          </p:cNvPr>
          <p:cNvSpPr txBox="1"/>
          <p:nvPr/>
        </p:nvSpPr>
        <p:spPr>
          <a:xfrm>
            <a:off x="0" y="1437362"/>
            <a:ext cx="3909060" cy="1357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触摸屏的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Xad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Yad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可以构成一个逻辑平面，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屏的屏幕坐标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是物理平面，由于误差，两个平面并不重合，校准的作用就是要将逻辑平面映射到物理平面上，即得到触点在显示屏上的位置坐标。        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F371F5A-A1A2-456D-8F48-0802F3D8ECF7}"/>
              </a:ext>
            </a:extLst>
          </p:cNvPr>
          <p:cNvSpPr txBox="1"/>
          <p:nvPr/>
        </p:nvSpPr>
        <p:spPr>
          <a:xfrm>
            <a:off x="0" y="1072603"/>
            <a:ext cx="34518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为什么需要屏幕校准？</a:t>
            </a:r>
            <a:endParaRPr lang="en-US" altLang="zh-CN" b="1" kern="100" dirty="0">
              <a:solidFill>
                <a:srgbClr val="000000"/>
              </a:solidFill>
              <a:latin typeface="TimesNewRomanPSM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EE5955D-CFBF-440D-9A25-AE3D109CB280}"/>
              </a:ext>
            </a:extLst>
          </p:cNvPr>
          <p:cNvSpPr txBox="1"/>
          <p:nvPr/>
        </p:nvSpPr>
        <p:spPr>
          <a:xfrm>
            <a:off x="0" y="3047600"/>
            <a:ext cx="25222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怎么屏幕校准？</a:t>
            </a:r>
            <a:endParaRPr lang="en-US" altLang="zh-CN" b="1" kern="100" dirty="0">
              <a:solidFill>
                <a:srgbClr val="000000"/>
              </a:solidFill>
              <a:latin typeface="TimesNewRomanPSM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0088DE-E6F6-4373-A9A0-9F47C6349A92}"/>
              </a:ext>
            </a:extLst>
          </p:cNvPr>
          <p:cNvSpPr txBox="1"/>
          <p:nvPr/>
        </p:nvSpPr>
        <p:spPr>
          <a:xfrm>
            <a:off x="0" y="3496842"/>
            <a:ext cx="3909060" cy="588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建立一个映射函数，进行线性校准，精确算出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方向的比例缩放系数。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5593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C72AFE0-3631-4646-9ECB-DBD8BF0276CA}"/>
              </a:ext>
            </a:extLst>
          </p:cNvPr>
          <p:cNvSpPr txBox="1"/>
          <p:nvPr/>
        </p:nvSpPr>
        <p:spPr>
          <a:xfrm>
            <a:off x="187048" y="535096"/>
            <a:ext cx="296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电容触摸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GT9147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090870-9666-44A9-84D7-117BBD1F87CA}"/>
              </a:ext>
            </a:extLst>
          </p:cNvPr>
          <p:cNvSpPr txBox="1"/>
          <p:nvPr/>
        </p:nvSpPr>
        <p:spPr>
          <a:xfrm>
            <a:off x="187048" y="919035"/>
            <a:ext cx="7832043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GT9147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是电容触摸屏控制器，使用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的通信接口，支持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点触摸。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4841981-C26D-4429-848D-CA957FA92F0E}"/>
              </a:ext>
            </a:extLst>
          </p:cNvPr>
          <p:cNvSpPr/>
          <p:nvPr/>
        </p:nvSpPr>
        <p:spPr>
          <a:xfrm>
            <a:off x="3668342" y="2135167"/>
            <a:ext cx="2435709" cy="36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：中断信号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C10D355-BB80-4AF2-A0E1-EB1348933F60}"/>
              </a:ext>
            </a:extLst>
          </p:cNvPr>
          <p:cNvSpPr/>
          <p:nvPr/>
        </p:nvSpPr>
        <p:spPr>
          <a:xfrm>
            <a:off x="3668342" y="3752917"/>
            <a:ext cx="2435708" cy="36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/RSTB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：系统复位引脚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20EC50A-1524-4B57-94A0-22341FAD92D6}"/>
              </a:ext>
            </a:extLst>
          </p:cNvPr>
          <p:cNvSpPr/>
          <p:nvPr/>
        </p:nvSpPr>
        <p:spPr>
          <a:xfrm>
            <a:off x="3668342" y="3213667"/>
            <a:ext cx="2435709" cy="36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I2C_SCL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I2C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时钟信号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1E9E28C-F7E8-4C32-9A1E-70A99BEDDC63}"/>
              </a:ext>
            </a:extLst>
          </p:cNvPr>
          <p:cNvSpPr/>
          <p:nvPr/>
        </p:nvSpPr>
        <p:spPr>
          <a:xfrm>
            <a:off x="3668342" y="2674417"/>
            <a:ext cx="2435709" cy="36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I2C_DATA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I2C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数据信号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4C7478A-B737-4EF7-9E31-5882E084C43A}"/>
              </a:ext>
            </a:extLst>
          </p:cNvPr>
          <p:cNvSpPr/>
          <p:nvPr/>
        </p:nvSpPr>
        <p:spPr>
          <a:xfrm>
            <a:off x="6176440" y="2156613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边沿触发寄存器可设极性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3E043C-D7D9-4FEE-8D86-B4DDA23FC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26" y="1385851"/>
            <a:ext cx="3144179" cy="3434068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568B6BC0-107A-4A5F-A473-ECA77D587D41}"/>
              </a:ext>
            </a:extLst>
          </p:cNvPr>
          <p:cNvSpPr/>
          <p:nvPr/>
        </p:nvSpPr>
        <p:spPr>
          <a:xfrm>
            <a:off x="6244682" y="3778731"/>
            <a:ext cx="2592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需外部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上拉，拉低复位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8430FC7-77ED-44F3-B54F-D763627B6E17}"/>
              </a:ext>
            </a:extLst>
          </p:cNvPr>
          <p:cNvSpPr/>
          <p:nvPr/>
        </p:nvSpPr>
        <p:spPr>
          <a:xfrm>
            <a:off x="2151315" y="3872293"/>
            <a:ext cx="322169" cy="726021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CAEFBF2-DB23-49D5-9BD3-1E0B2BF7866A}"/>
              </a:ext>
            </a:extLst>
          </p:cNvPr>
          <p:cNvSpPr/>
          <p:nvPr/>
        </p:nvSpPr>
        <p:spPr>
          <a:xfrm>
            <a:off x="1651558" y="3872293"/>
            <a:ext cx="157507" cy="726021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4908DA-D018-4627-9F65-6FEC9D84935B}"/>
              </a:ext>
            </a:extLst>
          </p:cNvPr>
          <p:cNvSpPr/>
          <p:nvPr/>
        </p:nvSpPr>
        <p:spPr>
          <a:xfrm rot="16200000">
            <a:off x="2982170" y="3393945"/>
            <a:ext cx="174209" cy="668861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62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8" grpId="0" animBg="1"/>
      <p:bldP spid="20" grpId="0" animBg="1"/>
      <p:bldP spid="21" grpId="0" animBg="1"/>
      <p:bldP spid="22" grpId="0"/>
      <p:bldP spid="23" grpId="0"/>
      <p:bldP spid="24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0" y="455771"/>
            <a:ext cx="461772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GT9147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的</a:t>
            </a: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IIC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通讯地址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EC590D-8948-439A-BB78-508752CF6625}"/>
              </a:ext>
            </a:extLst>
          </p:cNvPr>
          <p:cNvSpPr/>
          <p:nvPr/>
        </p:nvSpPr>
        <p:spPr>
          <a:xfrm>
            <a:off x="65458" y="919872"/>
            <a:ext cx="8709757" cy="792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GT9147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通讯地址有两种，分别为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0xBA/0xBB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0x28/0x29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。主控在上电初始化时控制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Reset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口状态进行设定。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26FFA0A-B94E-44FD-A36A-07005BF6BDC4}"/>
              </a:ext>
            </a:extLst>
          </p:cNvPr>
          <p:cNvSpPr txBox="1"/>
          <p:nvPr/>
        </p:nvSpPr>
        <p:spPr>
          <a:xfrm>
            <a:off x="65458" y="1700666"/>
            <a:ext cx="3311815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设定地址为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0x28/0x29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B830E70-135D-4500-B1AF-ABE63E4DA4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90"/>
          <a:stretch/>
        </p:blipFill>
        <p:spPr>
          <a:xfrm>
            <a:off x="203939" y="2166306"/>
            <a:ext cx="4413781" cy="216105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177FD53-AECE-4C30-BFB0-BBE91E555C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520"/>
          <a:stretch/>
        </p:blipFill>
        <p:spPr>
          <a:xfrm>
            <a:off x="4717340" y="2199853"/>
            <a:ext cx="4304740" cy="212949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B0EE058-404C-4861-84D8-B39517D042D1}"/>
              </a:ext>
            </a:extLst>
          </p:cNvPr>
          <p:cNvSpPr txBox="1"/>
          <p:nvPr/>
        </p:nvSpPr>
        <p:spPr>
          <a:xfrm>
            <a:off x="4147044" y="1700666"/>
            <a:ext cx="3311815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设定地址为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0xBA/0xBB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03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0" y="455771"/>
            <a:ext cx="2708031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GT9147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写操作时序</a:t>
            </a:r>
            <a:endParaRPr lang="en-US" altLang="zh-CN" sz="18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8DC97A-EF15-4C92-B828-1B89153F2653}"/>
              </a:ext>
            </a:extLst>
          </p:cNvPr>
          <p:cNvSpPr txBox="1"/>
          <p:nvPr/>
        </p:nvSpPr>
        <p:spPr>
          <a:xfrm>
            <a:off x="63304" y="2918307"/>
            <a:ext cx="2708031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GT9147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读操作时序</a:t>
            </a:r>
            <a:endParaRPr lang="en-US" altLang="zh-CN" sz="18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0C87B8-7EB2-4BEB-A8F3-CCC46525A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49323"/>
            <a:ext cx="9144000" cy="9096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6AE738A-2CFF-4CF6-8DDC-EDA43BC19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4" y="3295249"/>
            <a:ext cx="9144000" cy="1402773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F38DCD71-8438-4363-B919-69E9D71A72A3}"/>
              </a:ext>
            </a:extLst>
          </p:cNvPr>
          <p:cNvSpPr/>
          <p:nvPr/>
        </p:nvSpPr>
        <p:spPr>
          <a:xfrm>
            <a:off x="63304" y="1741620"/>
            <a:ext cx="8658665" cy="1162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Address_W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：带写控制位的从设备地址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	ACK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：应答信号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Register_H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Register_L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：待写入的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位寄存器首地址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Data_1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至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Data_n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：数据字节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1-n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：停止信号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0364393-D6B4-45ED-9846-8424D6C98642}"/>
              </a:ext>
            </a:extLst>
          </p:cNvPr>
          <p:cNvSpPr/>
          <p:nvPr/>
        </p:nvSpPr>
        <p:spPr>
          <a:xfrm>
            <a:off x="3137404" y="533932"/>
            <a:ext cx="2510464" cy="3077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支持连续写入，地址自增</a:t>
            </a:r>
          </a:p>
        </p:txBody>
      </p:sp>
    </p:spTree>
    <p:extLst>
      <p:ext uri="{BB962C8B-B14F-4D97-AF65-F5344CB8AC3E}">
        <p14:creationId xmlns:p14="http://schemas.microsoft.com/office/powerpoint/2010/main" val="173325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0" y="558821"/>
            <a:ext cx="274320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GT9147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关键寄存器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16F77BA-9B26-4C99-99AE-D4EFE5E91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171596"/>
              </p:ext>
            </p:extLst>
          </p:nvPr>
        </p:nvGraphicFramePr>
        <p:xfrm>
          <a:off x="159243" y="1179907"/>
          <a:ext cx="8825513" cy="197441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25513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13846915"/>
                    </a:ext>
                  </a:extLst>
                </a:gridCol>
                <a:gridCol w="5112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33516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寄存器名称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寄存器地址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控制命令寄存器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0x8040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设置设备的模式（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：读坐标状态）（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0x02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：软件复位）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配置寄存器组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0x8047~0x8100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配置信息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版本信息、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X/Y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输出最大值和支持触点数目等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)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产品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ID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0x8140~0x8143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读取产品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ID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248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状态寄存器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0x814E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当前检测到的触摸情况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9383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坐标数据寄存器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0x81(50/58/60/68/70)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5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组坐标的起始地址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85356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A8E1BAF-A5DB-4ED3-B94A-EC11DA7BC290}"/>
              </a:ext>
            </a:extLst>
          </p:cNvPr>
          <p:cNvSpPr txBox="1"/>
          <p:nvPr/>
        </p:nvSpPr>
        <p:spPr>
          <a:xfrm>
            <a:off x="0" y="3382072"/>
            <a:ext cx="9144000" cy="99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注意：配置寄存器共有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个寄存器，用于配置触摸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的各个参数，这些配置一般由厂家提供给我们（一个数组），所以我们只需要将厂家给我们的配置，写入到这些寄存器中，即可完成对触摸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的配置。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22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EC0258-B38D-46E6-8B3A-964118E88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79" y="767979"/>
            <a:ext cx="7404734" cy="198663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FDE3433-E15F-4C36-BE20-00B804AC31BC}"/>
              </a:ext>
            </a:extLst>
          </p:cNvPr>
          <p:cNvSpPr txBox="1"/>
          <p:nvPr/>
        </p:nvSpPr>
        <p:spPr>
          <a:xfrm>
            <a:off x="671842" y="2700411"/>
            <a:ext cx="8162184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对该寄存器写入不同值，实现不同的控制。一般硬复位后，需要写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进行软复位，然后写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结束软复位。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1F2F8C-588E-4C33-83B6-2842F4C3B1B6}"/>
              </a:ext>
            </a:extLst>
          </p:cNvPr>
          <p:cNvSpPr txBox="1"/>
          <p:nvPr/>
        </p:nvSpPr>
        <p:spPr>
          <a:xfrm>
            <a:off x="1" y="388316"/>
            <a:ext cx="1855498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控制命令寄存器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C863F1A-E3F9-491D-A9B1-64A8E1F077BC}"/>
              </a:ext>
            </a:extLst>
          </p:cNvPr>
          <p:cNvSpPr txBox="1"/>
          <p:nvPr/>
        </p:nvSpPr>
        <p:spPr>
          <a:xfrm>
            <a:off x="670999" y="4297726"/>
            <a:ext cx="6190290" cy="588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ts val="2000"/>
              </a:lnSpc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产品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寄存器由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个寄存器组成，用于保存产品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ts val="2000"/>
              </a:lnSpc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GT9147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来说，这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个寄存器读出来就是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9,1,4,7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四个字符（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ASCII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码格式）。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4EDF253-3CE6-473F-B2F0-279A0F82B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79" y="3370526"/>
            <a:ext cx="7404734" cy="92827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5CE6804-03B8-460B-A9B8-AC3C9C53C414}"/>
              </a:ext>
            </a:extLst>
          </p:cNvPr>
          <p:cNvSpPr txBox="1"/>
          <p:nvPr/>
        </p:nvSpPr>
        <p:spPr>
          <a:xfrm>
            <a:off x="0" y="2948866"/>
            <a:ext cx="1855498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产品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31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671" y="1264867"/>
            <a:ext cx="3463290" cy="276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，触摸屏介绍（了解）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，触摸屏原理介绍（熟悉）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、触摸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，触摸屏驱动步骤（掌握）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4164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5AC47BC-C1D2-43B3-878D-3E4EC66703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467"/>
          <a:stretch/>
        </p:blipFill>
        <p:spPr>
          <a:xfrm>
            <a:off x="253217" y="2093853"/>
            <a:ext cx="8637563" cy="110036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3491CE5-6265-42CD-8457-03BA75A09628}"/>
              </a:ext>
            </a:extLst>
          </p:cNvPr>
          <p:cNvSpPr txBox="1"/>
          <p:nvPr/>
        </p:nvSpPr>
        <p:spPr>
          <a:xfrm>
            <a:off x="1515150" y="4148596"/>
            <a:ext cx="5756784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通常以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Bit7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Bit0~3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为判断依据，进而读取坐标信息。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8BA985-929D-4EA6-9CA3-449817A9F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218" y="1248803"/>
            <a:ext cx="8637563" cy="5608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046F39-FE75-426E-A283-C59B7779D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218" y="947759"/>
            <a:ext cx="8637563" cy="31527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8CBD573-65AD-4AC6-8130-9845BEAA1E2D}"/>
              </a:ext>
            </a:extLst>
          </p:cNvPr>
          <p:cNvSpPr txBox="1"/>
          <p:nvPr/>
        </p:nvSpPr>
        <p:spPr>
          <a:xfrm>
            <a:off x="1" y="455771"/>
            <a:ext cx="1855498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状态寄存器</a:t>
            </a:r>
            <a:endParaRPr lang="en-US" altLang="zh-CN" sz="18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F4986C8-4446-44DE-8ACE-B3C28C40DA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515"/>
          <a:stretch/>
        </p:blipFill>
        <p:spPr>
          <a:xfrm>
            <a:off x="253216" y="3128963"/>
            <a:ext cx="8637563" cy="31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1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FE38FD0F-8732-498A-8D67-CEF375245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6" y="3062226"/>
            <a:ext cx="8848579" cy="153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一般只用触点的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坐标，所以只需要读取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0X8150~0X8153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的数据，组合即可得到触点坐标。其他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组分别是：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0X8158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0X8160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0X8168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0X8170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等开头的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个寄存器组成，分别针对触点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2~4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的坐标。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设备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支持寄存器地址自增，我们只需要发送寄存器组的首地址，然后连续读取即可，地址自增，从而提高读取速度。</a:t>
            </a:r>
            <a:endParaRPr lang="zh-CN" altLang="en-US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71393D0-EDB0-4F3D-A732-0619775EF5E4}"/>
              </a:ext>
            </a:extLst>
          </p:cNvPr>
          <p:cNvSpPr txBox="1"/>
          <p:nvPr/>
        </p:nvSpPr>
        <p:spPr>
          <a:xfrm>
            <a:off x="1" y="455771"/>
            <a:ext cx="1855498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坐标数据寄存器</a:t>
            </a:r>
            <a:endParaRPr lang="en-US" altLang="zh-CN" sz="18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0712EFF-EE6D-4CB7-B876-F98515FE53E7}"/>
              </a:ext>
            </a:extLst>
          </p:cNvPr>
          <p:cNvSpPr txBox="1"/>
          <p:nvPr/>
        </p:nvSpPr>
        <p:spPr>
          <a:xfrm>
            <a:off x="321468" y="911542"/>
            <a:ext cx="6860243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共分为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组，每组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个寄存器存储数据，以触点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的坐标数据寄存器组为例。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CDFD59A-6056-4A25-A894-7F67D91FC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68" y="1426899"/>
            <a:ext cx="7940040" cy="153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0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C72AFE0-3631-4646-9ECB-DBD8BF0276CA}"/>
              </a:ext>
            </a:extLst>
          </p:cNvPr>
          <p:cNvSpPr txBox="1"/>
          <p:nvPr/>
        </p:nvSpPr>
        <p:spPr>
          <a:xfrm>
            <a:off x="153291" y="523840"/>
            <a:ext cx="3562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如何实现电容触摸屏的触摸检测？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38C28A6-F646-4227-8847-6BCD7B958991}"/>
              </a:ext>
            </a:extLst>
          </p:cNvPr>
          <p:cNvSpPr/>
          <p:nvPr/>
        </p:nvSpPr>
        <p:spPr>
          <a:xfrm>
            <a:off x="211015" y="1077598"/>
            <a:ext cx="1533965" cy="36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State_Reg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F30EFAC-6B09-4C1E-9847-D946C2E65E00}"/>
              </a:ext>
            </a:extLst>
          </p:cNvPr>
          <p:cNvSpPr/>
          <p:nvPr/>
        </p:nvSpPr>
        <p:spPr>
          <a:xfrm>
            <a:off x="5619793" y="616458"/>
            <a:ext cx="1934308" cy="57515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自定义触摸屏控制器结构体类型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D25A7A0-E791-439F-8B6C-2FC33D7C7C5C}"/>
              </a:ext>
            </a:extLst>
          </p:cNvPr>
          <p:cNvSpPr/>
          <p:nvPr/>
        </p:nvSpPr>
        <p:spPr>
          <a:xfrm>
            <a:off x="211015" y="1843540"/>
            <a:ext cx="1533965" cy="36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point_reg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C853C28-D3A2-40A5-832B-59ACD88042BF}"/>
              </a:ext>
            </a:extLst>
          </p:cNvPr>
          <p:cNvSpPr txBox="1"/>
          <p:nvPr/>
        </p:nvSpPr>
        <p:spPr>
          <a:xfrm>
            <a:off x="1743093" y="1107692"/>
            <a:ext cx="2851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读取触摸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的状态寄存器值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0451FE-1267-43F8-8D23-0181C701E219}"/>
              </a:ext>
            </a:extLst>
          </p:cNvPr>
          <p:cNvSpPr txBox="1"/>
          <p:nvPr/>
        </p:nvSpPr>
        <p:spPr>
          <a:xfrm>
            <a:off x="1743092" y="1876196"/>
            <a:ext cx="19279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读取到四字节数据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063A72A-E9AC-483A-968D-65745C7A2659}"/>
              </a:ext>
            </a:extLst>
          </p:cNvPr>
          <p:cNvSpPr/>
          <p:nvPr/>
        </p:nvSpPr>
        <p:spPr>
          <a:xfrm>
            <a:off x="211015" y="2609482"/>
            <a:ext cx="1533965" cy="36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get x/y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FDC7AFA-E9EB-472A-956A-E0AEC0993F98}"/>
              </a:ext>
            </a:extLst>
          </p:cNvPr>
          <p:cNvSpPr txBox="1"/>
          <p:nvPr/>
        </p:nvSpPr>
        <p:spPr>
          <a:xfrm>
            <a:off x="1743093" y="2615366"/>
            <a:ext cx="24250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坐标数据整合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坐标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E0510E7-9F6B-4212-941F-D5A659A15B67}"/>
              </a:ext>
            </a:extLst>
          </p:cNvPr>
          <p:cNvSpPr/>
          <p:nvPr/>
        </p:nvSpPr>
        <p:spPr>
          <a:xfrm>
            <a:off x="211015" y="3375423"/>
            <a:ext cx="1533965" cy="36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illegal data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175742B-988C-4F38-B7A5-96438CC7F708}"/>
              </a:ext>
            </a:extLst>
          </p:cNvPr>
          <p:cNvSpPr txBox="1"/>
          <p:nvPr/>
        </p:nvSpPr>
        <p:spPr>
          <a:xfrm>
            <a:off x="1743092" y="3386146"/>
            <a:ext cx="21390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非法数据处理，丢弃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B8042FF-B670-4575-9052-92824D6D69B9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977998" y="1437598"/>
            <a:ext cx="0" cy="4059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9DBEEFC-78F0-4957-931D-05FA64C5A745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>
            <a:off x="977998" y="2203540"/>
            <a:ext cx="0" cy="4059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565C040-C177-4648-B9F1-2FFF82532081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977998" y="2969482"/>
            <a:ext cx="0" cy="4059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>
            <a:extLst>
              <a:ext uri="{FF2B5EF4-FFF2-40B4-BE49-F238E27FC236}">
                <a16:creationId xmlns:a16="http://schemas.microsoft.com/office/drawing/2014/main" id="{59CF6B32-485E-402F-8597-0969C05C8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898" y="1446246"/>
            <a:ext cx="5114099" cy="19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7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8" grpId="0"/>
      <p:bldP spid="29" grpId="0"/>
      <p:bldP spid="32" grpId="0" animBg="1"/>
      <p:bldP spid="33" grpId="0"/>
      <p:bldP spid="34" grpId="0" animBg="1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671" y="1264867"/>
            <a:ext cx="3463290" cy="276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，触摸屏介绍（了解）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，触摸屏原理介绍（熟悉）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、触摸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，触摸屏驱动步骤（掌握）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8391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78" y="486763"/>
            <a:ext cx="3552736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，触摸屏驱动步骤（掌握）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A1AA8F4-75E7-4101-B3D5-C15F6A29BA8B}"/>
              </a:ext>
            </a:extLst>
          </p:cNvPr>
          <p:cNvSpPr/>
          <p:nvPr/>
        </p:nvSpPr>
        <p:spPr>
          <a:xfrm>
            <a:off x="405996" y="1309538"/>
            <a:ext cx="3602322" cy="367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、初始化通信接口与其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9D8F18C-04A3-4E53-9636-4D866E5370AD}"/>
              </a:ext>
            </a:extLst>
          </p:cNvPr>
          <p:cNvSpPr/>
          <p:nvPr/>
        </p:nvSpPr>
        <p:spPr>
          <a:xfrm>
            <a:off x="405997" y="2016711"/>
            <a:ext cx="3602322" cy="367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、编写通信协议基础读写函数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191D3F8-ED13-4702-9D57-9EEE2995CFD8}"/>
              </a:ext>
            </a:extLst>
          </p:cNvPr>
          <p:cNvSpPr/>
          <p:nvPr/>
        </p:nvSpPr>
        <p:spPr>
          <a:xfrm>
            <a:off x="405996" y="2723884"/>
            <a:ext cx="3602322" cy="367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、编写触摸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的读写驱动函数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FEC1EB9-30A1-4465-B2B9-1160EF92D5C2}"/>
              </a:ext>
            </a:extLst>
          </p:cNvPr>
          <p:cNvSpPr/>
          <p:nvPr/>
        </p:nvSpPr>
        <p:spPr>
          <a:xfrm>
            <a:off x="405996" y="3431057"/>
            <a:ext cx="3602321" cy="367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、编写坐标获取函数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BE57E9F-3FCB-405E-82AF-0713A1C1DC59}"/>
              </a:ext>
            </a:extLst>
          </p:cNvPr>
          <p:cNvSpPr/>
          <p:nvPr/>
        </p:nvSpPr>
        <p:spPr>
          <a:xfrm>
            <a:off x="4326632" y="2051820"/>
            <a:ext cx="44358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驱动基础上，编写基础读写函数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4A49FF6-2833-4093-A4CB-06F4E88AFE9D}"/>
              </a:ext>
            </a:extLst>
          </p:cNvPr>
          <p:cNvSpPr/>
          <p:nvPr/>
        </p:nvSpPr>
        <p:spPr>
          <a:xfrm>
            <a:off x="4326632" y="1331283"/>
            <a:ext cx="41049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XPT2046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使用的是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GT9147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使用的是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8954B18-596E-4647-8A4C-86570D09A04D}"/>
              </a:ext>
            </a:extLst>
          </p:cNvPr>
          <p:cNvSpPr/>
          <p:nvPr/>
        </p:nvSpPr>
        <p:spPr>
          <a:xfrm>
            <a:off x="4326632" y="2752644"/>
            <a:ext cx="30412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根据触摸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的读写时序进行编写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E21E32-5D95-4208-BD75-02E99E8D8688}"/>
              </a:ext>
            </a:extLst>
          </p:cNvPr>
          <p:cNvSpPr/>
          <p:nvPr/>
        </p:nvSpPr>
        <p:spPr>
          <a:xfrm>
            <a:off x="4326632" y="3459817"/>
            <a:ext cx="31373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查阅数据手册获取命令词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22196649-453F-4A54-ACF9-79C651D4507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F18E720-7D00-4C5B-92AD-764607CE5029}"/>
              </a:ext>
            </a:extLst>
          </p:cNvPr>
          <p:cNvSpPr/>
          <p:nvPr/>
        </p:nvSpPr>
        <p:spPr>
          <a:xfrm>
            <a:off x="405996" y="4104848"/>
            <a:ext cx="3602321" cy="36731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触摸校准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D30AB9-7241-481E-B9CF-385B6B580303}"/>
              </a:ext>
            </a:extLst>
          </p:cNvPr>
          <p:cNvSpPr/>
          <p:nvPr/>
        </p:nvSpPr>
        <p:spPr>
          <a:xfrm>
            <a:off x="4326632" y="4119228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对于电阻触摸屏需要实现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93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18" grpId="0" animBg="1"/>
      <p:bldP spid="20" grpId="0"/>
      <p:bldP spid="21" grpId="0"/>
      <p:bldP spid="22" grpId="0"/>
      <p:bldP spid="23" grpId="0"/>
      <p:bldP spid="19" grpId="0" animBg="1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215153" y="683656"/>
            <a:ext cx="4617720" cy="505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C72AFE0-3631-4646-9ECB-DBD8BF0276CA}"/>
              </a:ext>
            </a:extLst>
          </p:cNvPr>
          <p:cNvSpPr txBox="1"/>
          <p:nvPr/>
        </p:nvSpPr>
        <p:spPr>
          <a:xfrm>
            <a:off x="215153" y="1370449"/>
            <a:ext cx="7176248" cy="79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000000"/>
                </a:solidFill>
                <a:effectLst/>
                <a:latin typeface="TimesNewRomanPSM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，在触摸屏上触摸，打印出坐标信息（电阻触摸屏、电容触摸屏）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，例程源码解读</a:t>
            </a:r>
            <a:r>
              <a:rPr lang="en-US" altLang="zh-CN" sz="1600" b="1" kern="100" dirty="0">
                <a:solidFill>
                  <a:srgbClr val="000000"/>
                </a:solidFill>
                <a:effectLst/>
                <a:latin typeface="TimesNewRomanPSMT"/>
                <a:ea typeface="宋体" panose="02010600030101010101" pitchFamily="2" charset="-122"/>
                <a:cs typeface="Times New Roman" panose="02020603050405020304" pitchFamily="18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303499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671" y="1264867"/>
            <a:ext cx="3463290" cy="276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，触摸屏介绍（了解）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，触摸屏原理介绍（熟悉）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、触摸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，触摸屏驱动步骤（掌握）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1419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2621278" y="2180941"/>
            <a:ext cx="4389599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触摸屏实验（课堂总结）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</p:spTree>
    <p:extLst>
      <p:ext uri="{BB962C8B-B14F-4D97-AF65-F5344CB8AC3E}">
        <p14:creationId xmlns:p14="http://schemas.microsoft.com/office/powerpoint/2010/main" val="131879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26707" y="413139"/>
            <a:ext cx="2886187" cy="505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，触摸屏介绍（了解）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411BD6-8DC9-4CB5-BC6A-7DA8656AD4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7"/>
          <a:stretch/>
        </p:blipFill>
        <p:spPr>
          <a:xfrm>
            <a:off x="72876" y="918534"/>
            <a:ext cx="5149850" cy="175036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218F3EB-7547-44B9-A87D-44DADAAB7B04}"/>
              </a:ext>
            </a:extLst>
          </p:cNvPr>
          <p:cNvSpPr txBox="1"/>
          <p:nvPr/>
        </p:nvSpPr>
        <p:spPr>
          <a:xfrm>
            <a:off x="182851" y="2853606"/>
            <a:ext cx="8725674" cy="79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触摸屏（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Touch Panel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），又称为“触控面板”。简单来讲，就是一种可以把触摸位置转化为坐标数据的输入设备。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A4D9C04-154C-4D25-B7DC-B8598B44FF2A}"/>
              </a:ext>
            </a:extLst>
          </p:cNvPr>
          <p:cNvSpPr txBox="1"/>
          <p:nvPr/>
        </p:nvSpPr>
        <p:spPr>
          <a:xfrm>
            <a:off x="622677" y="3646324"/>
            <a:ext cx="76652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触摸屏本质上与液晶屏是分离开来的。触摸屏负责检测触摸点，而液晶屏负责显示。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60CD04B-9359-4099-B24B-4BFB77E2C45E}"/>
              </a:ext>
            </a:extLst>
          </p:cNvPr>
          <p:cNvSpPr txBox="1"/>
          <p:nvPr/>
        </p:nvSpPr>
        <p:spPr>
          <a:xfrm>
            <a:off x="622677" y="4005381"/>
            <a:ext cx="45340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触摸屏按工作原理和传输介质可分为：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红外线式、表面声波式、电阻式和电容式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ACB345E-7037-4E9B-B8AF-12A49A004E56}"/>
              </a:ext>
            </a:extLst>
          </p:cNvPr>
          <p:cNvSpPr/>
          <p:nvPr/>
        </p:nvSpPr>
        <p:spPr>
          <a:xfrm>
            <a:off x="5257356" y="801377"/>
            <a:ext cx="1258039" cy="1607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显示屏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5B6993-F03A-4A39-A280-1EFDC1A8C21F}"/>
              </a:ext>
            </a:extLst>
          </p:cNvPr>
          <p:cNvSpPr/>
          <p:nvPr/>
        </p:nvSpPr>
        <p:spPr>
          <a:xfrm>
            <a:off x="6925858" y="1732531"/>
            <a:ext cx="835245" cy="369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触摸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2866E2FE-EC82-4EF3-B1A7-CF469F0D6CB4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rot="10800000" flipV="1">
            <a:off x="6677226" y="1917343"/>
            <a:ext cx="248632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6EA7444-79D2-4D19-9092-570CBA532066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7761103" y="1917342"/>
            <a:ext cx="533018" cy="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954BFBC-11BF-4C49-A2E2-081732184728}"/>
              </a:ext>
            </a:extLst>
          </p:cNvPr>
          <p:cNvSpPr txBox="1"/>
          <p:nvPr/>
        </p:nvSpPr>
        <p:spPr>
          <a:xfrm>
            <a:off x="8201871" y="1763602"/>
            <a:ext cx="869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单片机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35B1F59-5E64-45DA-B317-3E79D747DB15}"/>
              </a:ext>
            </a:extLst>
          </p:cNvPr>
          <p:cNvSpPr/>
          <p:nvPr/>
        </p:nvSpPr>
        <p:spPr>
          <a:xfrm>
            <a:off x="5419187" y="1113739"/>
            <a:ext cx="1258039" cy="160721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触摸屏</a:t>
            </a:r>
          </a:p>
        </p:txBody>
      </p:sp>
    </p:spTree>
    <p:extLst>
      <p:ext uri="{BB962C8B-B14F-4D97-AF65-F5344CB8AC3E}">
        <p14:creationId xmlns:p14="http://schemas.microsoft.com/office/powerpoint/2010/main" val="298935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4" grpId="0" animBg="1"/>
      <p:bldP spid="18" grpId="0" animBg="1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119743" y="495653"/>
            <a:ext cx="3400697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触摸屏分类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C72AFE0-3631-4646-9ECB-DBD8BF0276CA}"/>
              </a:ext>
            </a:extLst>
          </p:cNvPr>
          <p:cNvSpPr txBox="1"/>
          <p:nvPr/>
        </p:nvSpPr>
        <p:spPr>
          <a:xfrm>
            <a:off x="21142" y="1318111"/>
            <a:ext cx="49254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）电阻式触摸屏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分类：四线，五线，七线和八线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F641F0-4737-44FC-AF20-F4C7E696177A}"/>
              </a:ext>
            </a:extLst>
          </p:cNvPr>
          <p:cNvSpPr txBox="1"/>
          <p:nvPr/>
        </p:nvSpPr>
        <p:spPr>
          <a:xfrm>
            <a:off x="-52863" y="2400086"/>
            <a:ext cx="82114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）电容式触摸屏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分类：① 表面电容式（利用电场感应感测屏幕触摸，只能识别一次触摸）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  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投射式（利用触摸屏电极发射出静电场线）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  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自我电容（扫描电极与地构成的电容）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  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交互电容（玻璃表面的横向和纵向的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ITO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电极的交叉处形成的电容）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6E47AF7-54B0-4BB0-935A-814C25E844CB}"/>
              </a:ext>
            </a:extLst>
          </p:cNvPr>
          <p:cNvSpPr/>
          <p:nvPr/>
        </p:nvSpPr>
        <p:spPr>
          <a:xfrm>
            <a:off x="1576529" y="1693368"/>
            <a:ext cx="642015" cy="374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5EB1CA1-588F-4F1D-914C-48C541C778C7}"/>
              </a:ext>
            </a:extLst>
          </p:cNvPr>
          <p:cNvSpPr/>
          <p:nvPr/>
        </p:nvSpPr>
        <p:spPr>
          <a:xfrm>
            <a:off x="1883764" y="3982388"/>
            <a:ext cx="6295869" cy="374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12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1194090" y="537375"/>
            <a:ext cx="1530773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电阻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触摸屏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33F71D-EE8B-4F49-B405-967FC3B75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1" y="953912"/>
            <a:ext cx="3209310" cy="240987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C871389-AE46-4A84-9D5C-172B52E4F529}"/>
              </a:ext>
            </a:extLst>
          </p:cNvPr>
          <p:cNvSpPr txBox="1"/>
          <p:nvPr/>
        </p:nvSpPr>
        <p:spPr>
          <a:xfrm>
            <a:off x="6490520" y="537375"/>
            <a:ext cx="1530773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电容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触摸屏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F9DB59A-A4CA-4AFC-BC23-62456744B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732" y="1035887"/>
            <a:ext cx="3598958" cy="206040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203A70F-CF1E-4629-8301-E8E01243123A}"/>
              </a:ext>
            </a:extLst>
          </p:cNvPr>
          <p:cNvSpPr txBox="1"/>
          <p:nvPr/>
        </p:nvSpPr>
        <p:spPr>
          <a:xfrm>
            <a:off x="342900" y="3321419"/>
            <a:ext cx="3718560" cy="332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触摸点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(X,Y)</a:t>
            </a:r>
            <a:r>
              <a:rPr lang="zh-CN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转换代表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坐标和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</a:t>
            </a:r>
            <a:r>
              <a:rPr lang="zh-CN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坐标的电压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C31F6C-94A6-44E5-BF65-F1CC2E0ABFF2}"/>
              </a:ext>
            </a:extLst>
          </p:cNvPr>
          <p:cNvSpPr txBox="1"/>
          <p:nvPr/>
        </p:nvSpPr>
        <p:spPr>
          <a:xfrm>
            <a:off x="5009485" y="3204400"/>
            <a:ext cx="4012595" cy="588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利用人体感应进行触点检测控制，只需要轻微接触，通过检测感应电流定位触摸坐标。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8A0DF7C-C53C-4AE6-85D3-6F4C3A4746A2}"/>
              </a:ext>
            </a:extLst>
          </p:cNvPr>
          <p:cNvSpPr txBox="1"/>
          <p:nvPr/>
        </p:nvSpPr>
        <p:spPr>
          <a:xfrm>
            <a:off x="121920" y="3806238"/>
            <a:ext cx="4624626" cy="332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优点：精度高，价格便宜，抗干扰能力强，稳定性好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F38B550-8B20-4C40-B768-BFC36470A9CC}"/>
              </a:ext>
            </a:extLst>
          </p:cNvPr>
          <p:cNvSpPr txBox="1"/>
          <p:nvPr/>
        </p:nvSpPr>
        <p:spPr>
          <a:xfrm>
            <a:off x="121920" y="4102444"/>
            <a:ext cx="4861449" cy="332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缺点：需校准，容易被划伤，透光性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较差</a:t>
            </a:r>
            <a:r>
              <a:rPr lang="zh-CN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，不支持多点触摸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1C31778-E268-45A5-81C1-6B02B0ECC3E7}"/>
              </a:ext>
            </a:extLst>
          </p:cNvPr>
          <p:cNvSpPr txBox="1"/>
          <p:nvPr/>
        </p:nvSpPr>
        <p:spPr>
          <a:xfrm>
            <a:off x="121920" y="4401664"/>
            <a:ext cx="2773680" cy="332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应用场景：</a:t>
            </a:r>
            <a:r>
              <a:rPr lang="zh-CN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广泛用于工业领域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C4BC919-88CC-444E-B250-5D626BC3BB70}"/>
              </a:ext>
            </a:extLst>
          </p:cNvPr>
          <p:cNvSpPr txBox="1"/>
          <p:nvPr/>
        </p:nvSpPr>
        <p:spPr>
          <a:xfrm>
            <a:off x="4943593" y="3806238"/>
            <a:ext cx="4284227" cy="322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优点：手感好、无需校准、支持多点触摸、透光性好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6A411A4-1BD7-4ED3-B180-023CDCDA10CD}"/>
              </a:ext>
            </a:extLst>
          </p:cNvPr>
          <p:cNvSpPr txBox="1"/>
          <p:nvPr/>
        </p:nvSpPr>
        <p:spPr>
          <a:xfrm>
            <a:off x="4943593" y="4102444"/>
            <a:ext cx="4078487" cy="322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缺点：成本高、精度不高、抗干扰能力差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6C9B3A8-7AFE-4CF8-8D6A-B03320F68A5B}"/>
              </a:ext>
            </a:extLst>
          </p:cNvPr>
          <p:cNvSpPr txBox="1"/>
          <p:nvPr/>
        </p:nvSpPr>
        <p:spPr>
          <a:xfrm>
            <a:off x="4943593" y="4401664"/>
            <a:ext cx="3565056" cy="322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应用场景：</a:t>
            </a:r>
            <a:r>
              <a:rPr lang="zh-CN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广泛用于智能手机，平板电脑</a:t>
            </a:r>
          </a:p>
        </p:txBody>
      </p:sp>
    </p:spTree>
    <p:extLst>
      <p:ext uri="{BB962C8B-B14F-4D97-AF65-F5344CB8AC3E}">
        <p14:creationId xmlns:p14="http://schemas.microsoft.com/office/powerpoint/2010/main" val="27975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16" grpId="0"/>
      <p:bldP spid="18" grpId="0"/>
      <p:bldP spid="20" grpId="0"/>
      <p:bldP spid="22" grpId="0"/>
      <p:bldP spid="24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68580" y="455771"/>
            <a:ext cx="321564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，触摸屏原理介绍（熟悉）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229DC97-EC4F-4C70-8028-1BA88FBC3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559" y="576976"/>
            <a:ext cx="5514441" cy="398954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EE730EB-179B-4C7F-BB2D-7249CD84C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76" y="1399538"/>
            <a:ext cx="2858904" cy="172708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2E6474E-7C2B-4988-B923-26DB2B8414E2}"/>
              </a:ext>
            </a:extLst>
          </p:cNvPr>
          <p:cNvSpPr txBox="1"/>
          <p:nvPr/>
        </p:nvSpPr>
        <p:spPr>
          <a:xfrm>
            <a:off x="171804" y="948012"/>
            <a:ext cx="2048285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电阻触摸屏原理</a:t>
            </a:r>
            <a:endParaRPr lang="en-US" altLang="zh-CN" sz="16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F3B2D2D-5474-4DF6-B95D-FABB657976CF}"/>
              </a:ext>
            </a:extLst>
          </p:cNvPr>
          <p:cNvSpPr txBox="1"/>
          <p:nvPr/>
        </p:nvSpPr>
        <p:spPr>
          <a:xfrm>
            <a:off x="0" y="3400155"/>
            <a:ext cx="5647855" cy="1357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表面应涂层：保护作用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just"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玻璃底层：用于支撑上面的结构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just"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透明隔离点：用来分隔开外层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ITO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和内层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ITO</a:t>
            </a:r>
          </a:p>
          <a:p>
            <a:pPr algn="just"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ITO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层：触摸屏关键结构，是涂有铟锡金属氧化物的导电层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just"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层：聚脂薄膜，很薄有弹性，触摸时向下弯曲，使得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ITO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层接触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669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0" y="455771"/>
            <a:ext cx="461772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电容触摸屏原理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13" name="图片 5">
            <a:extLst>
              <a:ext uri="{FF2B5EF4-FFF2-40B4-BE49-F238E27FC236}">
                <a16:creationId xmlns:a16="http://schemas.microsoft.com/office/drawing/2014/main" id="{D58AD53A-E34B-4A1F-A9BA-445CB5359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29" y="778597"/>
            <a:ext cx="4357262" cy="298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DE2F5D2-C8BD-4D03-947E-A52920003158}"/>
              </a:ext>
            </a:extLst>
          </p:cNvPr>
          <p:cNvSpPr txBox="1"/>
          <p:nvPr/>
        </p:nvSpPr>
        <p:spPr>
          <a:xfrm>
            <a:off x="84509" y="3508799"/>
            <a:ext cx="4805800" cy="1149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</a:pPr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交互电容式触摸屏，在玻璃表面的横向和纵向的</a:t>
            </a:r>
            <a:r>
              <a:rPr lang="en-US" altLang="zh-CN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ITO</a:t>
            </a:r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电极的交叉处形成电容，扫描每个</a:t>
            </a:r>
            <a:r>
              <a:rPr lang="zh-CN" altLang="en-US" sz="1400" kern="1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交叉处的电容变化</a:t>
            </a:r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，来</a:t>
            </a:r>
            <a:r>
              <a:rPr lang="zh-CN" altLang="en-US" sz="1400" kern="1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判断触摸位置</a:t>
            </a:r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，即利用充电时间检测电容大小，进而通过检测出的电容值变化来获得触摸坐标。</a:t>
            </a:r>
            <a:endParaRPr lang="zh-CN" altLang="zh-CN" sz="1400" kern="100" dirty="0"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FDBEB47-319F-4A1E-AFAA-17060BD5E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9" y="911542"/>
            <a:ext cx="3828996" cy="242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9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671" y="1264867"/>
            <a:ext cx="3463290" cy="276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，触摸屏介绍（了解）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，触摸屏原理介绍（熟悉）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、触摸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IC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，触摸屏驱动步骤（掌握）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29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218803" y="652920"/>
            <a:ext cx="4617720" cy="505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，触摸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C72AFE0-3631-4646-9ECB-DBD8BF0276CA}"/>
              </a:ext>
            </a:extLst>
          </p:cNvPr>
          <p:cNvSpPr txBox="1"/>
          <p:nvPr/>
        </p:nvSpPr>
        <p:spPr>
          <a:xfrm>
            <a:off x="218803" y="1308977"/>
            <a:ext cx="542417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）电阻式触摸屏驱动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XPT2046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TSC2046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HR2046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）电容式触摸屏驱动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GT9147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GT917S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GT911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GT1151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FT5426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009C13-C880-4BEB-9E6B-5B0D16C36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077" y="495459"/>
            <a:ext cx="1292112" cy="20762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A8989E6-E71A-493B-A80F-67EE46312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3269" y="2777816"/>
            <a:ext cx="1982312" cy="20574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25CC23D-195B-4D1F-812D-AAD3C74DF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583" y="455771"/>
            <a:ext cx="2577417" cy="263148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8778461-A3E7-4F15-9D8D-C3060591D2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5478" y="2797811"/>
            <a:ext cx="2577417" cy="201746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B66E08B-3CC8-46AF-ACCC-14ED60852B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3379" y="455771"/>
            <a:ext cx="1733341" cy="125003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A445729-1BFF-41DB-8FB4-D3C89C8FD3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7974" y="3257133"/>
            <a:ext cx="1161854" cy="114849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76B8D2F-C813-4D18-828D-74B071123D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147851">
            <a:off x="1842192" y="3573417"/>
            <a:ext cx="613921" cy="57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5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54245</TotalTime>
  <Words>2036</Words>
  <Application>Microsoft Office PowerPoint</Application>
  <PresentationFormat>全屏显示(16:9)</PresentationFormat>
  <Paragraphs>301</Paragraphs>
  <Slides>28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TimesNewRomanPSMT</vt:lpstr>
      <vt:lpstr>等线</vt:lpstr>
      <vt:lpstr>等线 Light</vt:lpstr>
      <vt:lpstr>思源黑体 CN Bold</vt:lpstr>
      <vt:lpstr>思源黑体 CN Normal</vt:lpstr>
      <vt:lpstr>思源黑体 CN Regular</vt:lpstr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123</cp:revision>
  <dcterms:created xsi:type="dcterms:W3CDTF">2021-03-21T09:45:45Z</dcterms:created>
  <dcterms:modified xsi:type="dcterms:W3CDTF">2022-04-26T04:32:54Z</dcterms:modified>
</cp:coreProperties>
</file>