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68" r:id="rId2"/>
    <p:sldId id="270" r:id="rId3"/>
    <p:sldId id="272" r:id="rId4"/>
    <p:sldId id="282" r:id="rId5"/>
    <p:sldId id="283" r:id="rId6"/>
    <p:sldId id="366" r:id="rId7"/>
    <p:sldId id="280" r:id="rId8"/>
    <p:sldId id="367" r:id="rId9"/>
    <p:sldId id="277" r:id="rId10"/>
    <p:sldId id="364" r:id="rId11"/>
    <p:sldId id="342" r:id="rId12"/>
    <p:sldId id="279" r:id="rId13"/>
    <p:sldId id="281" r:id="rId14"/>
    <p:sldId id="286" r:id="rId15"/>
    <p:sldId id="365" r:id="rId16"/>
    <p:sldId id="363" r:id="rId17"/>
    <p:sldId id="271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117457"/>
    <a:srgbClr val="FFFFFF"/>
    <a:srgbClr val="1969B2"/>
    <a:srgbClr val="5AA5DE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4" autoAdjust="0"/>
    <p:restoredTop sz="82441" autoAdjust="0"/>
  </p:normalViewPr>
  <p:slideViewPr>
    <p:cSldViewPr snapToGrid="0">
      <p:cViewPr varScale="1">
        <p:scale>
          <a:sx n="114" d="100"/>
          <a:sy n="114" d="100"/>
        </p:scale>
        <p:origin x="773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A8CD4-D19D-494E-8BB9-04F139A0AC4B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4B478-E74F-4BF8-9051-4E6216C2D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450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65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65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65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65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53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65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600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连发码：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9ms</a:t>
            </a:r>
            <a:r>
              <a:rPr lang="zh-CN" altLang="en-US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低电平 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+ 2.25ms</a:t>
            </a:r>
            <a:r>
              <a:rPr lang="zh-CN" altLang="en-US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高电平 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+ 0.56ms</a:t>
            </a:r>
            <a:r>
              <a:rPr lang="zh-CN" altLang="en-US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低电平 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+ 97.94ms</a:t>
            </a:r>
            <a:r>
              <a:rPr lang="zh-CN" altLang="en-US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高电平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357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65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65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322" y="2054152"/>
            <a:ext cx="3231356" cy="69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281"/>
              </a:spcBef>
              <a:defRPr/>
            </a:pPr>
            <a:r>
              <a:rPr lang="zh-CN" altLang="en-US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红外遥控实验</a:t>
            </a:r>
            <a:endParaRPr lang="en-US" altLang="zh-CN" sz="32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665" y="1492814"/>
            <a:ext cx="3880759" cy="184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，红外遥控介绍（了解）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，红外编解码协议介绍（熟悉）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4791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78" y="385163"/>
            <a:ext cx="3552736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红外遥控驱动步骤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A1AA8F4-75E7-4101-B3D5-C15F6A29BA8B}"/>
              </a:ext>
            </a:extLst>
          </p:cNvPr>
          <p:cNvSpPr/>
          <p:nvPr/>
        </p:nvSpPr>
        <p:spPr>
          <a:xfrm>
            <a:off x="240462" y="961594"/>
            <a:ext cx="3552735" cy="367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、初始化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TIM4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9D8F18C-04A3-4E53-9636-4D866E5370AD}"/>
              </a:ext>
            </a:extLst>
          </p:cNvPr>
          <p:cNvSpPr/>
          <p:nvPr/>
        </p:nvSpPr>
        <p:spPr>
          <a:xfrm>
            <a:off x="242858" y="1621537"/>
            <a:ext cx="3552735" cy="367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、使能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TIM4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和输入通道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GPIO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FEC1EB9-30A1-4465-B2B9-1160EF92D5C2}"/>
              </a:ext>
            </a:extLst>
          </p:cNvPr>
          <p:cNvSpPr/>
          <p:nvPr/>
        </p:nvSpPr>
        <p:spPr>
          <a:xfrm>
            <a:off x="240462" y="2264850"/>
            <a:ext cx="3555072" cy="3673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、设置输入捕获模式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开启输入捕获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BE57E9F-3FCB-405E-82AF-0713A1C1DC59}"/>
              </a:ext>
            </a:extLst>
          </p:cNvPr>
          <p:cNvSpPr/>
          <p:nvPr/>
        </p:nvSpPr>
        <p:spPr>
          <a:xfrm>
            <a:off x="3887268" y="1512806"/>
            <a:ext cx="42325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GPIO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配置为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复用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功能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HAL_GPIO_Init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/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HAL_TIM_IC_MspInit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4A49FF6-2833-4093-A4CB-06F4E88AFE9D}"/>
              </a:ext>
            </a:extLst>
          </p:cNvPr>
          <p:cNvSpPr/>
          <p:nvPr/>
        </p:nvSpPr>
        <p:spPr>
          <a:xfrm>
            <a:off x="3887268" y="852863"/>
            <a:ext cx="33639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ARR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PSC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等参数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HAL_TIM_IC_Init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初始化定时器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8954B18-596E-4647-8A4C-86570D09A04D}"/>
              </a:ext>
            </a:extLst>
          </p:cNvPr>
          <p:cNvSpPr/>
          <p:nvPr/>
        </p:nvSpPr>
        <p:spPr>
          <a:xfrm>
            <a:off x="3887268" y="2151303"/>
            <a:ext cx="31854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HAL_TIM_IC_ConfigChannel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映射关系，输入滤波和输入分频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7E21E32-5D95-4208-BD75-02E99E8D8688}"/>
              </a:ext>
            </a:extLst>
          </p:cNvPr>
          <p:cNvSpPr/>
          <p:nvPr/>
        </p:nvSpPr>
        <p:spPr>
          <a:xfrm>
            <a:off x="3887268" y="2702162"/>
            <a:ext cx="49301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__HAL_TIM_ENABLE_IT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使能更新中断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HAL_TIM_IC_Start_IT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使能捕获中断，使能定时器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HAL_NVIC_EnableIRQ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使能定时器中断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HAL_NVIC_SetPriority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设置中断优先级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22196649-453F-4A54-ACF9-79C651D4507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F18E720-7D00-4C5B-92AD-764607CE5029}"/>
              </a:ext>
            </a:extLst>
          </p:cNvPr>
          <p:cNvSpPr/>
          <p:nvPr/>
        </p:nvSpPr>
        <p:spPr>
          <a:xfrm>
            <a:off x="240461" y="3079553"/>
            <a:ext cx="3552735" cy="367314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、使能定时器相关中断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5D30AB9-7241-481E-B9CF-385B6B580303}"/>
              </a:ext>
            </a:extLst>
          </p:cNvPr>
          <p:cNvSpPr/>
          <p:nvPr/>
        </p:nvSpPr>
        <p:spPr>
          <a:xfrm>
            <a:off x="3887268" y="3745905"/>
            <a:ext cx="47345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TIM4_IRQHandler	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定时器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中断服务函数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HAL_TIM_IRQHandler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定时器中断通用处理函数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HAL_TIM_PeriodElapsedCalback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更新中断回调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HAL_TIM_IC_CaptureCallback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捕获中断回调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85C61155-E095-41D5-8C0E-5D20E3D7C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2152" y="440399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战舰板为例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1C15149-BC74-4468-97E7-04A7A137C097}"/>
              </a:ext>
            </a:extLst>
          </p:cNvPr>
          <p:cNvSpPr/>
          <p:nvPr/>
        </p:nvSpPr>
        <p:spPr>
          <a:xfrm>
            <a:off x="240462" y="4101573"/>
            <a:ext cx="3552736" cy="367314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、编写中断服务函数</a:t>
            </a:r>
          </a:p>
        </p:txBody>
      </p:sp>
    </p:spTree>
    <p:extLst>
      <p:ext uri="{BB962C8B-B14F-4D97-AF65-F5344CB8AC3E}">
        <p14:creationId xmlns:p14="http://schemas.microsoft.com/office/powerpoint/2010/main" val="158793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8" grpId="0" animBg="1"/>
      <p:bldP spid="20" grpId="0"/>
      <p:bldP spid="21" grpId="0"/>
      <p:bldP spid="22" grpId="0"/>
      <p:bldP spid="23" grpId="0"/>
      <p:bldP spid="19" grpId="0" animBg="1"/>
      <p:bldP spid="24" grpId="0"/>
      <p:bldP spid="26" grpId="0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147D9DF-711E-47BA-9B72-0BFDC449D759}"/>
              </a:ext>
            </a:extLst>
          </p:cNvPr>
          <p:cNvSpPr txBox="1"/>
          <p:nvPr/>
        </p:nvSpPr>
        <p:spPr>
          <a:xfrm>
            <a:off x="215153" y="683656"/>
            <a:ext cx="4617720" cy="505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C72AFE0-3631-4646-9ECB-DBD8BF0276CA}"/>
              </a:ext>
            </a:extLst>
          </p:cNvPr>
          <p:cNvSpPr txBox="1"/>
          <p:nvPr/>
        </p:nvSpPr>
        <p:spPr>
          <a:xfrm>
            <a:off x="215153" y="1370449"/>
            <a:ext cx="2606424" cy="42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，例程源码简析</a:t>
            </a:r>
            <a:endParaRPr lang="en-US" altLang="zh-CN" sz="1600" b="1" kern="100" dirty="0">
              <a:solidFill>
                <a:srgbClr val="000000"/>
              </a:solidFill>
              <a:effectLst/>
              <a:latin typeface="TimesNewRomanPSM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99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147D9DF-711E-47BA-9B72-0BFDC449D759}"/>
              </a:ext>
            </a:extLst>
          </p:cNvPr>
          <p:cNvSpPr txBox="1"/>
          <p:nvPr/>
        </p:nvSpPr>
        <p:spPr>
          <a:xfrm>
            <a:off x="7380" y="455771"/>
            <a:ext cx="2121641" cy="467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例程源码简析</a:t>
            </a:r>
            <a:endParaRPr lang="en-US" altLang="zh-CN" sz="18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0BE3B7FD-3624-4640-99F5-7ADDD26BF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2615"/>
            <a:ext cx="9733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思路：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5DA3FA-1186-4371-8900-7F477B31C3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91"/>
          <a:stretch/>
        </p:blipFill>
        <p:spPr>
          <a:xfrm>
            <a:off x="5570066" y="455771"/>
            <a:ext cx="3573934" cy="1512891"/>
          </a:xfrm>
          <a:prstGeom prst="rect">
            <a:avLst/>
          </a:prstGeom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9C51009D-BE5F-4101-8095-51C8ACBE8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7556"/>
            <a:ext cx="9136620" cy="35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zh-CN" altLang="en-US" sz="1500" b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开启定时器对应通道输入捕获功能，默认上升沿捕获。</a:t>
            </a:r>
            <a:endParaRPr lang="en-US" altLang="zh-CN" sz="1500" b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1500" b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计数频率为</a:t>
            </a:r>
            <a:r>
              <a:rPr lang="en-US" altLang="zh-CN" sz="1500" b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1MHz</a:t>
            </a:r>
            <a:r>
              <a:rPr lang="zh-CN" altLang="en-US" sz="1500" b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，自动装载值为</a:t>
            </a:r>
            <a:r>
              <a:rPr lang="en-US" altLang="zh-CN" sz="1500" b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10000</a:t>
            </a:r>
            <a:r>
              <a:rPr lang="zh-CN" altLang="en-US" sz="1500" b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，溢出时间为</a:t>
            </a:r>
            <a:r>
              <a:rPr lang="en-US" altLang="zh-CN" sz="1500" b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10ms</a:t>
            </a:r>
            <a:r>
              <a:rPr lang="zh-CN" altLang="en-US" sz="1500" b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500" b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zh-CN" altLang="en-US" sz="1500" b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开启定时器输入捕获更新中断和捕获中断。</a:t>
            </a:r>
            <a:endParaRPr lang="en-US" altLang="zh-CN" sz="1500" b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1500" b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</a:t>
            </a:r>
            <a:r>
              <a:rPr lang="zh-CN" altLang="en-US" sz="1500" b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当捕获到上升沿产生捕获中断，当定时器计数溢出，产生更新中断。</a:t>
            </a:r>
            <a:endParaRPr lang="en-US" altLang="zh-CN" sz="1500" b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zh-CN" altLang="en-US" sz="1500" b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当捕获到上升沿的时候，设置捕获极性为下降沿捕获（为下次捕获下降沿做准备），然后设置定时器计数值为</a:t>
            </a:r>
            <a:r>
              <a:rPr lang="en-US" altLang="zh-CN" sz="1500" b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500" b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（清空定时器），同时设置变量</a:t>
            </a:r>
            <a:r>
              <a:rPr lang="en-US" altLang="zh-CN" sz="1500" b="0" dirty="0" err="1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g_remote_sta</a:t>
            </a:r>
            <a:r>
              <a:rPr lang="zh-CN" altLang="en-US" sz="1500" b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的位</a:t>
            </a:r>
            <a:r>
              <a:rPr lang="en-US" altLang="zh-CN" sz="1500" b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500" b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值为</a:t>
            </a:r>
            <a:r>
              <a:rPr lang="en-US" altLang="zh-CN" sz="1500" b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500" b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，标记已经捕获到上升沿。</a:t>
            </a:r>
            <a:endParaRPr lang="en-US" altLang="zh-CN" sz="1500" b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zh-CN" altLang="en-US" sz="1500" b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当捕获到下降沿的时候，读取定时器的值赋值给变量</a:t>
            </a:r>
            <a:r>
              <a:rPr lang="en-US" altLang="zh-CN" sz="1500" b="0" dirty="0" err="1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g_remote_data</a:t>
            </a:r>
            <a:r>
              <a:rPr lang="zh-CN" altLang="en-US" sz="1500" b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，然后设置捕获极性为上升沿捕获（为下次捕获上升沿做准备），同时对变量</a:t>
            </a:r>
            <a:r>
              <a:rPr lang="en-US" altLang="zh-CN" sz="1500" b="0" dirty="0" err="1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g_remote_sta</a:t>
            </a:r>
            <a:r>
              <a:rPr lang="zh-CN" altLang="en-US" sz="1500" b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的位</a:t>
            </a:r>
            <a:r>
              <a:rPr lang="en-US" altLang="zh-CN" sz="1500" b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500" b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进行判断：</a:t>
            </a:r>
            <a:endParaRPr lang="en-US" altLang="zh-CN" sz="1500" b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1500" b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</a:t>
            </a:r>
            <a:r>
              <a:rPr lang="zh-CN" altLang="en-US" sz="1500" b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如果</a:t>
            </a:r>
            <a:r>
              <a:rPr lang="en-US" altLang="zh-CN" sz="1500" b="0" dirty="0" err="1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g_remote_sta</a:t>
            </a:r>
            <a:r>
              <a:rPr lang="zh-CN" altLang="en-US" sz="1500" b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  <a:r>
              <a:rPr lang="en-US" altLang="zh-CN" sz="1500" b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500" b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  <a:r>
              <a:rPr lang="en-US" altLang="zh-CN" sz="1500" b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500" b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，说明之前已经捕获到过上升沿，那么对捕获值</a:t>
            </a:r>
            <a:r>
              <a:rPr lang="en-US" altLang="zh-CN" sz="1500" b="0" dirty="0" err="1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g_remote_data</a:t>
            </a:r>
            <a:r>
              <a:rPr lang="zh-CN" altLang="en-US" sz="1500" b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进行判断：</a:t>
            </a:r>
            <a:endParaRPr lang="en-US" altLang="zh-CN" sz="1500" b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1500" b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</a:t>
            </a:r>
            <a:r>
              <a:rPr lang="en-US" altLang="zh-CN" sz="15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300-800</a:t>
            </a:r>
            <a:r>
              <a:rPr lang="zh-CN" altLang="en-US" sz="1500" b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之间，说明接收到的是数据</a:t>
            </a:r>
            <a:r>
              <a:rPr lang="en-US" altLang="zh-CN" sz="15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500" b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endParaRPr lang="en-US" altLang="zh-CN" sz="1500" b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1500" b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</a:t>
            </a:r>
            <a:r>
              <a:rPr lang="en-US" altLang="zh-CN" sz="15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1400-1800</a:t>
            </a:r>
            <a:r>
              <a:rPr lang="zh-CN" altLang="en-US" sz="1500" b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之间，说明接收到的数据为</a:t>
            </a:r>
            <a:r>
              <a:rPr lang="en-US" altLang="zh-CN" sz="15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500" b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endParaRPr lang="en-US" altLang="zh-CN" sz="1500" b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15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2200-2600</a:t>
            </a:r>
            <a:r>
              <a:rPr lang="zh-CN" altLang="en-US" sz="1500" b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，说明是</a:t>
            </a:r>
            <a:r>
              <a:rPr lang="zh-CN" altLang="en-US" sz="15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连发码</a:t>
            </a:r>
            <a:r>
              <a:rPr lang="zh-CN" altLang="en-US" sz="1500" b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endParaRPr lang="en-US" altLang="zh-CN" sz="1500" b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1500" b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</a:t>
            </a:r>
            <a:r>
              <a:rPr lang="en-US" altLang="zh-CN" sz="15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4200-4700</a:t>
            </a:r>
            <a:r>
              <a:rPr lang="zh-CN" altLang="en-US" sz="1500" b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说明为</a:t>
            </a:r>
            <a:r>
              <a:rPr lang="zh-CN" altLang="en-US" sz="15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同步码</a:t>
            </a:r>
            <a:r>
              <a:rPr lang="zh-CN" altLang="en-US" sz="1500" b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。分析后赋值相应的标志位。</a:t>
            </a:r>
            <a:endParaRPr lang="en-US" altLang="zh-CN" sz="1500" b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zh-CN" altLang="en-US" sz="1500" b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如果是定时器发生溢出中断，那么分析，如果之前接收到了同步码，并且是检测到相关位条件符合情况，标记完成一次按键信息采集。通过对</a:t>
            </a:r>
            <a:r>
              <a:rPr lang="en-US" altLang="zh-CN" sz="1500" b="0" dirty="0" err="1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g_remote_sta</a:t>
            </a:r>
            <a:r>
              <a:rPr lang="zh-CN" altLang="en-US" sz="1500" b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的相关位进行判断进而检测是否松开按键。</a:t>
            </a:r>
          </a:p>
        </p:txBody>
      </p:sp>
    </p:spTree>
    <p:extLst>
      <p:ext uri="{BB962C8B-B14F-4D97-AF65-F5344CB8AC3E}">
        <p14:creationId xmlns:p14="http://schemas.microsoft.com/office/powerpoint/2010/main" val="32954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147D9DF-711E-47BA-9B72-0BFDC449D759}"/>
              </a:ext>
            </a:extLst>
          </p:cNvPr>
          <p:cNvSpPr txBox="1"/>
          <p:nvPr/>
        </p:nvSpPr>
        <p:spPr>
          <a:xfrm>
            <a:off x="7380" y="455771"/>
            <a:ext cx="2121641" cy="467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红外遥控器键值图</a:t>
            </a:r>
            <a:endParaRPr lang="en-US" altLang="zh-CN" sz="18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707AF9-CA4D-4E6A-BF96-683C2E43F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859" y="493535"/>
            <a:ext cx="5314352" cy="426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7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665" y="1492814"/>
            <a:ext cx="3880759" cy="184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，红外遥控介绍（了解）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，红外编解码协议介绍（熟悉）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822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D185B15-22B4-48D0-8684-98075B4F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2621278" y="2180941"/>
            <a:ext cx="4389599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红外遥控实验（课堂总结）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</p:spTree>
    <p:extLst>
      <p:ext uri="{BB962C8B-B14F-4D97-AF65-F5344CB8AC3E}">
        <p14:creationId xmlns:p14="http://schemas.microsoft.com/office/powerpoint/2010/main" val="131879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665" y="1492814"/>
            <a:ext cx="3880759" cy="184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，红外遥控介绍（了解）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，红外编解码协议介绍（熟悉）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4164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147D9DF-711E-47BA-9B72-0BFDC449D759}"/>
              </a:ext>
            </a:extLst>
          </p:cNvPr>
          <p:cNvSpPr txBox="1"/>
          <p:nvPr/>
        </p:nvSpPr>
        <p:spPr>
          <a:xfrm>
            <a:off x="7380" y="455771"/>
            <a:ext cx="2905637" cy="505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，红外遥控介绍（了解）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C72AFE0-3631-4646-9ECB-DBD8BF0276CA}"/>
              </a:ext>
            </a:extLst>
          </p:cNvPr>
          <p:cNvSpPr txBox="1"/>
          <p:nvPr/>
        </p:nvSpPr>
        <p:spPr>
          <a:xfrm>
            <a:off x="297166" y="1005689"/>
            <a:ext cx="8549667" cy="1554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600" b="1" kern="1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红外遥控是一种无线、非接触控制技术，具有抗干扰能力强，信息传输可靠，功耗低，成本低，易实现等显著优点，被诸多电子设备特别是家用电器广泛采用，并越来越多的应用到计算机系统中。</a:t>
            </a:r>
            <a:endParaRPr lang="en-US" altLang="zh-CN" sz="1600" spc="5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3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同类产品的红外线遥控器，可以有相同的遥控频率或编码，而不会出现遥控信号“串门”的情况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spc="5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1288D1-C070-47A4-9E3A-51D0AEFD87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384" y="2401206"/>
            <a:ext cx="2726384" cy="2434521"/>
          </a:xfrm>
          <a:prstGeom prst="rect">
            <a:avLst/>
          </a:prstGeom>
        </p:spPr>
      </p:pic>
      <p:pic>
        <p:nvPicPr>
          <p:cNvPr id="16" name="Picture 5">
            <a:extLst>
              <a:ext uri="{FF2B5EF4-FFF2-40B4-BE49-F238E27FC236}">
                <a16:creationId xmlns:a16="http://schemas.microsoft.com/office/drawing/2014/main" id="{E99E5397-BCDA-4A58-ACE8-428EAB050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011" y="2634498"/>
            <a:ext cx="1575341" cy="2107483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8DCFE67-4BBA-4803-9D90-FCAC05708A5B}"/>
              </a:ext>
            </a:extLst>
          </p:cNvPr>
          <p:cNvSpPr txBox="1"/>
          <p:nvPr/>
        </p:nvSpPr>
        <p:spPr>
          <a:xfrm>
            <a:off x="4927136" y="4383448"/>
            <a:ext cx="14867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红外遥控器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3024DA2-8D73-4145-870A-F7A4AD888A17}"/>
              </a:ext>
            </a:extLst>
          </p:cNvPr>
          <p:cNvSpPr txBox="1"/>
          <p:nvPr/>
        </p:nvSpPr>
        <p:spPr>
          <a:xfrm>
            <a:off x="1107881" y="4372221"/>
            <a:ext cx="15342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红外接收头</a:t>
            </a:r>
          </a:p>
        </p:txBody>
      </p:sp>
    </p:spTree>
    <p:extLst>
      <p:ext uri="{BB962C8B-B14F-4D97-AF65-F5344CB8AC3E}">
        <p14:creationId xmlns:p14="http://schemas.microsoft.com/office/powerpoint/2010/main" val="298935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8FE7F62-0A8B-455D-809F-8714044329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3" r="2514"/>
          <a:stretch/>
        </p:blipFill>
        <p:spPr>
          <a:xfrm>
            <a:off x="156754" y="923365"/>
            <a:ext cx="4599939" cy="340166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147D9DF-711E-47BA-9B72-0BFDC449D759}"/>
              </a:ext>
            </a:extLst>
          </p:cNvPr>
          <p:cNvSpPr txBox="1"/>
          <p:nvPr/>
        </p:nvSpPr>
        <p:spPr>
          <a:xfrm>
            <a:off x="7380" y="455771"/>
            <a:ext cx="2121641" cy="467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太阳光光谱图</a:t>
            </a:r>
            <a:endParaRPr lang="en-US" altLang="zh-CN" sz="18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80E19D25-BF7C-4AD3-BC1E-ED3251EA5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9607" y="1294477"/>
            <a:ext cx="3977639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b="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红外线：太阳光线中不可见光线中的一种，又称“红外热辐射”，可以用来传输信息。</a:t>
            </a:r>
            <a:endParaRPr lang="en-US" altLang="zh-CN" sz="1600" b="0" spc="5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600" b="0" spc="5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红外线波长范围：</a:t>
            </a:r>
            <a:r>
              <a:rPr lang="en-US" altLang="zh-CN" sz="1600" b="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0.75~1000um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600" b="0" spc="5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分为以下三种：</a:t>
            </a:r>
            <a:endParaRPr lang="en-US" altLang="zh-CN" sz="1600" b="0" spc="5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近红外线：波长</a:t>
            </a:r>
            <a:r>
              <a:rPr lang="en-US" altLang="zh-CN" sz="1600" b="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0.75~1.50um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中红外线：波长</a:t>
            </a:r>
            <a:r>
              <a:rPr lang="en-US" altLang="zh-CN" sz="1600" b="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1.50~4.0um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远红外线：波长</a:t>
            </a:r>
            <a:r>
              <a:rPr lang="en-US" altLang="zh-CN" sz="1600" b="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4.0~1000um</a:t>
            </a:r>
            <a:endParaRPr lang="zh-CN" altLang="zh-CN" sz="1600" b="0" spc="5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734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147D9DF-711E-47BA-9B72-0BFDC449D759}"/>
              </a:ext>
            </a:extLst>
          </p:cNvPr>
          <p:cNvSpPr txBox="1"/>
          <p:nvPr/>
        </p:nvSpPr>
        <p:spPr>
          <a:xfrm>
            <a:off x="7380" y="455771"/>
            <a:ext cx="3519591" cy="46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红外发射器和接收器特性</a:t>
            </a:r>
            <a:endParaRPr lang="en-US" altLang="zh-CN" sz="18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970889-FE1A-4576-80A3-442F0730C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29" y="1062574"/>
            <a:ext cx="1176858" cy="2118344"/>
          </a:xfrm>
          <a:prstGeom prst="rect">
            <a:avLst/>
          </a:prstGeom>
        </p:spPr>
      </p:pic>
      <p:pic>
        <p:nvPicPr>
          <p:cNvPr id="13" name="Picture 5">
            <a:extLst>
              <a:ext uri="{FF2B5EF4-FFF2-40B4-BE49-F238E27FC236}">
                <a16:creationId xmlns:a16="http://schemas.microsoft.com/office/drawing/2014/main" id="{1C1B32D1-284E-45A8-96E0-00FC92BD0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250" y="1047206"/>
            <a:ext cx="1575341" cy="2107483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6AFF4A-698E-4DB3-9A5C-73CBDA1BABDC}"/>
              </a:ext>
            </a:extLst>
          </p:cNvPr>
          <p:cNvSpPr txBox="1"/>
          <p:nvPr/>
        </p:nvSpPr>
        <p:spPr>
          <a:xfrm>
            <a:off x="1282061" y="1345514"/>
            <a:ext cx="3378666" cy="1162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IR333C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发出波长为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940nm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附近</a:t>
            </a:r>
            <a:endParaRPr lang="en-US" altLang="zh-CN" sz="1600" spc="5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zh-CN" altLang="en-US" sz="1600" spc="5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导通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时，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IR333C</a:t>
            </a:r>
            <a:r>
              <a:rPr lang="zh-CN" altLang="en-US" sz="1600" spc="5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发射红外光</a:t>
            </a:r>
            <a:endParaRPr lang="en-US" altLang="zh-CN" sz="1600" spc="5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不导通时，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IR333C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不发射红外光</a:t>
            </a:r>
            <a:endParaRPr lang="en-US" altLang="zh-CN" sz="1600" spc="5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B5849E8-7C66-4E2F-BCF7-44FB2DF3491C}"/>
              </a:ext>
            </a:extLst>
          </p:cNvPr>
          <p:cNvSpPr txBox="1"/>
          <p:nvPr/>
        </p:nvSpPr>
        <p:spPr>
          <a:xfrm>
            <a:off x="6159591" y="919872"/>
            <a:ext cx="3093743" cy="2357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IRM3638T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接收波长为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940nm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接收的载波频率为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38kHz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当接收到</a:t>
            </a:r>
            <a:r>
              <a:rPr lang="zh-CN" altLang="en-US" sz="1600" spc="5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红外载波信号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时，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OUT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引脚输出</a:t>
            </a:r>
            <a:r>
              <a:rPr lang="zh-CN" altLang="en-US" sz="1600" spc="5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低电平</a:t>
            </a:r>
            <a:endParaRPr lang="en-US" altLang="zh-CN" sz="1600" spc="5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当没有接收到红外载波信号时，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OUT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引脚输出高电平</a:t>
            </a:r>
            <a:endParaRPr lang="zh-CN" altLang="zh-CN" sz="1600" spc="5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38DB78F-677A-4F61-BF9B-4AB9E2BF2C9F}"/>
              </a:ext>
            </a:extLst>
          </p:cNvPr>
          <p:cNvSpPr txBox="1"/>
          <p:nvPr/>
        </p:nvSpPr>
        <p:spPr>
          <a:xfrm>
            <a:off x="311927" y="3267204"/>
            <a:ext cx="8544646" cy="1203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载波周期：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1s / 38KHz 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≈ 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26.3us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600" spc="5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载波发射周期：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26.3us(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一个周期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 = 8.77us(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发射红外光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 + 17.53us(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不发射红外光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600" spc="5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载波不发射周期：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整个周期内，不发射红外光</a:t>
            </a:r>
            <a:endParaRPr lang="en-US" altLang="zh-CN" sz="1600" spc="5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C33BFA4-5A5A-426B-A662-2CBE7F2D8961}"/>
              </a:ext>
            </a:extLst>
          </p:cNvPr>
          <p:cNvSpPr txBox="1"/>
          <p:nvPr/>
        </p:nvSpPr>
        <p:spPr>
          <a:xfrm>
            <a:off x="2517336" y="4412341"/>
            <a:ext cx="4913216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600" spc="5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红外载波信号由多个载波发射周期组成。</a:t>
            </a:r>
            <a:endParaRPr lang="zh-CN" altLang="zh-CN" sz="1600" spc="5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0856B15-68A7-4898-85D2-2B8E20BB7F87}"/>
              </a:ext>
            </a:extLst>
          </p:cNvPr>
          <p:cNvSpPr/>
          <p:nvPr/>
        </p:nvSpPr>
        <p:spPr>
          <a:xfrm>
            <a:off x="4793683" y="1761566"/>
            <a:ext cx="161895" cy="1334332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OUT</a:t>
            </a:r>
            <a:endParaRPr lang="zh-CN" altLang="en-US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11D2A51-7B62-4E47-9BFC-EE51484432D7}"/>
              </a:ext>
            </a:extLst>
          </p:cNvPr>
          <p:cNvSpPr/>
          <p:nvPr/>
        </p:nvSpPr>
        <p:spPr>
          <a:xfrm>
            <a:off x="4955241" y="1761566"/>
            <a:ext cx="201583" cy="1325221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GND</a:t>
            </a:r>
            <a:endParaRPr lang="zh-CN" altLang="en-US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D09E54-5992-4163-89A5-359884B8D9C6}"/>
              </a:ext>
            </a:extLst>
          </p:cNvPr>
          <p:cNvSpPr/>
          <p:nvPr/>
        </p:nvSpPr>
        <p:spPr>
          <a:xfrm>
            <a:off x="5156823" y="1761567"/>
            <a:ext cx="161895" cy="1329776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VCC</a:t>
            </a:r>
            <a:endParaRPr lang="zh-CN" altLang="en-US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356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2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92181DA9-0044-4CF8-8938-BBD7151A6B0C}"/>
              </a:ext>
            </a:extLst>
          </p:cNvPr>
          <p:cNvSpPr/>
          <p:nvPr/>
        </p:nvSpPr>
        <p:spPr>
          <a:xfrm>
            <a:off x="195224" y="2478862"/>
            <a:ext cx="1673222" cy="360245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红外载波周期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7F14091-E267-4E22-B714-3AD291A5076E}"/>
              </a:ext>
            </a:extLst>
          </p:cNvPr>
          <p:cNvSpPr/>
          <p:nvPr/>
        </p:nvSpPr>
        <p:spPr>
          <a:xfrm>
            <a:off x="4032722" y="2228797"/>
            <a:ext cx="1929540" cy="360245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红外载波信号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6B353BB-A850-45C7-88F1-A8D79F96E680}"/>
              </a:ext>
            </a:extLst>
          </p:cNvPr>
          <p:cNvSpPr/>
          <p:nvPr/>
        </p:nvSpPr>
        <p:spPr>
          <a:xfrm>
            <a:off x="4032721" y="2637418"/>
            <a:ext cx="1929541" cy="360245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载波不发射信号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D5647384-8098-459E-B79C-305B7AB2A1D2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 flipV="1">
            <a:off x="1868446" y="2408920"/>
            <a:ext cx="2164276" cy="250065"/>
          </a:xfrm>
          <a:prstGeom prst="bentConnector3">
            <a:avLst>
              <a:gd name="adj1" fmla="val 7474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32DC8647-491E-4F65-8EFA-9F9ADCA55B96}"/>
              </a:ext>
            </a:extLst>
          </p:cNvPr>
          <p:cNvCxnSpPr>
            <a:cxnSpLocks/>
          </p:cNvCxnSpPr>
          <p:nvPr/>
        </p:nvCxnSpPr>
        <p:spPr>
          <a:xfrm>
            <a:off x="1868446" y="2646817"/>
            <a:ext cx="2165149" cy="200904"/>
          </a:xfrm>
          <a:prstGeom prst="bentConnector3">
            <a:avLst>
              <a:gd name="adj1" fmla="val 7473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6AEB89A-C92E-4550-8394-D1E718BF2BCE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1031835" y="1427805"/>
            <a:ext cx="0" cy="10510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>
            <a:extLst>
              <a:ext uri="{FF2B5EF4-FFF2-40B4-BE49-F238E27FC236}">
                <a16:creationId xmlns:a16="http://schemas.microsoft.com/office/drawing/2014/main" id="{A2E214F9-575E-4FFD-A35F-D32CA3DE2D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81" b="98148" l="10000" r="90000">
                        <a14:foregroundMark x1="49048" y1="8201" x2="49048" y2="8201"/>
                        <a14:foregroundMark x1="42857" y1="6085" x2="42857" y2="6085"/>
                        <a14:foregroundMark x1="51905" y1="2381" x2="51905" y2="2381"/>
                        <a14:foregroundMark x1="36667" y1="66138" x2="41164" y2="44984"/>
                        <a14:foregroundMark x1="48571" y1="4497" x2="50952" y2="13757"/>
                        <a14:foregroundMark x1="55238" y1="4497" x2="46190" y2="3704"/>
                        <a14:backgroundMark x1="49048" y1="29365" x2="46667" y2="45238"/>
                        <a14:backgroundMark x1="47619" y1="54762" x2="40476" y2="99471"/>
                        <a14:backgroundMark x1="62261" y1="23685" x2="62381" y2="24074"/>
                        <a14:backgroundMark x1="55714" y1="2381" x2="56229" y2="4057"/>
                        <a14:backgroundMark x1="59048" y1="4233" x2="63810" y2="248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203584">
            <a:off x="642070" y="611064"/>
            <a:ext cx="753670" cy="1356606"/>
          </a:xfrm>
          <a:prstGeom prst="rect">
            <a:avLst/>
          </a:prstGeom>
        </p:spPr>
      </p:pic>
      <p:pic>
        <p:nvPicPr>
          <p:cNvPr id="40" name="Picture 5">
            <a:extLst>
              <a:ext uri="{FF2B5EF4-FFF2-40B4-BE49-F238E27FC236}">
                <a16:creationId xmlns:a16="http://schemas.microsoft.com/office/drawing/2014/main" id="{33D8A834-E883-47E6-B057-1C23A557CD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517" b="89905" l="5485" r="50633">
                        <a14:foregroundMark x1="41772" y1="8833" x2="22785" y2="8517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3452"/>
          <a:stretch/>
        </p:blipFill>
        <p:spPr bwMode="auto">
          <a:xfrm>
            <a:off x="6811880" y="764324"/>
            <a:ext cx="661675" cy="1565371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E91898BE-A00B-4450-915E-397C0226060C}"/>
              </a:ext>
            </a:extLst>
          </p:cNvPr>
          <p:cNvSpPr txBox="1"/>
          <p:nvPr/>
        </p:nvSpPr>
        <p:spPr>
          <a:xfrm>
            <a:off x="143201" y="2806444"/>
            <a:ext cx="1725246" cy="705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spc="5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载波发射周期</a:t>
            </a:r>
            <a:endParaRPr lang="en-US" altLang="zh-CN" sz="1400" spc="5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spc="5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载波不发射周期</a:t>
            </a:r>
            <a:endParaRPr lang="en-US" altLang="zh-CN" sz="1400" spc="5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B20B577-23A4-4C9C-B059-EF5B773BD21D}"/>
              </a:ext>
            </a:extLst>
          </p:cNvPr>
          <p:cNvSpPr txBox="1"/>
          <p:nvPr/>
        </p:nvSpPr>
        <p:spPr>
          <a:xfrm>
            <a:off x="1957093" y="231144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由多个周期组成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4819CD0-171C-4177-AF4D-222EAE5C14B2}"/>
              </a:ext>
            </a:extLst>
          </p:cNvPr>
          <p:cNvSpPr txBox="1"/>
          <p:nvPr/>
        </p:nvSpPr>
        <p:spPr>
          <a:xfrm>
            <a:off x="1031835" y="174906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控制通断</a:t>
            </a:r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64F0E72A-92B1-4DCA-8A64-ED84CF7A8ADE}"/>
              </a:ext>
            </a:extLst>
          </p:cNvPr>
          <p:cNvCxnSpPr>
            <a:cxnSpLocks/>
            <a:stCxn id="18" idx="3"/>
            <a:endCxn id="40" idx="1"/>
          </p:cNvCxnSpPr>
          <p:nvPr/>
        </p:nvCxnSpPr>
        <p:spPr>
          <a:xfrm flipV="1">
            <a:off x="5962262" y="1547010"/>
            <a:ext cx="849618" cy="861910"/>
          </a:xfrm>
          <a:prstGeom prst="bentConnector3">
            <a:avLst>
              <a:gd name="adj1" fmla="val 7152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93D06DC8-69BD-42F2-9618-6857C5268CEC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5962262" y="2408919"/>
            <a:ext cx="424809" cy="408622"/>
          </a:xfrm>
          <a:prstGeom prst="bentConnector3">
            <a:avLst>
              <a:gd name="adj1" fmla="val 14266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1944B718-9420-48B0-BA2E-83B4887AE4FB}"/>
              </a:ext>
            </a:extLst>
          </p:cNvPr>
          <p:cNvSpPr txBox="1"/>
          <p:nvPr/>
        </p:nvSpPr>
        <p:spPr>
          <a:xfrm>
            <a:off x="94542" y="3480522"/>
            <a:ext cx="8954913" cy="79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如果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IR333C 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发射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zh-CN" altLang="en-US" sz="1600" spc="5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载波发射周期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频率：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38KHz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，周期：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26.3us)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IRM-3638T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接收到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个持续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26.3us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的红外载波，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OUT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引脚将输出“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 * 26.3us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”的低电平。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如：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0.56ms 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≈ 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21 * 26.3us)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F8DFAD8-8BAD-4945-9ADB-51A1E0472939}"/>
              </a:ext>
            </a:extLst>
          </p:cNvPr>
          <p:cNvSpPr txBox="1"/>
          <p:nvPr/>
        </p:nvSpPr>
        <p:spPr>
          <a:xfrm>
            <a:off x="94542" y="4215990"/>
            <a:ext cx="8954913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如果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IRM-3638T 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没有接收到载波发射周期，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OUT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引脚输出高电平。（电阻上拉）</a:t>
            </a:r>
            <a:endParaRPr lang="en-US" altLang="zh-CN" sz="1600" spc="5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9C2999D6-9FEB-48E5-9C1C-2AD33B83EE22}"/>
              </a:ext>
            </a:extLst>
          </p:cNvPr>
          <p:cNvSpPr txBox="1"/>
          <p:nvPr/>
        </p:nvSpPr>
        <p:spPr>
          <a:xfrm>
            <a:off x="5920784" y="214386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低电平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8653C4A-7104-48ED-9E1B-3DEBBB100647}"/>
              </a:ext>
            </a:extLst>
          </p:cNvPr>
          <p:cNvSpPr txBox="1"/>
          <p:nvPr/>
        </p:nvSpPr>
        <p:spPr>
          <a:xfrm>
            <a:off x="5920784" y="253712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高电平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7C312743-7659-41AA-BAA5-C8A1D0AB12E5}"/>
              </a:ext>
            </a:extLst>
          </p:cNvPr>
          <p:cNvSpPr txBox="1"/>
          <p:nvPr/>
        </p:nvSpPr>
        <p:spPr>
          <a:xfrm>
            <a:off x="6689280" y="2074333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≠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5159E51D-A9F8-4C1C-A8A2-3F79401FD5BA}"/>
              </a:ext>
            </a:extLst>
          </p:cNvPr>
          <p:cNvSpPr txBox="1"/>
          <p:nvPr/>
        </p:nvSpPr>
        <p:spPr>
          <a:xfrm>
            <a:off x="7439323" y="2352343"/>
            <a:ext cx="185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协议中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‘0’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和‘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’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9185B374-A958-4516-9B52-5A6D46D0C531}"/>
              </a:ext>
            </a:extLst>
          </p:cNvPr>
          <p:cNvSpPr txBox="1"/>
          <p:nvPr/>
        </p:nvSpPr>
        <p:spPr>
          <a:xfrm>
            <a:off x="6591810" y="2781217"/>
            <a:ext cx="2638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红外载波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&amp;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载波不发射信号组合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FC5EBF7-85A8-47F3-9E33-6E62BFF2F55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850"/>
          <a:stretch/>
        </p:blipFill>
        <p:spPr>
          <a:xfrm>
            <a:off x="1912716" y="660382"/>
            <a:ext cx="4629454" cy="145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3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19" grpId="0" animBg="1"/>
      <p:bldP spid="42" grpId="0"/>
      <p:bldP spid="50" grpId="0"/>
      <p:bldP spid="55" grpId="0"/>
      <p:bldP spid="62" grpId="0"/>
      <p:bldP spid="63" grpId="0"/>
      <p:bldP spid="104" grpId="0"/>
      <p:bldP spid="105" grpId="0"/>
      <p:bldP spid="126" grpId="0"/>
      <p:bldP spid="127" grpId="0"/>
      <p:bldP spid="1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147D9DF-711E-47BA-9B72-0BFDC449D759}"/>
              </a:ext>
            </a:extLst>
          </p:cNvPr>
          <p:cNvSpPr txBox="1"/>
          <p:nvPr/>
        </p:nvSpPr>
        <p:spPr>
          <a:xfrm>
            <a:off x="0" y="454387"/>
            <a:ext cx="3448594" cy="46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红外编解码协议介绍（熟悉）</a:t>
            </a:r>
            <a:endParaRPr lang="en-US" altLang="zh-CN" sz="18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C72AFE0-3631-4646-9ECB-DBD8BF0276CA}"/>
              </a:ext>
            </a:extLst>
          </p:cNvPr>
          <p:cNvSpPr txBox="1"/>
          <p:nvPr/>
        </p:nvSpPr>
        <p:spPr>
          <a:xfrm>
            <a:off x="297166" y="1015978"/>
            <a:ext cx="8549667" cy="79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红外遥控的编码目前广泛使用的是：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NEC Protocol </a:t>
            </a:r>
            <a:r>
              <a:rPr lang="zh-CN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PWM(</a:t>
            </a:r>
            <a:r>
              <a:rPr lang="zh-CN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脉冲宽度调制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Philips RC-5 Protocol </a:t>
            </a:r>
            <a:r>
              <a:rPr lang="zh-CN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PPM(</a:t>
            </a:r>
            <a:r>
              <a:rPr lang="zh-CN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脉冲位置调制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4496AF0-AFC0-4212-88E0-4A3AB0BF61C5}"/>
              </a:ext>
            </a:extLst>
          </p:cNvPr>
          <p:cNvSpPr txBox="1"/>
          <p:nvPr/>
        </p:nvSpPr>
        <p:spPr>
          <a:xfrm>
            <a:off x="297166" y="1991031"/>
            <a:ext cx="8549667" cy="2054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en-US" altLang="zh-CN" sz="1600" spc="5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PWM(</a:t>
            </a:r>
            <a:r>
              <a:rPr lang="zh-CN" altLang="en-US" sz="1600" spc="5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脉冲宽度调制</a:t>
            </a:r>
            <a:r>
              <a:rPr lang="en-US" altLang="zh-CN" sz="1600" spc="5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spc="5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：以红外载波的占空比表示‘</a:t>
            </a:r>
            <a:r>
              <a:rPr lang="en-US" altLang="zh-CN" sz="1600" spc="5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spc="5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’和‘</a:t>
            </a:r>
            <a:r>
              <a:rPr lang="en-US" altLang="zh-CN" sz="1600" spc="5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spc="5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’</a:t>
            </a:r>
            <a:endParaRPr lang="en-US" altLang="zh-CN" sz="1600" spc="5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</a:pP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♦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发射红外载波的时间固定，通过改变不发射载波的时间来改变占空比</a:t>
            </a:r>
            <a:endParaRPr lang="en-US" altLang="zh-CN" sz="1600" spc="5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PPM(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脉冲位置调制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：以发射载波的位置表示‘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’和‘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’</a:t>
            </a:r>
            <a:endParaRPr lang="en-US" altLang="zh-CN" sz="1600" spc="5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 ♦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从发射载波到不发射载波为‘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’，从不发射载波到发射载波为‘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’</a:t>
            </a:r>
            <a:endParaRPr lang="en-US" altLang="zh-CN" sz="1600" spc="5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 ♦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发射载波和不发射载波的时间相同，都是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0.68ms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，每位的时间都是固定的</a:t>
            </a:r>
            <a:endParaRPr lang="en-US" altLang="zh-CN" sz="1600" spc="5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916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680A4029-452B-4703-887F-B0A61D810182}"/>
              </a:ext>
            </a:extLst>
          </p:cNvPr>
          <p:cNvSpPr txBox="1"/>
          <p:nvPr/>
        </p:nvSpPr>
        <p:spPr>
          <a:xfrm>
            <a:off x="0" y="-76269"/>
            <a:ext cx="4617720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NEC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码位定义</a:t>
            </a:r>
            <a:endParaRPr lang="en-US" altLang="zh-CN" sz="18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66206F8-37A6-40AB-84C1-03117FAE3A47}"/>
              </a:ext>
            </a:extLst>
          </p:cNvPr>
          <p:cNvSpPr txBox="1"/>
          <p:nvPr/>
        </p:nvSpPr>
        <p:spPr>
          <a:xfrm>
            <a:off x="0" y="312338"/>
            <a:ext cx="6635931" cy="886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600" spc="5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红外发射器</a:t>
            </a:r>
            <a:r>
              <a:rPr lang="zh-CN" altLang="en-US" sz="1600" spc="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endParaRPr lang="en-US" altLang="zh-CN" sz="1600" spc="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1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发送协议数据‘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’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发射载波信号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560us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不发射载波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560us</a:t>
            </a:r>
          </a:p>
          <a:p>
            <a:pPr>
              <a:lnSpc>
                <a:spcPts val="21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发送协议数据‘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’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发射载波信号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560us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不发射载波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1680us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F05324-2D25-4F2A-8D1F-53E334BC7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455" y="1243942"/>
            <a:ext cx="1447200" cy="155967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EFD986A-03DE-441C-9101-22B29EAD4B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77" y="1243942"/>
            <a:ext cx="2826915" cy="1559677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2759FD1-9104-4DA4-A187-14E737EBF1BD}"/>
              </a:ext>
            </a:extLst>
          </p:cNvPr>
          <p:cNvCxnSpPr/>
          <p:nvPr/>
        </p:nvCxnSpPr>
        <p:spPr>
          <a:xfrm>
            <a:off x="1147534" y="4988820"/>
            <a:ext cx="5762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3A31198-A318-4448-892C-F5E4AE978AC1}"/>
              </a:ext>
            </a:extLst>
          </p:cNvPr>
          <p:cNvCxnSpPr/>
          <p:nvPr/>
        </p:nvCxnSpPr>
        <p:spPr>
          <a:xfrm flipV="1">
            <a:off x="1723796" y="4507808"/>
            <a:ext cx="0" cy="4810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375BE88-A54C-432A-8796-9786BE76FF7F}"/>
              </a:ext>
            </a:extLst>
          </p:cNvPr>
          <p:cNvCxnSpPr>
            <a:cxnSpLocks/>
          </p:cNvCxnSpPr>
          <p:nvPr/>
        </p:nvCxnSpPr>
        <p:spPr>
          <a:xfrm>
            <a:off x="1723796" y="4522095"/>
            <a:ext cx="1663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84959A7-9B0D-4CF6-9D7E-614A07DE1231}"/>
              </a:ext>
            </a:extLst>
          </p:cNvPr>
          <p:cNvCxnSpPr/>
          <p:nvPr/>
        </p:nvCxnSpPr>
        <p:spPr>
          <a:xfrm>
            <a:off x="5335359" y="4979760"/>
            <a:ext cx="5746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1987B29-AFAA-45AE-BEDB-CAE2F5C96801}"/>
              </a:ext>
            </a:extLst>
          </p:cNvPr>
          <p:cNvCxnSpPr/>
          <p:nvPr/>
        </p:nvCxnSpPr>
        <p:spPr>
          <a:xfrm>
            <a:off x="5910034" y="4498747"/>
            <a:ext cx="5762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3A552B1-9B15-4B13-AAF6-B1CDAE688D4F}"/>
              </a:ext>
            </a:extLst>
          </p:cNvPr>
          <p:cNvCxnSpPr/>
          <p:nvPr/>
        </p:nvCxnSpPr>
        <p:spPr>
          <a:xfrm flipV="1">
            <a:off x="5914796" y="4498747"/>
            <a:ext cx="0" cy="4810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8">
            <a:extLst>
              <a:ext uri="{FF2B5EF4-FFF2-40B4-BE49-F238E27FC236}">
                <a16:creationId xmlns:a16="http://schemas.microsoft.com/office/drawing/2014/main" id="{8EA466FD-E852-4C91-B1BA-A61B732D7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93" y="4563370"/>
            <a:ext cx="8114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逻辑</a:t>
            </a:r>
            <a:r>
              <a:rPr lang="en-US" altLang="zh-CN" sz="1800" b="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800" b="0" spc="5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2EE791AB-3EC3-48D5-B448-26324DA49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3918" y="4563370"/>
            <a:ext cx="8114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None/>
            </a:pPr>
            <a:r>
              <a:rPr lang="zh-CN" altLang="en-US" sz="1800" b="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逻辑</a:t>
            </a:r>
            <a:r>
              <a:rPr lang="en-US" altLang="zh-CN" sz="1800" b="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endParaRPr lang="zh-CN" altLang="en-US" sz="1800" b="0" spc="5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0FD03D3-FFD8-4986-BC69-F9EAD5EB5B48}"/>
              </a:ext>
            </a:extLst>
          </p:cNvPr>
          <p:cNvSpPr txBox="1"/>
          <p:nvPr/>
        </p:nvSpPr>
        <p:spPr>
          <a:xfrm>
            <a:off x="0" y="2941369"/>
            <a:ext cx="9144000" cy="886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  <a:spcBef>
                <a:spcPct val="0"/>
              </a:spcBef>
            </a:pPr>
            <a:r>
              <a:rPr lang="zh-CN" altLang="en-US" sz="1600" spc="5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红外接收器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OUT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引脚电平输出情况（接收到红外载波时，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OUT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输出低电平，否则输出高电平）</a:t>
            </a:r>
            <a:endParaRPr lang="en-US" altLang="zh-CN" sz="1600" spc="5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100"/>
              </a:lnSpc>
              <a:spcBef>
                <a:spcPct val="0"/>
              </a:spcBef>
            </a:pP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接收到协议数据‘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’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560us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低电平 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+ 560us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高电平</a:t>
            </a:r>
            <a:endParaRPr lang="en-US" altLang="zh-CN" sz="1600" spc="5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100"/>
              </a:lnSpc>
              <a:spcBef>
                <a:spcPct val="0"/>
              </a:spcBef>
            </a:pP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接收到协议数据‘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’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560us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低电平 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+ 1680us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高电平</a:t>
            </a:r>
            <a:endParaRPr lang="en-US" altLang="zh-CN" sz="1600" spc="5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9BDABA4-1A41-4157-91F2-3641D6B5F8B1}"/>
              </a:ext>
            </a:extLst>
          </p:cNvPr>
          <p:cNvCxnSpPr>
            <a:cxnSpLocks/>
          </p:cNvCxnSpPr>
          <p:nvPr/>
        </p:nvCxnSpPr>
        <p:spPr>
          <a:xfrm flipV="1">
            <a:off x="1147534" y="4062133"/>
            <a:ext cx="0" cy="926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7DAF71D-6807-4980-90ED-10EAF25F9879}"/>
              </a:ext>
            </a:extLst>
          </p:cNvPr>
          <p:cNvCxnSpPr>
            <a:cxnSpLocks/>
          </p:cNvCxnSpPr>
          <p:nvPr/>
        </p:nvCxnSpPr>
        <p:spPr>
          <a:xfrm flipH="1" flipV="1">
            <a:off x="1723796" y="4062133"/>
            <a:ext cx="1688" cy="44977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D70D5FF-A13E-42E7-B416-624B48356DE8}"/>
              </a:ext>
            </a:extLst>
          </p:cNvPr>
          <p:cNvCxnSpPr>
            <a:cxnSpLocks/>
          </p:cNvCxnSpPr>
          <p:nvPr/>
        </p:nvCxnSpPr>
        <p:spPr>
          <a:xfrm flipH="1" flipV="1">
            <a:off x="3379341" y="4062133"/>
            <a:ext cx="1688" cy="44977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8B7C470-2CE7-4F0D-9C18-829224BEAFC2}"/>
              </a:ext>
            </a:extLst>
          </p:cNvPr>
          <p:cNvCxnSpPr>
            <a:cxnSpLocks/>
          </p:cNvCxnSpPr>
          <p:nvPr/>
        </p:nvCxnSpPr>
        <p:spPr>
          <a:xfrm>
            <a:off x="1147534" y="4062133"/>
            <a:ext cx="5762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C251C75-B9C0-4E32-B925-386EF236790B}"/>
              </a:ext>
            </a:extLst>
          </p:cNvPr>
          <p:cNvCxnSpPr>
            <a:cxnSpLocks/>
          </p:cNvCxnSpPr>
          <p:nvPr/>
        </p:nvCxnSpPr>
        <p:spPr>
          <a:xfrm>
            <a:off x="1725021" y="4062133"/>
            <a:ext cx="166247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EF8B63C-7166-4CA6-A55B-6D7F25ACC3C2}"/>
              </a:ext>
            </a:extLst>
          </p:cNvPr>
          <p:cNvCxnSpPr>
            <a:cxnSpLocks/>
          </p:cNvCxnSpPr>
          <p:nvPr/>
        </p:nvCxnSpPr>
        <p:spPr>
          <a:xfrm flipV="1">
            <a:off x="5337346" y="4052751"/>
            <a:ext cx="0" cy="926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29592D0-FB3D-49A5-9EF9-2AFCB7F731C1}"/>
              </a:ext>
            </a:extLst>
          </p:cNvPr>
          <p:cNvCxnSpPr>
            <a:cxnSpLocks/>
          </p:cNvCxnSpPr>
          <p:nvPr/>
        </p:nvCxnSpPr>
        <p:spPr>
          <a:xfrm flipH="1" flipV="1">
            <a:off x="5913608" y="4052751"/>
            <a:ext cx="1688" cy="44977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56FFBF8-56E8-4BE6-AEAD-CAB383BD67DC}"/>
              </a:ext>
            </a:extLst>
          </p:cNvPr>
          <p:cNvCxnSpPr>
            <a:cxnSpLocks/>
          </p:cNvCxnSpPr>
          <p:nvPr/>
        </p:nvCxnSpPr>
        <p:spPr>
          <a:xfrm flipH="1" flipV="1">
            <a:off x="6485937" y="4052751"/>
            <a:ext cx="1688" cy="44977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6E87F52-DA8A-4F61-9AD8-7B299B0A600B}"/>
              </a:ext>
            </a:extLst>
          </p:cNvPr>
          <p:cNvCxnSpPr>
            <a:cxnSpLocks/>
          </p:cNvCxnSpPr>
          <p:nvPr/>
        </p:nvCxnSpPr>
        <p:spPr>
          <a:xfrm>
            <a:off x="5337346" y="4052751"/>
            <a:ext cx="5762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F3B72EA-6479-423C-921C-B411FCED78E0}"/>
              </a:ext>
            </a:extLst>
          </p:cNvPr>
          <p:cNvCxnSpPr>
            <a:cxnSpLocks/>
          </p:cNvCxnSpPr>
          <p:nvPr/>
        </p:nvCxnSpPr>
        <p:spPr>
          <a:xfrm>
            <a:off x="5914833" y="4052751"/>
            <a:ext cx="57110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2DEA012D-416B-450D-9790-62C0FF157080}"/>
              </a:ext>
            </a:extLst>
          </p:cNvPr>
          <p:cNvSpPr txBox="1"/>
          <p:nvPr/>
        </p:nvSpPr>
        <p:spPr>
          <a:xfrm>
            <a:off x="1128769" y="3804418"/>
            <a:ext cx="693640" cy="53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560us</a:t>
            </a:r>
          </a:p>
          <a:p>
            <a:pPr>
              <a:lnSpc>
                <a:spcPts val="1800"/>
              </a:lnSpc>
            </a:pP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低电平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413C32A-449F-477D-B1F1-CBB5AFFCBE8C}"/>
              </a:ext>
            </a:extLst>
          </p:cNvPr>
          <p:cNvSpPr txBox="1"/>
          <p:nvPr/>
        </p:nvSpPr>
        <p:spPr>
          <a:xfrm>
            <a:off x="2283596" y="3801774"/>
            <a:ext cx="693640" cy="53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1680us</a:t>
            </a:r>
          </a:p>
          <a:p>
            <a:pPr>
              <a:lnSpc>
                <a:spcPts val="1800"/>
              </a:lnSpc>
            </a:pP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高电平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6FBF9A-5869-49A1-BA2F-1451D6A57375}"/>
              </a:ext>
            </a:extLst>
          </p:cNvPr>
          <p:cNvSpPr txBox="1"/>
          <p:nvPr/>
        </p:nvSpPr>
        <p:spPr>
          <a:xfrm>
            <a:off x="5323894" y="3800429"/>
            <a:ext cx="693640" cy="53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560us</a:t>
            </a:r>
          </a:p>
          <a:p>
            <a:pPr>
              <a:lnSpc>
                <a:spcPts val="1800"/>
              </a:lnSpc>
            </a:pP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低电平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3F22E54-4F2E-4FE7-8DF5-E219CDF98EE2}"/>
              </a:ext>
            </a:extLst>
          </p:cNvPr>
          <p:cNvSpPr txBox="1"/>
          <p:nvPr/>
        </p:nvSpPr>
        <p:spPr>
          <a:xfrm>
            <a:off x="5900672" y="3804418"/>
            <a:ext cx="693640" cy="53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560us</a:t>
            </a:r>
          </a:p>
          <a:p>
            <a:pPr>
              <a:lnSpc>
                <a:spcPts val="1800"/>
              </a:lnSpc>
            </a:pP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高电平</a:t>
            </a:r>
          </a:p>
        </p:txBody>
      </p:sp>
    </p:spTree>
    <p:extLst>
      <p:ext uri="{BB962C8B-B14F-4D97-AF65-F5344CB8AC3E}">
        <p14:creationId xmlns:p14="http://schemas.microsoft.com/office/powerpoint/2010/main" val="234968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4" grpId="0"/>
      <p:bldP spid="35" grpId="0"/>
      <p:bldP spid="36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3B08C68-8D55-4765-A793-4642F4B1BD50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026D13-6955-466C-BA49-A17462EF8A1C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9494AE2-C0AA-4DF8-A10D-81A5C7C614E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0FB638-01C9-494B-B406-7AA38E048BB9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3DD569-4180-40FA-AFB9-62F1A6373106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1DB6363-4D97-4562-B258-5E8FDD8A5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2CEFF2D-9981-49C2-ADFC-4C8C5324D491}"/>
              </a:ext>
            </a:extLst>
          </p:cNvPr>
          <p:cNvSpPr txBox="1"/>
          <p:nvPr/>
        </p:nvSpPr>
        <p:spPr>
          <a:xfrm>
            <a:off x="0" y="455771"/>
            <a:ext cx="2895600" cy="46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NEC</a:t>
            </a:r>
            <a:r>
              <a:rPr lang="zh-CN" altLang="en-US" sz="18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遥控器指令格式</a:t>
            </a:r>
            <a:endParaRPr lang="en-US" altLang="zh-CN" sz="18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TextBox 2">
            <a:extLst>
              <a:ext uri="{FF2B5EF4-FFF2-40B4-BE49-F238E27FC236}">
                <a16:creationId xmlns:a16="http://schemas.microsoft.com/office/drawing/2014/main" id="{EE843A63-EED3-40FB-8838-479FFAD4A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084" y="870529"/>
            <a:ext cx="7891146" cy="14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2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zh-CN" sz="1600" b="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同步码</a:t>
            </a:r>
            <a:r>
              <a:rPr lang="zh-CN" altLang="en-US" sz="1600" b="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（引导码），低电平</a:t>
            </a:r>
            <a:r>
              <a:rPr lang="en-US" altLang="zh-CN" sz="1600" b="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9ms + </a:t>
            </a:r>
            <a:r>
              <a:rPr lang="zh-CN" altLang="en-US" sz="1600" b="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高电平</a:t>
            </a:r>
            <a:r>
              <a:rPr lang="en-US" altLang="zh-CN" sz="1600" b="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4.5ms</a:t>
            </a:r>
            <a:r>
              <a:rPr lang="zh-CN" altLang="en-US" sz="1600" b="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（对于接收端）</a:t>
            </a:r>
            <a:endParaRPr lang="en-US" altLang="zh-CN" sz="1600" b="0" spc="5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zh-CN" sz="1600" b="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地址码</a:t>
            </a:r>
            <a:endParaRPr lang="en-US" altLang="zh-CN" sz="1600" b="0" spc="5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zh-CN" sz="1600" b="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地址反码</a:t>
            </a:r>
            <a:endParaRPr lang="en-US" altLang="zh-CN" sz="1600" b="0" spc="5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zh-CN" sz="1600" b="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控制码</a:t>
            </a:r>
            <a:endParaRPr lang="en-US" altLang="zh-CN" sz="1600" b="0" spc="5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zh-CN" sz="1600" b="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控制反码</a:t>
            </a:r>
            <a:endParaRPr lang="en-US" altLang="zh-CN" sz="1600" b="0" spc="5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02DDD61-3810-4F97-8F81-D49C88C2D5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94" y="3611839"/>
            <a:ext cx="7630590" cy="104789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47D523F-7723-44F0-9918-903B91772E23}"/>
              </a:ext>
            </a:extLst>
          </p:cNvPr>
          <p:cNvSpPr txBox="1"/>
          <p:nvPr/>
        </p:nvSpPr>
        <p:spPr>
          <a:xfrm>
            <a:off x="295589" y="2296775"/>
            <a:ext cx="7403375" cy="1162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600" b="0" spc="5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</a:t>
            </a:r>
            <a:r>
              <a:rPr lang="zh-CN" altLang="en-US" sz="1600" b="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 </a:t>
            </a:r>
            <a:r>
              <a:rPr lang="zh-CN" altLang="zh-CN" sz="1600" b="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地址码、地址反码、控制码、控制反码均是</a:t>
            </a:r>
            <a:r>
              <a:rPr lang="en-US" altLang="zh-CN" sz="1600" b="0" spc="5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zh-CN" sz="1600" b="0" spc="5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位数据格式</a:t>
            </a:r>
            <a:endParaRPr lang="en-US" altLang="zh-CN" sz="1600" b="0" spc="5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   </a:t>
            </a:r>
            <a:r>
              <a:rPr lang="zh-CN" altLang="en-US" sz="1600" b="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 </a:t>
            </a:r>
            <a:r>
              <a:rPr lang="zh-CN" altLang="zh-CN" sz="1600" b="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按照</a:t>
            </a:r>
            <a:r>
              <a:rPr lang="zh-CN" altLang="zh-CN" sz="1600" b="0" spc="5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低位在前，高位在后</a:t>
            </a:r>
            <a:r>
              <a:rPr lang="zh-CN" altLang="zh-CN" sz="1600" b="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的顺序发送</a:t>
            </a:r>
            <a:endParaRPr lang="en-US" altLang="zh-CN" sz="1600" b="0" spc="5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   </a:t>
            </a:r>
            <a:r>
              <a:rPr lang="zh-CN" altLang="en-US" sz="1600" b="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 </a:t>
            </a:r>
            <a:r>
              <a:rPr lang="zh-CN" altLang="zh-CN" sz="1600" b="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采用</a:t>
            </a:r>
            <a:r>
              <a:rPr lang="zh-CN" altLang="zh-CN" sz="1600" b="0" spc="5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反码</a:t>
            </a:r>
            <a:r>
              <a:rPr lang="zh-CN" altLang="zh-CN" sz="1600" b="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是为了增加传输的可靠性（可用于</a:t>
            </a:r>
            <a:r>
              <a:rPr lang="zh-CN" altLang="zh-CN" sz="1600" b="0" spc="5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校验</a:t>
            </a:r>
            <a:r>
              <a:rPr lang="zh-CN" altLang="zh-CN" sz="1600" b="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8878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26995</TotalTime>
  <Words>1320</Words>
  <Application>Microsoft Office PowerPoint</Application>
  <PresentationFormat>全屏显示(16:9)</PresentationFormat>
  <Paragraphs>190</Paragraphs>
  <Slides>17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TimesNewRomanPSMT</vt:lpstr>
      <vt:lpstr>等线</vt:lpstr>
      <vt:lpstr>等线 Light</vt:lpstr>
      <vt:lpstr>思源黑体 CN Bold</vt:lpstr>
      <vt:lpstr>思源黑体 CN Normal</vt:lpstr>
      <vt:lpstr>思源黑体 CN Regular</vt:lpstr>
      <vt:lpstr>宋体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fae login</cp:lastModifiedBy>
  <cp:revision>95</cp:revision>
  <dcterms:created xsi:type="dcterms:W3CDTF">2021-03-21T09:45:45Z</dcterms:created>
  <dcterms:modified xsi:type="dcterms:W3CDTF">2022-05-07T08:18:34Z</dcterms:modified>
</cp:coreProperties>
</file>