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68" r:id="rId2"/>
    <p:sldId id="270" r:id="rId3"/>
    <p:sldId id="272" r:id="rId4"/>
    <p:sldId id="285" r:id="rId5"/>
    <p:sldId id="277" r:id="rId6"/>
    <p:sldId id="279" r:id="rId7"/>
    <p:sldId id="364" r:id="rId8"/>
    <p:sldId id="363" r:id="rId9"/>
    <p:sldId id="271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r_Xu" initials="M" lastIdx="1" clrIdx="0">
    <p:extLst>
      <p:ext uri="{19B8F6BF-5375-455C-9EA6-DF929625EA0E}">
        <p15:presenceInfo xmlns:p15="http://schemas.microsoft.com/office/powerpoint/2012/main" userId="Mr_X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117457"/>
    <a:srgbClr val="FFFFFF"/>
    <a:srgbClr val="1969B2"/>
    <a:srgbClr val="5AA5DE"/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24" autoAdjust="0"/>
    <p:restoredTop sz="82441" autoAdjust="0"/>
  </p:normalViewPr>
  <p:slideViewPr>
    <p:cSldViewPr snapToGrid="0">
      <p:cViewPr varScale="1">
        <p:scale>
          <a:sx n="146" d="100"/>
          <a:sy n="146" d="100"/>
        </p:scale>
        <p:origin x="780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4A8CD4-D19D-494E-8BB9-04F139A0AC4B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4B478-E74F-4BF8-9051-4E6216C2DA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450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66700"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4B478-E74F-4BF8-9051-4E6216C2DA8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965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4B478-E74F-4BF8-9051-4E6216C2DA8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708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4B478-E74F-4BF8-9051-4E6216C2DA8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357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66700"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4B478-E74F-4BF8-9051-4E6216C2DA8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965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66700"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4B478-E74F-4BF8-9051-4E6216C2DA8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096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71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01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027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273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64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97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901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49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61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431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54D0E-B397-44A9-9DEC-6D5F0C511797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287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36899BE1-AA56-4470-8952-F397C1E78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6322" y="2054152"/>
            <a:ext cx="3231356" cy="695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4277" tIns="17138" rIns="34277" bIns="1713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lnSpc>
                <a:spcPct val="150000"/>
              </a:lnSpc>
              <a:spcBef>
                <a:spcPts val="281"/>
              </a:spcBef>
              <a:defRPr/>
            </a:pPr>
            <a:r>
              <a:rPr lang="zh-CN" altLang="en-US" sz="32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游戏手柄实验</a:t>
            </a:r>
            <a:endParaRPr lang="en-US" altLang="zh-CN" sz="32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6172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665" y="1492814"/>
            <a:ext cx="3880759" cy="1844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，游戏手柄简介（了解）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FC 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手柄时序介绍（熟悉）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，编程实战（掌握）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4164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8147D9DF-711E-47BA-9B72-0BFDC449D759}"/>
              </a:ext>
            </a:extLst>
          </p:cNvPr>
          <p:cNvSpPr txBox="1"/>
          <p:nvPr/>
        </p:nvSpPr>
        <p:spPr>
          <a:xfrm>
            <a:off x="7380" y="455771"/>
            <a:ext cx="2905637" cy="5053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，游戏手柄介绍（了解）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C72AFE0-3631-4646-9ECB-DBD8BF0276CA}"/>
              </a:ext>
            </a:extLst>
          </p:cNvPr>
          <p:cNvSpPr txBox="1"/>
          <p:nvPr/>
        </p:nvSpPr>
        <p:spPr>
          <a:xfrm>
            <a:off x="7379" y="902675"/>
            <a:ext cx="8908021" cy="7927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kern="100" dirty="0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FC</a:t>
            </a:r>
            <a:r>
              <a:rPr lang="zh-CN" altLang="en-US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游戏机（又称：红白机 </a:t>
            </a:r>
            <a:r>
              <a:rPr lang="en-US" altLang="zh-CN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 </a:t>
            </a:r>
            <a:r>
              <a:rPr lang="zh-CN" altLang="en-US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小霸王游戏机）手柄。</a:t>
            </a:r>
            <a:endParaRPr lang="en-US" altLang="zh-CN" sz="1600" spc="5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FC</a:t>
            </a:r>
            <a:r>
              <a:rPr lang="zh-CN" altLang="en-US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手柄大致可分为两种：一种插口是</a:t>
            </a:r>
            <a:r>
              <a:rPr lang="en-US" altLang="zh-CN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11</a:t>
            </a:r>
            <a:r>
              <a:rPr lang="zh-CN" altLang="en-US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针，一种是</a:t>
            </a:r>
            <a:r>
              <a:rPr lang="en-US" altLang="zh-CN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9</a:t>
            </a:r>
            <a:r>
              <a:rPr lang="zh-CN" altLang="en-US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针，可以直接和</a:t>
            </a:r>
            <a:r>
              <a:rPr lang="en-US" altLang="zh-CN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DR9</a:t>
            </a:r>
            <a:r>
              <a:rPr lang="zh-CN" altLang="en-US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的串口头对插。</a:t>
            </a:r>
            <a:endParaRPr lang="en-US" altLang="zh-CN" sz="1600" spc="5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14" name="图片 1">
            <a:extLst>
              <a:ext uri="{FF2B5EF4-FFF2-40B4-BE49-F238E27FC236}">
                <a16:creationId xmlns:a16="http://schemas.microsoft.com/office/drawing/2014/main" id="{5368E0E1-2F4F-4B58-A696-4A0603DC5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674" y="1752520"/>
            <a:ext cx="4642485" cy="2078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07C25B3E-0B25-42C9-8C4B-39D589C21A63}"/>
              </a:ext>
            </a:extLst>
          </p:cNvPr>
          <p:cNvSpPr txBox="1"/>
          <p:nvPr/>
        </p:nvSpPr>
        <p:spPr>
          <a:xfrm>
            <a:off x="1240094" y="3895011"/>
            <a:ext cx="7246632" cy="7927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A</a:t>
            </a:r>
            <a:r>
              <a:rPr lang="zh-CN" altLang="en-US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</a:t>
            </a:r>
            <a:r>
              <a:rPr lang="zh-CN" altLang="en-US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连发是一个键值，而</a:t>
            </a:r>
            <a:r>
              <a:rPr lang="en-US" altLang="zh-CN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</a:t>
            </a:r>
            <a:r>
              <a:rPr lang="zh-CN" altLang="en-US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</a:t>
            </a:r>
            <a:r>
              <a:rPr lang="zh-CN" altLang="en-US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连发也是一个键值，只是连发按键会在你一直按下时，不停发送（方便快速按键，比如发炮弹之类的功能）。</a:t>
            </a:r>
            <a:endParaRPr lang="en-US" altLang="zh-CN" sz="1600" spc="5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34D0BA0-B20F-4499-B6EE-CDB0D006D32A}"/>
              </a:ext>
            </a:extLst>
          </p:cNvPr>
          <p:cNvSpPr/>
          <p:nvPr/>
        </p:nvSpPr>
        <p:spPr>
          <a:xfrm>
            <a:off x="4309972" y="2498138"/>
            <a:ext cx="372292" cy="357940"/>
          </a:xfrm>
          <a:prstGeom prst="rect">
            <a:avLst/>
          </a:prstGeom>
          <a:solidFill>
            <a:schemeClr val="accent2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上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8097C37-481E-4422-87C0-C6DE4A40EC93}"/>
              </a:ext>
            </a:extLst>
          </p:cNvPr>
          <p:cNvSpPr/>
          <p:nvPr/>
        </p:nvSpPr>
        <p:spPr>
          <a:xfrm>
            <a:off x="4309972" y="3077476"/>
            <a:ext cx="372292" cy="357940"/>
          </a:xfrm>
          <a:prstGeom prst="rect">
            <a:avLst/>
          </a:prstGeom>
          <a:solidFill>
            <a:schemeClr val="accent2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下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407614A-2140-4BB8-B22E-EE097635BEC9}"/>
              </a:ext>
            </a:extLst>
          </p:cNvPr>
          <p:cNvSpPr/>
          <p:nvPr/>
        </p:nvSpPr>
        <p:spPr>
          <a:xfrm>
            <a:off x="3937680" y="2780233"/>
            <a:ext cx="372292" cy="357940"/>
          </a:xfrm>
          <a:prstGeom prst="rect">
            <a:avLst/>
          </a:prstGeom>
          <a:solidFill>
            <a:schemeClr val="accent2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左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20ACEFB-6F2B-41CE-A87F-C5D271066E74}"/>
              </a:ext>
            </a:extLst>
          </p:cNvPr>
          <p:cNvSpPr/>
          <p:nvPr/>
        </p:nvSpPr>
        <p:spPr>
          <a:xfrm>
            <a:off x="4677264" y="2774355"/>
            <a:ext cx="372292" cy="357940"/>
          </a:xfrm>
          <a:prstGeom prst="rect">
            <a:avLst/>
          </a:prstGeom>
          <a:solidFill>
            <a:schemeClr val="accent2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右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5A19978-56A8-4323-94D4-752B8FFD0A56}"/>
              </a:ext>
            </a:extLst>
          </p:cNvPr>
          <p:cNvSpPr/>
          <p:nvPr/>
        </p:nvSpPr>
        <p:spPr>
          <a:xfrm>
            <a:off x="5183262" y="3018673"/>
            <a:ext cx="584944" cy="357940"/>
          </a:xfrm>
          <a:prstGeom prst="rect">
            <a:avLst/>
          </a:prstGeom>
          <a:solidFill>
            <a:schemeClr val="accent2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Start</a:t>
            </a:r>
            <a:endParaRPr lang="zh-CN" altLang="en-US" sz="14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F0E8DD4-1211-41C6-86F8-E994D39EF755}"/>
              </a:ext>
            </a:extLst>
          </p:cNvPr>
          <p:cNvSpPr/>
          <p:nvPr/>
        </p:nvSpPr>
        <p:spPr>
          <a:xfrm>
            <a:off x="5808550" y="3018673"/>
            <a:ext cx="706864" cy="357940"/>
          </a:xfrm>
          <a:prstGeom prst="rect">
            <a:avLst/>
          </a:prstGeom>
          <a:solidFill>
            <a:schemeClr val="accent2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Select</a:t>
            </a:r>
            <a:endParaRPr lang="zh-CN" altLang="en-US" sz="14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A969DFF-F2AC-4A42-ABEA-04A3F33B3D14}"/>
              </a:ext>
            </a:extLst>
          </p:cNvPr>
          <p:cNvSpPr/>
          <p:nvPr/>
        </p:nvSpPr>
        <p:spPr>
          <a:xfrm>
            <a:off x="6787199" y="3018673"/>
            <a:ext cx="371581" cy="357940"/>
          </a:xfrm>
          <a:prstGeom prst="rect">
            <a:avLst/>
          </a:prstGeom>
          <a:solidFill>
            <a:schemeClr val="accent2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</a:t>
            </a:r>
            <a:endParaRPr lang="zh-CN" altLang="en-US" sz="14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EF637EF-49AD-4298-9D22-73108781F25D}"/>
              </a:ext>
            </a:extLst>
          </p:cNvPr>
          <p:cNvSpPr/>
          <p:nvPr/>
        </p:nvSpPr>
        <p:spPr>
          <a:xfrm>
            <a:off x="7393388" y="3018673"/>
            <a:ext cx="371581" cy="357940"/>
          </a:xfrm>
          <a:prstGeom prst="rect">
            <a:avLst/>
          </a:prstGeom>
          <a:solidFill>
            <a:schemeClr val="accent2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</a:t>
            </a:r>
            <a:endParaRPr lang="zh-CN" altLang="en-US" sz="14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F890091-3493-4391-A28A-EA3080968D59}"/>
              </a:ext>
            </a:extLst>
          </p:cNvPr>
          <p:cNvSpPr/>
          <p:nvPr/>
        </p:nvSpPr>
        <p:spPr>
          <a:xfrm>
            <a:off x="6606560" y="2308513"/>
            <a:ext cx="706863" cy="357940"/>
          </a:xfrm>
          <a:prstGeom prst="rect">
            <a:avLst/>
          </a:prstGeom>
          <a:solidFill>
            <a:schemeClr val="accent2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</a:t>
            </a:r>
            <a:r>
              <a:rPr lang="zh-CN" altLang="en-US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连发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909E070-D768-4D45-8A15-555EB36685B0}"/>
              </a:ext>
            </a:extLst>
          </p:cNvPr>
          <p:cNvSpPr/>
          <p:nvPr/>
        </p:nvSpPr>
        <p:spPr>
          <a:xfrm>
            <a:off x="7216228" y="2312199"/>
            <a:ext cx="706863" cy="357940"/>
          </a:xfrm>
          <a:prstGeom prst="rect">
            <a:avLst/>
          </a:prstGeom>
          <a:solidFill>
            <a:schemeClr val="accent2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</a:t>
            </a:r>
            <a:r>
              <a:rPr lang="zh-CN" altLang="en-US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连发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DFD34BB-331E-4218-81F0-CACE62B67EEF}"/>
              </a:ext>
            </a:extLst>
          </p:cNvPr>
          <p:cNvSpPr txBox="1"/>
          <p:nvPr/>
        </p:nvSpPr>
        <p:spPr>
          <a:xfrm>
            <a:off x="583979" y="2008664"/>
            <a:ext cx="2981409" cy="1531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10</a:t>
            </a:r>
            <a:r>
              <a:rPr lang="zh-CN" altLang="en-US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个按键（实际是</a:t>
            </a:r>
            <a:r>
              <a:rPr lang="en-US" altLang="zh-CN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</a:t>
            </a:r>
            <a:r>
              <a:rPr lang="zh-CN" altLang="en-US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个键值）：</a:t>
            </a:r>
            <a:endParaRPr lang="en-US" altLang="zh-CN" sz="1600" spc="5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上、下、左、右、</a:t>
            </a:r>
            <a:endParaRPr lang="en-US" altLang="zh-CN" sz="1600" spc="5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START</a:t>
            </a:r>
            <a:r>
              <a:rPr lang="zh-CN" altLang="en-US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SELECT</a:t>
            </a:r>
            <a:r>
              <a:rPr lang="zh-CN" altLang="en-US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endParaRPr lang="en-US" altLang="zh-CN" sz="1600" spc="5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</a:t>
            </a:r>
            <a:r>
              <a:rPr lang="zh-CN" altLang="en-US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</a:t>
            </a:r>
            <a:r>
              <a:rPr lang="zh-CN" altLang="en-US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</a:t>
            </a:r>
            <a:r>
              <a:rPr lang="zh-CN" altLang="en-US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连发、</a:t>
            </a:r>
            <a:r>
              <a:rPr lang="en-US" altLang="zh-CN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</a:t>
            </a:r>
            <a:r>
              <a:rPr lang="zh-CN" altLang="en-US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连发</a:t>
            </a:r>
            <a:endParaRPr lang="en-US" altLang="zh-CN" sz="1600" spc="5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935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266206F8-37A6-40AB-84C1-03117FAE3A47}"/>
              </a:ext>
            </a:extLst>
          </p:cNvPr>
          <p:cNvSpPr txBox="1"/>
          <p:nvPr/>
        </p:nvSpPr>
        <p:spPr>
          <a:xfrm>
            <a:off x="284593" y="849153"/>
            <a:ext cx="8574814" cy="7927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FC</a:t>
            </a:r>
            <a:r>
              <a:rPr lang="zh-CN" altLang="en-US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手柄的控制电路，由</a:t>
            </a:r>
            <a:r>
              <a:rPr lang="en-US" altLang="zh-CN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</a:t>
            </a:r>
            <a:r>
              <a:rPr lang="en-US" altLang="zh-CN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</a:t>
            </a:r>
            <a:r>
              <a:rPr lang="zh-CN" altLang="en-US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位并入串出的移位寄存器（</a:t>
            </a:r>
            <a:r>
              <a:rPr lang="en-US" altLang="zh-CN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CD4021</a:t>
            </a:r>
            <a:r>
              <a:rPr lang="zh-CN" altLang="en-US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），外加一个时基集成电路（</a:t>
            </a:r>
            <a:r>
              <a:rPr lang="en-US" altLang="zh-CN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NE555</a:t>
            </a:r>
            <a:r>
              <a:rPr lang="zh-CN" altLang="en-US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，用于连发）构成。</a:t>
            </a:r>
            <a:r>
              <a:rPr lang="en-US" altLang="zh-CN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</a:p>
        </p:txBody>
      </p:sp>
      <p:pic>
        <p:nvPicPr>
          <p:cNvPr id="37" name="Picture 2">
            <a:extLst>
              <a:ext uri="{FF2B5EF4-FFF2-40B4-BE49-F238E27FC236}">
                <a16:creationId xmlns:a16="http://schemas.microsoft.com/office/drawing/2014/main" id="{16AD2260-73D5-4E87-A6E9-035287702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11" y="1622618"/>
            <a:ext cx="4552406" cy="2484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文本框 42">
            <a:extLst>
              <a:ext uri="{FF2B5EF4-FFF2-40B4-BE49-F238E27FC236}">
                <a16:creationId xmlns:a16="http://schemas.microsoft.com/office/drawing/2014/main" id="{C4F45906-B19A-42B0-844D-EC65A479BD9C}"/>
              </a:ext>
            </a:extLst>
          </p:cNvPr>
          <p:cNvSpPr txBox="1"/>
          <p:nvPr/>
        </p:nvSpPr>
        <p:spPr>
          <a:xfrm>
            <a:off x="346166" y="4018169"/>
            <a:ext cx="8628017" cy="7927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读取手柄按键值的信息十分简单：先</a:t>
            </a:r>
            <a:r>
              <a:rPr lang="en-US" altLang="zh-CN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Latch(</a:t>
            </a:r>
            <a:r>
              <a:rPr lang="zh-CN" altLang="en-US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锁存键值</a:t>
            </a:r>
            <a:r>
              <a:rPr lang="en-US" altLang="zh-CN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zh-CN" altLang="en-US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，然后就得到了第一个按键值</a:t>
            </a:r>
            <a:r>
              <a:rPr lang="en-US" altLang="zh-CN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(A</a:t>
            </a:r>
            <a:r>
              <a:rPr lang="zh-CN" altLang="en-US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zh-CN" altLang="en-US" sz="1600" spc="5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下降沿</a:t>
            </a:r>
            <a:r>
              <a:rPr lang="zh-CN" altLang="en-US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采集</a:t>
            </a:r>
            <a:r>
              <a:rPr lang="en-US" altLang="zh-CN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zh-CN" altLang="en-US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，之后在</a:t>
            </a:r>
            <a:r>
              <a:rPr lang="en-US" altLang="zh-CN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7</a:t>
            </a:r>
            <a:r>
              <a:rPr lang="zh-CN" altLang="en-US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</a:t>
            </a:r>
            <a:r>
              <a:rPr lang="en-US" altLang="zh-CN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Clock</a:t>
            </a:r>
            <a:r>
              <a:rPr lang="zh-CN" altLang="en-US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的作用下，依次读取其他按键的键值，总共</a:t>
            </a:r>
            <a:r>
              <a:rPr lang="en-US" altLang="zh-CN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</a:t>
            </a:r>
            <a:r>
              <a:rPr lang="zh-CN" altLang="en-US" sz="1600" spc="5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个按键键值。</a:t>
            </a:r>
            <a:endParaRPr lang="en-US" altLang="zh-CN" sz="1600" spc="5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4F57EF91-F922-4398-B838-B175595D5779}"/>
              </a:ext>
            </a:extLst>
          </p:cNvPr>
          <p:cNvSpPr/>
          <p:nvPr/>
        </p:nvSpPr>
        <p:spPr>
          <a:xfrm>
            <a:off x="5496917" y="1789127"/>
            <a:ext cx="969198" cy="26205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VCC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536F1883-2BE9-48A4-999B-C14424DB0319}"/>
              </a:ext>
            </a:extLst>
          </p:cNvPr>
          <p:cNvSpPr/>
          <p:nvPr/>
        </p:nvSpPr>
        <p:spPr>
          <a:xfrm>
            <a:off x="5496917" y="2239246"/>
            <a:ext cx="969198" cy="26205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GND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7AF8CF8F-070D-43DF-B2C8-8C4BF0FF355E}"/>
              </a:ext>
            </a:extLst>
          </p:cNvPr>
          <p:cNvSpPr/>
          <p:nvPr/>
        </p:nvSpPr>
        <p:spPr>
          <a:xfrm>
            <a:off x="5496916" y="2689365"/>
            <a:ext cx="969199" cy="26205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LATCH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1597BD0B-209C-4D3A-A0E6-3E5C54F2898D}"/>
              </a:ext>
            </a:extLst>
          </p:cNvPr>
          <p:cNvSpPr/>
          <p:nvPr/>
        </p:nvSpPr>
        <p:spPr>
          <a:xfrm>
            <a:off x="5496916" y="3589603"/>
            <a:ext cx="969199" cy="26205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DATA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2819D6CC-92E5-4454-9B36-0FAF7376906B}"/>
              </a:ext>
            </a:extLst>
          </p:cNvPr>
          <p:cNvSpPr/>
          <p:nvPr/>
        </p:nvSpPr>
        <p:spPr>
          <a:xfrm>
            <a:off x="5509979" y="3139484"/>
            <a:ext cx="956137" cy="26205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CLOCK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D2E1E3C-4A5D-4DB9-9203-A53496AAFD40}"/>
              </a:ext>
            </a:extLst>
          </p:cNvPr>
          <p:cNvSpPr/>
          <p:nvPr/>
        </p:nvSpPr>
        <p:spPr>
          <a:xfrm>
            <a:off x="6466115" y="1753661"/>
            <a:ext cx="8242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5V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供电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79CA5E3-5FDF-4874-9172-F8387FC77F76}"/>
              </a:ext>
            </a:extLst>
          </p:cNvPr>
          <p:cNvSpPr/>
          <p:nvPr/>
        </p:nvSpPr>
        <p:spPr>
          <a:xfrm>
            <a:off x="6466115" y="2201566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地线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1B61361-086B-432D-846C-44622CA1E6CF}"/>
              </a:ext>
            </a:extLst>
          </p:cNvPr>
          <p:cNvSpPr/>
          <p:nvPr/>
        </p:nvSpPr>
        <p:spPr>
          <a:xfrm>
            <a:off x="6466115" y="2656804"/>
            <a:ext cx="22365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锁存信号，由主机发出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D4F27FE-5517-427E-873D-F25A198AD5B3}"/>
              </a:ext>
            </a:extLst>
          </p:cNvPr>
          <p:cNvSpPr/>
          <p:nvPr/>
        </p:nvSpPr>
        <p:spPr>
          <a:xfrm>
            <a:off x="6466115" y="3095066"/>
            <a:ext cx="22365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时钟信号，由主机发出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C89A770D-DEA3-4935-8D92-661A2D803992}"/>
              </a:ext>
            </a:extLst>
          </p:cNvPr>
          <p:cNvSpPr/>
          <p:nvPr/>
        </p:nvSpPr>
        <p:spPr>
          <a:xfrm>
            <a:off x="6466115" y="3551309"/>
            <a:ext cx="24416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串行数据线，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低电平有效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7C071B96-677E-4141-95CC-30E17A67CECC}"/>
              </a:ext>
            </a:extLst>
          </p:cNvPr>
          <p:cNvSpPr txBox="1"/>
          <p:nvPr/>
        </p:nvSpPr>
        <p:spPr>
          <a:xfrm>
            <a:off x="7380" y="455771"/>
            <a:ext cx="3963729" cy="5053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FC 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手柄时序介绍（熟悉）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0710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43" grpId="0"/>
      <p:bldP spid="44" grpId="0" animBg="1"/>
      <p:bldP spid="45" grpId="0" animBg="1"/>
      <p:bldP spid="46" grpId="0" animBg="1"/>
      <p:bldP spid="47" grpId="0" animBg="1"/>
      <p:bldP spid="48" grpId="0" animBg="1"/>
      <p:bldP spid="49" grpId="0"/>
      <p:bldP spid="50" grpId="0"/>
      <p:bldP spid="51" grpId="0"/>
      <p:bldP spid="52" grpId="0"/>
      <p:bldP spid="5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3B08C68-8D55-4765-A793-4642F4B1BD50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D026D13-6955-466C-BA49-A17462EF8A1C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9494AE2-C0AA-4DF8-A10D-81A5C7C614E1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40FB638-01C9-494B-B406-7AA38E048BB9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23DD569-4180-40FA-AFB9-62F1A6373106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1DB6363-4D97-4562-B258-5E8FDD8A50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2CEFF2D-9981-49C2-ADFC-4C8C5324D491}"/>
              </a:ext>
            </a:extLst>
          </p:cNvPr>
          <p:cNvSpPr txBox="1"/>
          <p:nvPr/>
        </p:nvSpPr>
        <p:spPr>
          <a:xfrm>
            <a:off x="0" y="455771"/>
            <a:ext cx="2895600" cy="464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程序实现</a:t>
            </a:r>
            <a:endParaRPr lang="en-US" altLang="zh-CN" sz="18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3C95782-B070-4CDD-92A0-E71EDF297CD6}"/>
              </a:ext>
            </a:extLst>
          </p:cNvPr>
          <p:cNvSpPr/>
          <p:nvPr/>
        </p:nvSpPr>
        <p:spPr>
          <a:xfrm>
            <a:off x="1086088" y="475924"/>
            <a:ext cx="5432278" cy="433965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uint8_t 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2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joypad_read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2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void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</a:p>
          <a:p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  <a:endParaRPr lang="en-US" altLang="zh-CN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2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volatile uint8_t 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temp = 0;  	</a:t>
            </a:r>
          </a:p>
          <a:p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2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uint8_t 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t; </a:t>
            </a:r>
          </a:p>
          <a:p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JOYPAD_LAT(</a:t>
            </a:r>
            <a:r>
              <a:rPr lang="en-US" altLang="zh-CN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		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锁存当前状态 *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</a:p>
          <a:p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2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joypad_delay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80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</a:t>
            </a:r>
            <a:endParaRPr lang="en-US" altLang="zh-CN" sz="1200" dirty="0">
              <a:solidFill>
                <a:srgbClr val="600009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JOYPAD_LAT(</a:t>
            </a:r>
            <a:r>
              <a:rPr lang="en-US" altLang="zh-CN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</a:t>
            </a:r>
          </a:p>
          <a:p>
            <a:endParaRPr lang="en-US" altLang="zh-CN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2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for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(t = </a:t>
            </a:r>
            <a:r>
              <a:rPr lang="en-US" altLang="zh-CN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 t &lt; </a:t>
            </a:r>
            <a:r>
              <a:rPr lang="en-US" altLang="zh-CN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 t++)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移位输出数据*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</a:p>
          <a:p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{</a:t>
            </a:r>
          </a:p>
          <a:p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temp &gt;&gt;= 1;</a:t>
            </a:r>
          </a:p>
          <a:p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if (JOYPAD_DATA == 0)</a:t>
            </a:r>
          </a:p>
          <a:p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{</a:t>
            </a:r>
          </a:p>
          <a:p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	temp |= 0x80;	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/* LATCH</a:t>
            </a:r>
            <a:r>
              <a:rPr lang="zh-CN" altLang="en-US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之后，就得到第一个数据*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 </a:t>
            </a:r>
            <a:endParaRPr lang="en-US" altLang="zh-CN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}</a:t>
            </a:r>
          </a:p>
          <a:p>
            <a:endParaRPr lang="en-US" altLang="zh-CN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JOYPAD_CLK(</a:t>
            </a:r>
            <a:r>
              <a:rPr lang="en-US" altLang="zh-CN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</a:t>
            </a:r>
          </a:p>
          <a:p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  <a:r>
              <a:rPr lang="en-US" altLang="zh-CN" sz="12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joypad_delay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80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</a:t>
            </a:r>
          </a:p>
          <a:p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JOYPAD_CLK(</a:t>
            </a:r>
            <a:r>
              <a:rPr lang="en-US" altLang="zh-CN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</a:t>
            </a:r>
          </a:p>
          <a:p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  <a:r>
              <a:rPr lang="en-US" altLang="zh-CN" sz="12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joypad_delay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80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</a:t>
            </a:r>
          </a:p>
          <a:p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}</a:t>
            </a:r>
          </a:p>
          <a:p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2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return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temp; </a:t>
            </a:r>
            <a:r>
              <a:rPr lang="en-US" altLang="zh-CN" sz="12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	</a:t>
            </a:r>
          </a:p>
          <a:p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EDB28E32-49A0-436D-B0D1-5257F90CF5E6}"/>
              </a:ext>
            </a:extLst>
          </p:cNvPr>
          <p:cNvSpPr/>
          <p:nvPr/>
        </p:nvSpPr>
        <p:spPr>
          <a:xfrm>
            <a:off x="6689382" y="953216"/>
            <a:ext cx="1020216" cy="26205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0B845692-E98F-45E0-82D2-2130B6C20B82}"/>
              </a:ext>
            </a:extLst>
          </p:cNvPr>
          <p:cNvSpPr/>
          <p:nvPr/>
        </p:nvSpPr>
        <p:spPr>
          <a:xfrm>
            <a:off x="6689381" y="1422842"/>
            <a:ext cx="1020216" cy="26205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15A94DFB-6112-4D0C-A052-8BEA83694431}"/>
              </a:ext>
            </a:extLst>
          </p:cNvPr>
          <p:cNvSpPr/>
          <p:nvPr/>
        </p:nvSpPr>
        <p:spPr>
          <a:xfrm>
            <a:off x="6689381" y="1892468"/>
            <a:ext cx="1020216" cy="26205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SELECT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0D0A716C-29E7-4F2B-90BF-83F9389B9636}"/>
              </a:ext>
            </a:extLst>
          </p:cNvPr>
          <p:cNvSpPr/>
          <p:nvPr/>
        </p:nvSpPr>
        <p:spPr>
          <a:xfrm>
            <a:off x="6689380" y="2362094"/>
            <a:ext cx="1020216" cy="26205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START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443F335C-E93A-4435-87DB-957930841502}"/>
              </a:ext>
            </a:extLst>
          </p:cNvPr>
          <p:cNvSpPr/>
          <p:nvPr/>
        </p:nvSpPr>
        <p:spPr>
          <a:xfrm>
            <a:off x="6689381" y="2831720"/>
            <a:ext cx="1020216" cy="26205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UP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F2ED18D9-FAC4-48B9-A1B4-2F7A8E1A4C2E}"/>
              </a:ext>
            </a:extLst>
          </p:cNvPr>
          <p:cNvSpPr/>
          <p:nvPr/>
        </p:nvSpPr>
        <p:spPr>
          <a:xfrm>
            <a:off x="6689380" y="3301346"/>
            <a:ext cx="1020216" cy="26205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DOWN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380DA37D-5365-4200-9157-051C3D9A3540}"/>
              </a:ext>
            </a:extLst>
          </p:cNvPr>
          <p:cNvSpPr/>
          <p:nvPr/>
        </p:nvSpPr>
        <p:spPr>
          <a:xfrm>
            <a:off x="6689380" y="3770972"/>
            <a:ext cx="1020216" cy="26205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LEFT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0AC1FD0F-44C5-4495-8F9D-B7594580C44A}"/>
              </a:ext>
            </a:extLst>
          </p:cNvPr>
          <p:cNvSpPr/>
          <p:nvPr/>
        </p:nvSpPr>
        <p:spPr>
          <a:xfrm>
            <a:off x="6689379" y="4240597"/>
            <a:ext cx="1020216" cy="26205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RIGHT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ED255FB-D164-4575-89B2-7AA814A34C90}"/>
              </a:ext>
            </a:extLst>
          </p:cNvPr>
          <p:cNvSpPr txBox="1"/>
          <p:nvPr/>
        </p:nvSpPr>
        <p:spPr>
          <a:xfrm>
            <a:off x="6689379" y="430049"/>
            <a:ext cx="1020216" cy="423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输出顺序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B3BA1BE-4D8A-461C-B6BF-EB1C177760EE}"/>
              </a:ext>
            </a:extLst>
          </p:cNvPr>
          <p:cNvSpPr txBox="1"/>
          <p:nvPr/>
        </p:nvSpPr>
        <p:spPr>
          <a:xfrm>
            <a:off x="7611306" y="431235"/>
            <a:ext cx="1020216" cy="423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按键结果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9FF6CE7-8620-408F-B5A6-6C732D69F5B6}"/>
              </a:ext>
            </a:extLst>
          </p:cNvPr>
          <p:cNvSpPr/>
          <p:nvPr/>
        </p:nvSpPr>
        <p:spPr>
          <a:xfrm>
            <a:off x="7818916" y="910239"/>
            <a:ext cx="6062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Bit 0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07A47D9-9F52-47C9-87C6-1F7EDB353FA1}"/>
              </a:ext>
            </a:extLst>
          </p:cNvPr>
          <p:cNvSpPr/>
          <p:nvPr/>
        </p:nvSpPr>
        <p:spPr>
          <a:xfrm>
            <a:off x="7818916" y="1378306"/>
            <a:ext cx="6062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Bit 1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CBB277B-1FFC-4251-87D8-D826BA7CEF2F}"/>
              </a:ext>
            </a:extLst>
          </p:cNvPr>
          <p:cNvSpPr/>
          <p:nvPr/>
        </p:nvSpPr>
        <p:spPr>
          <a:xfrm>
            <a:off x="7818916" y="1846105"/>
            <a:ext cx="6062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Bit 2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5A61ABB-1289-4395-B2AA-8467E5B0FD1B}"/>
              </a:ext>
            </a:extLst>
          </p:cNvPr>
          <p:cNvSpPr/>
          <p:nvPr/>
        </p:nvSpPr>
        <p:spPr>
          <a:xfrm>
            <a:off x="7818916" y="2314172"/>
            <a:ext cx="6062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Bit 3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EA7F711-F88D-4261-96C7-C24BCCE192CF}"/>
              </a:ext>
            </a:extLst>
          </p:cNvPr>
          <p:cNvSpPr/>
          <p:nvPr/>
        </p:nvSpPr>
        <p:spPr>
          <a:xfrm>
            <a:off x="7818916" y="2781971"/>
            <a:ext cx="6062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Bit 4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DC1E03B-8C98-48EF-8773-B16CE5A7AC1B}"/>
              </a:ext>
            </a:extLst>
          </p:cNvPr>
          <p:cNvSpPr/>
          <p:nvPr/>
        </p:nvSpPr>
        <p:spPr>
          <a:xfrm>
            <a:off x="7818916" y="3250038"/>
            <a:ext cx="6062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Bit 5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6EE49A7-5D2F-4D56-A350-BE1B4B89264E}"/>
              </a:ext>
            </a:extLst>
          </p:cNvPr>
          <p:cNvSpPr/>
          <p:nvPr/>
        </p:nvSpPr>
        <p:spPr>
          <a:xfrm>
            <a:off x="7818916" y="3737671"/>
            <a:ext cx="6062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Bit 6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58BDD0D-2121-46B7-81D2-7862C36A6167}"/>
              </a:ext>
            </a:extLst>
          </p:cNvPr>
          <p:cNvSpPr/>
          <p:nvPr/>
        </p:nvSpPr>
        <p:spPr>
          <a:xfrm>
            <a:off x="7818916" y="4205738"/>
            <a:ext cx="6062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Bit 7</a:t>
            </a:r>
          </a:p>
        </p:txBody>
      </p:sp>
      <p:sp>
        <p:nvSpPr>
          <p:cNvPr id="34" name="TextBox 1">
            <a:extLst>
              <a:ext uri="{FF2B5EF4-FFF2-40B4-BE49-F238E27FC236}">
                <a16:creationId xmlns:a16="http://schemas.microsoft.com/office/drawing/2014/main" id="{3BF96DFD-CD9C-400A-BB93-55DDDC320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4038" y="3626198"/>
            <a:ext cx="28520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每给一个脉冲，输出一位数据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60B8DBBB-D42E-4AC4-9705-938BDDC46F82}"/>
              </a:ext>
            </a:extLst>
          </p:cNvPr>
          <p:cNvSpPr/>
          <p:nvPr/>
        </p:nvSpPr>
        <p:spPr>
          <a:xfrm>
            <a:off x="8548094" y="907891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AA056EB-7AF0-4697-8EE3-4BA972D47BF9}"/>
              </a:ext>
            </a:extLst>
          </p:cNvPr>
          <p:cNvSpPr/>
          <p:nvPr/>
        </p:nvSpPr>
        <p:spPr>
          <a:xfrm>
            <a:off x="8548094" y="1375958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FF599EE6-5FC9-4659-A181-F33E0D0257D0}"/>
              </a:ext>
            </a:extLst>
          </p:cNvPr>
          <p:cNvSpPr/>
          <p:nvPr/>
        </p:nvSpPr>
        <p:spPr>
          <a:xfrm>
            <a:off x="8548094" y="1843757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6DFA54A7-4501-4770-9E3C-17868C187931}"/>
              </a:ext>
            </a:extLst>
          </p:cNvPr>
          <p:cNvSpPr/>
          <p:nvPr/>
        </p:nvSpPr>
        <p:spPr>
          <a:xfrm>
            <a:off x="8548094" y="2311824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9B35374-60B5-401D-BD2E-71CB141885C4}"/>
              </a:ext>
            </a:extLst>
          </p:cNvPr>
          <p:cNvSpPr/>
          <p:nvPr/>
        </p:nvSpPr>
        <p:spPr>
          <a:xfrm>
            <a:off x="8548094" y="2779623"/>
            <a:ext cx="4090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16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8E4B2F42-98E1-4F8C-BD01-FE34307B87F4}"/>
              </a:ext>
            </a:extLst>
          </p:cNvPr>
          <p:cNvSpPr/>
          <p:nvPr/>
        </p:nvSpPr>
        <p:spPr>
          <a:xfrm>
            <a:off x="8548094" y="3247690"/>
            <a:ext cx="4090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32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9BB9CC49-98D0-4959-AEBA-CEF3ACD64781}"/>
              </a:ext>
            </a:extLst>
          </p:cNvPr>
          <p:cNvSpPr/>
          <p:nvPr/>
        </p:nvSpPr>
        <p:spPr>
          <a:xfrm>
            <a:off x="8548094" y="3735323"/>
            <a:ext cx="4090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64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60485B85-2B68-4A28-8BD9-B38F15AB7250}"/>
              </a:ext>
            </a:extLst>
          </p:cNvPr>
          <p:cNvSpPr/>
          <p:nvPr/>
        </p:nvSpPr>
        <p:spPr>
          <a:xfrm>
            <a:off x="8548094" y="4203390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128</a:t>
            </a:r>
          </a:p>
        </p:txBody>
      </p:sp>
    </p:spTree>
    <p:extLst>
      <p:ext uri="{BB962C8B-B14F-4D97-AF65-F5344CB8AC3E}">
        <p14:creationId xmlns:p14="http://schemas.microsoft.com/office/powerpoint/2010/main" val="3788786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8147D9DF-711E-47BA-9B72-0BFDC449D759}"/>
              </a:ext>
            </a:extLst>
          </p:cNvPr>
          <p:cNvSpPr txBox="1"/>
          <p:nvPr/>
        </p:nvSpPr>
        <p:spPr>
          <a:xfrm>
            <a:off x="215153" y="683656"/>
            <a:ext cx="4617720" cy="5053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C72AFE0-3631-4646-9ECB-DBD8BF0276CA}"/>
              </a:ext>
            </a:extLst>
          </p:cNvPr>
          <p:cNvSpPr txBox="1"/>
          <p:nvPr/>
        </p:nvSpPr>
        <p:spPr>
          <a:xfrm>
            <a:off x="215153" y="1370449"/>
            <a:ext cx="5486784" cy="42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，例程源码解读</a:t>
            </a:r>
            <a:r>
              <a:rPr lang="en-US" altLang="zh-CN" sz="1600" b="1" kern="100" dirty="0">
                <a:solidFill>
                  <a:srgbClr val="000000"/>
                </a:solidFill>
                <a:effectLst/>
                <a:latin typeface="TimesNewRomanPSMT"/>
                <a:ea typeface="宋体" panose="02010600030101010101" pitchFamily="2" charset="-122"/>
                <a:cs typeface="Times New Roman" panose="02020603050405020304" pitchFamily="18" charset="0"/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303499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8147D9DF-711E-47BA-9B72-0BFDC449D759}"/>
              </a:ext>
            </a:extLst>
          </p:cNvPr>
          <p:cNvSpPr txBox="1"/>
          <p:nvPr/>
        </p:nvSpPr>
        <p:spPr>
          <a:xfrm>
            <a:off x="3759248" y="330319"/>
            <a:ext cx="2506945" cy="5053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原理图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pic>
        <p:nvPicPr>
          <p:cNvPr id="10" name="image363.png">
            <a:extLst>
              <a:ext uri="{FF2B5EF4-FFF2-40B4-BE49-F238E27FC236}">
                <a16:creationId xmlns:a16="http://schemas.microsoft.com/office/drawing/2014/main" id="{EA00B27F-F84F-4946-809B-84579919489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500" y="875441"/>
            <a:ext cx="5194300" cy="2591435"/>
          </a:xfrm>
          <a:prstGeom prst="rect">
            <a:avLst/>
          </a:prstGeom>
          <a:ln>
            <a:solidFill>
              <a:sysClr val="windowText" lastClr="000000"/>
            </a:solidFill>
          </a:ln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137B3034-551E-4C0B-91EA-9D573969BAE7}"/>
              </a:ext>
            </a:extLst>
          </p:cNvPr>
          <p:cNvSpPr txBox="1"/>
          <p:nvPr/>
        </p:nvSpPr>
        <p:spPr>
          <a:xfrm>
            <a:off x="0" y="330319"/>
            <a:ext cx="2506945" cy="5053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硬件连接图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AB21A59-D502-4F98-9FAA-D56169AEAE8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92" r="60001"/>
          <a:stretch/>
        </p:blipFill>
        <p:spPr>
          <a:xfrm>
            <a:off x="73144" y="785966"/>
            <a:ext cx="3271626" cy="357156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C746030-5AF6-46BC-BDAA-B33CB7249F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7803535" y="3560393"/>
            <a:ext cx="1665386" cy="885284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1710583B-55AD-4428-B1A4-7E2B03BF2805}"/>
              </a:ext>
            </a:extLst>
          </p:cNvPr>
          <p:cNvSpPr/>
          <p:nvPr/>
        </p:nvSpPr>
        <p:spPr>
          <a:xfrm>
            <a:off x="6377392" y="3608694"/>
            <a:ext cx="12570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Data : PB10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F8A9B29-C020-4C26-8572-33A11F39DCC6}"/>
              </a:ext>
            </a:extLst>
          </p:cNvPr>
          <p:cNvSpPr/>
          <p:nvPr/>
        </p:nvSpPr>
        <p:spPr>
          <a:xfrm>
            <a:off x="7731600" y="3549565"/>
            <a:ext cx="4619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脚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554154D-E0AB-45E5-8180-698CC10AE9C5}"/>
              </a:ext>
            </a:extLst>
          </p:cNvPr>
          <p:cNvSpPr/>
          <p:nvPr/>
        </p:nvSpPr>
        <p:spPr>
          <a:xfrm>
            <a:off x="7731600" y="3884869"/>
            <a:ext cx="4619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脚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C56EFE4-EDE9-4F59-9A00-3A17556371BA}"/>
              </a:ext>
            </a:extLst>
          </p:cNvPr>
          <p:cNvSpPr/>
          <p:nvPr/>
        </p:nvSpPr>
        <p:spPr>
          <a:xfrm>
            <a:off x="7731600" y="4223942"/>
            <a:ext cx="4619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脚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BAC386D-626A-4FD9-8EC4-9EABBB3DB210}"/>
              </a:ext>
            </a:extLst>
          </p:cNvPr>
          <p:cNvSpPr/>
          <p:nvPr/>
        </p:nvSpPr>
        <p:spPr>
          <a:xfrm>
            <a:off x="6377392" y="3982024"/>
            <a:ext cx="13422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Latch : PB11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2A843AF-0C48-44A6-BEFF-161FB4628D2C}"/>
              </a:ext>
            </a:extLst>
          </p:cNvPr>
          <p:cNvSpPr/>
          <p:nvPr/>
        </p:nvSpPr>
        <p:spPr>
          <a:xfrm>
            <a:off x="6377392" y="4355354"/>
            <a:ext cx="12410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Clock : PD3</a:t>
            </a:r>
          </a:p>
        </p:txBody>
      </p:sp>
    </p:spTree>
    <p:extLst>
      <p:ext uri="{BB962C8B-B14F-4D97-AF65-F5344CB8AC3E}">
        <p14:creationId xmlns:p14="http://schemas.microsoft.com/office/powerpoint/2010/main" val="79071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矩形 39">
            <a:extLst>
              <a:ext uri="{FF2B5EF4-FFF2-40B4-BE49-F238E27FC236}">
                <a16:creationId xmlns:a16="http://schemas.microsoft.com/office/drawing/2014/main" id="{ED185B15-22B4-48D0-8684-98075B4F4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699550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2EF2FDD-8885-4E5C-9489-E27DB35366B2}"/>
              </a:ext>
            </a:extLst>
          </p:cNvPr>
          <p:cNvSpPr txBox="1"/>
          <p:nvPr/>
        </p:nvSpPr>
        <p:spPr>
          <a:xfrm>
            <a:off x="2621278" y="2180941"/>
            <a:ext cx="4389599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游戏手柄实验（课堂总结）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.pdf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（脑图）</a:t>
            </a:r>
          </a:p>
        </p:txBody>
      </p:sp>
    </p:spTree>
    <p:extLst>
      <p:ext uri="{BB962C8B-B14F-4D97-AF65-F5344CB8AC3E}">
        <p14:creationId xmlns:p14="http://schemas.microsoft.com/office/powerpoint/2010/main" val="131879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812969C5-AE61-47D1-8859-6D3AA39BA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870" y="1475704"/>
            <a:ext cx="4264259" cy="21015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2A94CA9-9750-4E7B-B0E2-4DBA6C49E315}"/>
              </a:ext>
            </a:extLst>
          </p:cNvPr>
          <p:cNvSpPr txBox="1"/>
          <p:nvPr/>
        </p:nvSpPr>
        <p:spPr>
          <a:xfrm>
            <a:off x="1985008" y="3773924"/>
            <a:ext cx="56273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1800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版权所有：广州市星翼电子科技有限公司</a:t>
            </a:r>
            <a:endParaRPr lang="en-US" altLang="zh-CN" sz="1800" b="1" spc="50" dirty="0">
              <a:solidFill>
                <a:srgbClr val="00206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eaLnBrk="1" hangingPunct="1">
              <a:defRPr/>
            </a:pPr>
            <a:r>
              <a:rPr lang="zh-CN" altLang="en-US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天猫店铺：</a:t>
            </a:r>
            <a:r>
              <a:rPr lang="en-US" altLang="zh-CN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https://zhengdianyuanzi.tmall.com</a:t>
            </a:r>
            <a:endParaRPr lang="en-US" altLang="zh-CN" sz="1800" b="1" spc="50" dirty="0">
              <a:solidFill>
                <a:srgbClr val="00206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0863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28904</TotalTime>
  <Words>811</Words>
  <Application>Microsoft Office PowerPoint</Application>
  <PresentationFormat>全屏显示(16:9)</PresentationFormat>
  <Paragraphs>133</Paragraphs>
  <Slides>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TimesNewRomanPSMT</vt:lpstr>
      <vt:lpstr>等线</vt:lpstr>
      <vt:lpstr>思源黑体 CN Bold</vt:lpstr>
      <vt:lpstr>思源黑体 CN Normal</vt:lpstr>
      <vt:lpstr>思源黑体 CN Regular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Mr_Xu</cp:lastModifiedBy>
  <cp:revision>84</cp:revision>
  <dcterms:created xsi:type="dcterms:W3CDTF">2021-03-21T09:45:45Z</dcterms:created>
  <dcterms:modified xsi:type="dcterms:W3CDTF">2022-05-12T09:07:17Z</dcterms:modified>
</cp:coreProperties>
</file>