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359" r:id="rId3"/>
    <p:sldId id="274" r:id="rId4"/>
    <p:sldId id="360" r:id="rId5"/>
    <p:sldId id="369" r:id="rId6"/>
    <p:sldId id="370" r:id="rId7"/>
    <p:sldId id="362" r:id="rId8"/>
    <p:sldId id="344" r:id="rId9"/>
    <p:sldId id="361" r:id="rId10"/>
    <p:sldId id="345" r:id="rId11"/>
    <p:sldId id="354" r:id="rId12"/>
    <p:sldId id="355" r:id="rId13"/>
    <p:sldId id="363" r:id="rId14"/>
    <p:sldId id="341" r:id="rId15"/>
    <p:sldId id="281" r:id="rId16"/>
    <p:sldId id="365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B4C7E7"/>
    <a:srgbClr val="5AA5DE"/>
    <a:srgbClr val="1174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 autoAdjust="0"/>
    <p:restoredTop sz="88746" autoAdjust="0"/>
  </p:normalViewPr>
  <p:slideViewPr>
    <p:cSldViewPr snapToGrid="0">
      <p:cViewPr varScale="1">
        <p:scale>
          <a:sx n="101" d="100"/>
          <a:sy n="10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9C313F-3526-476D-9554-6FC70911E3B7}"/>
              </a:ext>
            </a:extLst>
          </p:cNvPr>
          <p:cNvSpPr txBox="1"/>
          <p:nvPr/>
        </p:nvSpPr>
        <p:spPr>
          <a:xfrm>
            <a:off x="4236720" y="313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F4E70A-636A-4E00-810A-63B09E8EC919}"/>
              </a:ext>
            </a:extLst>
          </p:cNvPr>
          <p:cNvSpPr/>
          <p:nvPr/>
        </p:nvSpPr>
        <p:spPr>
          <a:xfrm>
            <a:off x="581300" y="3850480"/>
            <a:ext cx="1158068" cy="46572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拉低数据线延时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54us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C8EC11-68E5-4421-9D85-A6E244BAB83A}"/>
              </a:ext>
            </a:extLst>
          </p:cNvPr>
          <p:cNvSpPr/>
          <p:nvPr/>
        </p:nvSpPr>
        <p:spPr>
          <a:xfrm>
            <a:off x="2524083" y="3850481"/>
            <a:ext cx="1626435" cy="46572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拉高数据线延时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23~27us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8CA4C8-C022-4D64-BEE0-967FC07C982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739368" y="4083345"/>
            <a:ext cx="78471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FDD13A2-3185-43AB-B9BF-F9C781A8CC70}"/>
              </a:ext>
            </a:extLst>
          </p:cNvPr>
          <p:cNvSpPr/>
          <p:nvPr/>
        </p:nvSpPr>
        <p:spPr>
          <a:xfrm>
            <a:off x="5327130" y="3850480"/>
            <a:ext cx="1158068" cy="46572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拉低数据线延时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54us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C49DCCC-5C4A-4AC1-BE2B-859872F9B579}"/>
              </a:ext>
            </a:extLst>
          </p:cNvPr>
          <p:cNvSpPr/>
          <p:nvPr/>
        </p:nvSpPr>
        <p:spPr>
          <a:xfrm>
            <a:off x="7269913" y="3850481"/>
            <a:ext cx="1494989" cy="46572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拉高数据线延时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68~74us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4D6E1B-3F94-480D-AAEF-CA035F3CB39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6485198" y="4083345"/>
            <a:ext cx="78471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CF52308C-3DDF-46A0-AFFA-8ED5DBC31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1516857"/>
            <a:ext cx="9124950" cy="200977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2652F7D-04B2-42D8-BCCF-1421E141D37B}"/>
              </a:ext>
            </a:extLst>
          </p:cNvPr>
          <p:cNvSpPr txBox="1"/>
          <p:nvPr/>
        </p:nvSpPr>
        <p:spPr>
          <a:xfrm>
            <a:off x="1160334" y="847451"/>
            <a:ext cx="250209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位数据“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”格式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26C9DB7-9CCE-45DC-B636-85881C845A4E}"/>
              </a:ext>
            </a:extLst>
          </p:cNvPr>
          <p:cNvSpPr txBox="1"/>
          <p:nvPr/>
        </p:nvSpPr>
        <p:spPr>
          <a:xfrm>
            <a:off x="5778921" y="847451"/>
            <a:ext cx="250209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位数据“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”格式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0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1090892" y="30472"/>
            <a:ext cx="3481108" cy="51008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dht11_read_bit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 = 0;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(DQ_IN &amp;&amp; retry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retry++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等待变为低电平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 = 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(! DQ_IN &amp;&amp; retry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retry++;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     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等待变为高电平*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等待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(DQ_IN)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;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30" y="-44295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4A5CF8-ECAC-4F5F-9B9F-5407DF4A0A44}"/>
              </a:ext>
            </a:extLst>
          </p:cNvPr>
          <p:cNvSpPr/>
          <p:nvPr/>
        </p:nvSpPr>
        <p:spPr>
          <a:xfrm>
            <a:off x="4949311" y="612041"/>
            <a:ext cx="3971169" cy="39376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dht11_read_byte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data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	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高位数据先输出，先左移一位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 &lt;&lt;=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1bit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 |=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dht11_read_bit();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5" y="39861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数据格式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4184D59B-509D-483C-A409-9BFA4CD433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6B3E92-1DE7-483E-A677-01AECD905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9232" y="2012798"/>
            <a:ext cx="6896641" cy="1108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D8A22EB-2BB1-4031-B24C-6EA281AB0A8D}"/>
              </a:ext>
            </a:extLst>
          </p:cNvPr>
          <p:cNvSpPr txBox="1"/>
          <p:nvPr/>
        </p:nvSpPr>
        <p:spPr>
          <a:xfrm>
            <a:off x="97913" y="3393367"/>
            <a:ext cx="7806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湿度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byte0 . byte1 = 45.0(%RH)</a:t>
            </a:r>
          </a:p>
          <a:p>
            <a:pPr marL="533400"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温度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byte2 . byte3 = 28.0(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℃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533400"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校验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byte0 + byte1 + byte2 + byte3 = 73 (=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湿度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温度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（校验正确）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00371F-D77F-4EAC-89F6-7578187142CC}"/>
              </a:ext>
            </a:extLst>
          </p:cNvPr>
          <p:cNvSpPr/>
          <p:nvPr/>
        </p:nvSpPr>
        <p:spPr>
          <a:xfrm>
            <a:off x="203223" y="933675"/>
            <a:ext cx="873755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DHT11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数据包由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5byte(40bit)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组成。数据分小数部分和整数部分，一次完整的数据传输为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40bit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，高位先出。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4A6442-26C8-478B-9BBD-DCCC0CFB657E}"/>
              </a:ext>
            </a:extLst>
          </p:cNvPr>
          <p:cNvSpPr/>
          <p:nvPr/>
        </p:nvSpPr>
        <p:spPr>
          <a:xfrm>
            <a:off x="3310868" y="1507534"/>
            <a:ext cx="31428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注意：湿度的小数部分为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1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8633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F43FDB6-B51C-4E9C-A35B-E27318AC7896}"/>
              </a:ext>
            </a:extLst>
          </p:cNvPr>
          <p:cNvSpPr/>
          <p:nvPr/>
        </p:nvSpPr>
        <p:spPr>
          <a:xfrm>
            <a:off x="2942825" y="958039"/>
            <a:ext cx="2952506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DHT11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典型温湿度读取过程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116D75F-9207-4FC5-AB87-90B32065A8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C989955-6464-4C81-AD17-0C822E6C2D51}"/>
              </a:ext>
            </a:extLst>
          </p:cNvPr>
          <p:cNvSpPr/>
          <p:nvPr/>
        </p:nvSpPr>
        <p:spPr>
          <a:xfrm>
            <a:off x="530086" y="1575368"/>
            <a:ext cx="288462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、主机发送起始信号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AD441B-F08C-475F-A4F9-C67AA1F5D2FA}"/>
              </a:ext>
            </a:extLst>
          </p:cNvPr>
          <p:cNvSpPr/>
          <p:nvPr/>
        </p:nvSpPr>
        <p:spPr>
          <a:xfrm>
            <a:off x="530086" y="2261464"/>
            <a:ext cx="288462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、检测从机响应信号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E8FFA3-D935-47A7-816E-5D513CDCDBF4}"/>
              </a:ext>
            </a:extLst>
          </p:cNvPr>
          <p:cNvSpPr/>
          <p:nvPr/>
        </p:nvSpPr>
        <p:spPr>
          <a:xfrm>
            <a:off x="530087" y="2947560"/>
            <a:ext cx="288462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、接收</a:t>
            </a:r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字节数据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68AE767-FA7D-40EA-A4A3-C163A9181FA6}"/>
              </a:ext>
            </a:extLst>
          </p:cNvPr>
          <p:cNvSpPr/>
          <p:nvPr/>
        </p:nvSpPr>
        <p:spPr>
          <a:xfrm>
            <a:off x="530086" y="4319752"/>
            <a:ext cx="2884628" cy="39962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、发送结束信号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53A3BA-EEA7-47E7-8855-3E32A3A49662}"/>
              </a:ext>
            </a:extLst>
          </p:cNvPr>
          <p:cNvSpPr/>
          <p:nvPr/>
        </p:nvSpPr>
        <p:spPr>
          <a:xfrm>
            <a:off x="3424424" y="1604563"/>
            <a:ext cx="2470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dht11_reset()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999670-F438-4371-89A8-AD217B572F6A}"/>
              </a:ext>
            </a:extLst>
          </p:cNvPr>
          <p:cNvSpPr/>
          <p:nvPr/>
        </p:nvSpPr>
        <p:spPr>
          <a:xfrm>
            <a:off x="3414714" y="2303715"/>
            <a:ext cx="2470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dht11_check()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8CC6452-EC68-483A-9A34-1945CED854BD}"/>
              </a:ext>
            </a:extLst>
          </p:cNvPr>
          <p:cNvSpPr/>
          <p:nvPr/>
        </p:nvSpPr>
        <p:spPr>
          <a:xfrm>
            <a:off x="3414713" y="2987744"/>
            <a:ext cx="5343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dht11_read_byte()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67843EE-7FB2-4EE0-A108-F6B2FDC6F876}"/>
              </a:ext>
            </a:extLst>
          </p:cNvPr>
          <p:cNvSpPr/>
          <p:nvPr/>
        </p:nvSpPr>
        <p:spPr>
          <a:xfrm>
            <a:off x="530086" y="3633656"/>
            <a:ext cx="288462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、数据处理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D0E8B6-041D-496B-9A66-C5316E319ED2}"/>
              </a:ext>
            </a:extLst>
          </p:cNvPr>
          <p:cNvSpPr/>
          <p:nvPr/>
        </p:nvSpPr>
        <p:spPr>
          <a:xfrm>
            <a:off x="3414712" y="3660866"/>
            <a:ext cx="4103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温度和湿度数据的处理（检查数据是否正确）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47F117AF-0157-4D14-895F-3B965543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404041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5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0" grpId="0" animBg="1"/>
      <p:bldP spid="31" grpId="0"/>
      <p:bldP spid="32" grpId="0"/>
      <p:bldP spid="35" grpId="0"/>
      <p:bldP spid="40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02998" y="1402539"/>
            <a:ext cx="856240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传感器实现每隔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读取温湿度数据并使用串口打印方式输出温度值和湿度值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443363" y="2342296"/>
            <a:ext cx="458408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165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44336" y="901409"/>
            <a:ext cx="9055327" cy="88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DHT11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数字温湿度传感器是一款含有已校准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数字信号输出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温湿度复合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该传感器包括一个电容式感湿元件和一个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NTC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测温元件，并与一个高性能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位单片机相连。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F66755-96B8-4A5B-B49D-7B7033163267}"/>
              </a:ext>
            </a:extLst>
          </p:cNvPr>
          <p:cNvSpPr/>
          <p:nvPr/>
        </p:nvSpPr>
        <p:spPr>
          <a:xfrm>
            <a:off x="337232" y="3708437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、精度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2C106F-1443-4C2B-BD26-FDEC2BE10E0A}"/>
              </a:ext>
            </a:extLst>
          </p:cNvPr>
          <p:cNvSpPr/>
          <p:nvPr/>
        </p:nvSpPr>
        <p:spPr>
          <a:xfrm>
            <a:off x="337232" y="3101892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、测量范围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95ACA6-7C3A-4F75-9DBE-3161BDBDB088}"/>
              </a:ext>
            </a:extLst>
          </p:cNvPr>
          <p:cNvSpPr/>
          <p:nvPr/>
        </p:nvSpPr>
        <p:spPr>
          <a:xfrm>
            <a:off x="337232" y="4314983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、分辨率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E738AC-873B-4ABE-BD95-3DF9CE1CAD1F}"/>
              </a:ext>
            </a:extLst>
          </p:cNvPr>
          <p:cNvSpPr/>
          <p:nvPr/>
        </p:nvSpPr>
        <p:spPr>
          <a:xfrm>
            <a:off x="2581013" y="3066587"/>
            <a:ext cx="46342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温度范围：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-20-60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  湿度范围：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5-95%RH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BE81ED-318C-40C1-82C5-8AD2A5D6DB83}"/>
              </a:ext>
            </a:extLst>
          </p:cNvPr>
          <p:cNvSpPr/>
          <p:nvPr/>
        </p:nvSpPr>
        <p:spPr>
          <a:xfrm>
            <a:off x="2581013" y="4297608"/>
            <a:ext cx="257085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  湿度：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1%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DC8192-DAA8-400A-821D-9921967739D2}"/>
              </a:ext>
            </a:extLst>
          </p:cNvPr>
          <p:cNvSpPr/>
          <p:nvPr/>
        </p:nvSpPr>
        <p:spPr>
          <a:xfrm>
            <a:off x="2581013" y="3762345"/>
            <a:ext cx="4481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/>
              </a:rPr>
              <a:t>温度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±2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/>
              </a:rPr>
              <a:t>℃   湿度：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±5</a:t>
            </a:r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/>
              </a:rPr>
              <a:t>%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83E76B-F84D-4C61-9149-BB6B11E8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701" y="1967507"/>
            <a:ext cx="1348640" cy="2071126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10353C8-3FEC-488A-AB12-918192C77617}"/>
              </a:ext>
            </a:extLst>
          </p:cNvPr>
          <p:cNvSpPr/>
          <p:nvPr/>
        </p:nvSpPr>
        <p:spPr>
          <a:xfrm>
            <a:off x="337232" y="2495347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、工作电流</a:t>
            </a:r>
            <a:endParaRPr lang="en-US" altLang="zh-CN" sz="1600" dirty="0">
              <a:solidFill>
                <a:srgbClr val="002060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2D3720-BF15-40C6-9F59-44AB6E3BB2C5}"/>
              </a:ext>
            </a:extLst>
          </p:cNvPr>
          <p:cNvSpPr/>
          <p:nvPr/>
        </p:nvSpPr>
        <p:spPr>
          <a:xfrm>
            <a:off x="2581013" y="1931234"/>
            <a:ext cx="2470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3.3~5.5V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5BAC08A-546B-41FC-91C6-B210BAA23AB5}"/>
              </a:ext>
            </a:extLst>
          </p:cNvPr>
          <p:cNvSpPr/>
          <p:nvPr/>
        </p:nvSpPr>
        <p:spPr>
          <a:xfrm>
            <a:off x="337232" y="1888802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、工作电压范围</a:t>
            </a:r>
            <a:endParaRPr lang="en-US" altLang="zh-CN" sz="1600" dirty="0">
              <a:solidFill>
                <a:srgbClr val="002060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E14133-7860-4967-B8E4-8FEE9E462EB0}"/>
              </a:ext>
            </a:extLst>
          </p:cNvPr>
          <p:cNvSpPr/>
          <p:nvPr/>
        </p:nvSpPr>
        <p:spPr>
          <a:xfrm>
            <a:off x="2581013" y="2502603"/>
            <a:ext cx="3431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0.5mA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4B4A364-061E-47AB-B172-57273F03F9CF}"/>
              </a:ext>
            </a:extLst>
          </p:cNvPr>
          <p:cNvSpPr/>
          <p:nvPr/>
        </p:nvSpPr>
        <p:spPr>
          <a:xfrm>
            <a:off x="5051920" y="1850251"/>
            <a:ext cx="188166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使用单总线通信</a:t>
            </a: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/>
      <p:bldP spid="31" grpId="0" animBg="1"/>
      <p:bldP spid="32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引脚说明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73AF20-B883-4E15-8042-5B3C05CA9EE0}"/>
              </a:ext>
            </a:extLst>
          </p:cNvPr>
          <p:cNvSpPr/>
          <p:nvPr/>
        </p:nvSpPr>
        <p:spPr>
          <a:xfrm>
            <a:off x="1396095" y="2842180"/>
            <a:ext cx="5349293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引脚说明：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为电源地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为数据线（配置开漏模式并外接上拉电阻）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为不接引脚（接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为外接供电电源输入端（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3.3~5.5V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AC96EF-F0DC-44BA-BC58-76DF45A1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456" y="581721"/>
            <a:ext cx="3515367" cy="21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4" y="650862"/>
            <a:ext cx="676798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模块与各开发板引脚硬件连接说明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8056BFE-43B8-406C-A530-29737FB2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43710"/>
              </p:ext>
            </p:extLst>
          </p:nvPr>
        </p:nvGraphicFramePr>
        <p:xfrm>
          <a:off x="911551" y="1229626"/>
          <a:ext cx="7416000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分类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DHT11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模块引脚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8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供电脚（</a:t>
                      </a: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3.3~5.5V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DQ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地（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精英板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战舰板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PG11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探索板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PG9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阿波罗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PB12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北极星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PG10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MINIPro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H750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VCC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PC13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GND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72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1419466"/>
            <a:ext cx="4223308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基本操作步骤（掌握）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587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7916BB3-3B0A-4CCC-8C14-BBA8725787ED}"/>
              </a:ext>
            </a:extLst>
          </p:cNvPr>
          <p:cNvSpPr/>
          <p:nvPr/>
        </p:nvSpPr>
        <p:spPr>
          <a:xfrm>
            <a:off x="69244" y="3671033"/>
            <a:ext cx="1620944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B518B63-2EA8-43FC-9226-EB9CBE99A5ED}"/>
              </a:ext>
            </a:extLst>
          </p:cNvPr>
          <p:cNvSpPr/>
          <p:nvPr/>
        </p:nvSpPr>
        <p:spPr>
          <a:xfrm>
            <a:off x="2476722" y="3671033"/>
            <a:ext cx="1677972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响应信号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B4E7A64-11DA-4E99-9531-0B7A58731241}"/>
              </a:ext>
            </a:extLst>
          </p:cNvPr>
          <p:cNvSpPr/>
          <p:nvPr/>
        </p:nvSpPr>
        <p:spPr>
          <a:xfrm>
            <a:off x="4941228" y="3676264"/>
            <a:ext cx="1701593" cy="3182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40bit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407539-18C8-4519-8853-EEB4739FB67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690188" y="3835383"/>
            <a:ext cx="78653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E0B1937-94C7-4D83-AB90-888E5B6E7E4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154694" y="3835383"/>
            <a:ext cx="786534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4B6204-C8EE-4B45-AA7D-F32F44723E25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6642821" y="3835384"/>
            <a:ext cx="786534" cy="239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6C33D94-8656-4287-A09C-302B1B531753}"/>
              </a:ext>
            </a:extLst>
          </p:cNvPr>
          <p:cNvSpPr/>
          <p:nvPr/>
        </p:nvSpPr>
        <p:spPr>
          <a:xfrm>
            <a:off x="2898228" y="33526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从机发出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C616B2-BF38-4F2B-BD48-D4515F6ABAD3}"/>
              </a:ext>
            </a:extLst>
          </p:cNvPr>
          <p:cNvSpPr/>
          <p:nvPr/>
        </p:nvSpPr>
        <p:spPr>
          <a:xfrm>
            <a:off x="4682499" y="3360367"/>
            <a:ext cx="2425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湿度数据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温度数据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DE5E5C-5D5E-4DB7-B00C-C068F4ADB049}"/>
              </a:ext>
            </a:extLst>
          </p:cNvPr>
          <p:cNvSpPr/>
          <p:nvPr/>
        </p:nvSpPr>
        <p:spPr>
          <a:xfrm>
            <a:off x="450930" y="33626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主机发出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0BFAB70-EFEA-472E-B6A4-6C6C09703481}"/>
              </a:ext>
            </a:extLst>
          </p:cNvPr>
          <p:cNvSpPr/>
          <p:nvPr/>
        </p:nvSpPr>
        <p:spPr>
          <a:xfrm>
            <a:off x="7429355" y="3673428"/>
            <a:ext cx="1620944" cy="3287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结束信号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7EFF39-8B0A-4D7B-99E2-D20355785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9608"/>
            <a:ext cx="9144000" cy="186413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675B972-8BA7-4701-AF81-24B5B82783A4}"/>
              </a:ext>
            </a:extLst>
          </p:cNvPr>
          <p:cNvSpPr/>
          <p:nvPr/>
        </p:nvSpPr>
        <p:spPr>
          <a:xfrm>
            <a:off x="7989623" y="336848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4A900764-67B8-497E-B162-3388C4E1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DHT11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0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/>
      <p:bldP spid="31" grpId="0"/>
      <p:bldP spid="33" grpId="0"/>
      <p:bldP spid="34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起始信号与响应信号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9C313F-3526-476D-9554-6FC70911E3B7}"/>
              </a:ext>
            </a:extLst>
          </p:cNvPr>
          <p:cNvSpPr txBox="1"/>
          <p:nvPr/>
        </p:nvSpPr>
        <p:spPr>
          <a:xfrm>
            <a:off x="4236720" y="3139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AF592C4-3557-4B88-83BE-5D18535F3863}"/>
              </a:ext>
            </a:extLst>
          </p:cNvPr>
          <p:cNvSpPr/>
          <p:nvPr/>
        </p:nvSpPr>
        <p:spPr>
          <a:xfrm>
            <a:off x="106214" y="3838941"/>
            <a:ext cx="2042414" cy="53757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主机拉低数据线并保持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t1(18~30ms)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0A713D-0458-4359-994D-4D6D798D7CA2}"/>
              </a:ext>
            </a:extLst>
          </p:cNvPr>
          <p:cNvSpPr/>
          <p:nvPr/>
        </p:nvSpPr>
        <p:spPr>
          <a:xfrm>
            <a:off x="2463825" y="3838941"/>
            <a:ext cx="1811714" cy="53757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释放数据线并延时等待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t2(10~35us)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D992D1C-143B-410D-93AE-198DBE279226}"/>
              </a:ext>
            </a:extLst>
          </p:cNvPr>
          <p:cNvSpPr/>
          <p:nvPr/>
        </p:nvSpPr>
        <p:spPr>
          <a:xfrm>
            <a:off x="6733691" y="3838941"/>
            <a:ext cx="1528168" cy="53757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拉高数据线并延时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t4(80~92us)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7157953-52F4-473E-B665-B69D28D03FA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2148628" y="4107729"/>
            <a:ext cx="31519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1726D9-0551-4C62-810D-68613AC9FE54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>
            <a:off x="4275539" y="4107729"/>
            <a:ext cx="315197" cy="238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A312F20-1EBF-4FEB-9CA5-3095CFB86E59}"/>
              </a:ext>
            </a:extLst>
          </p:cNvPr>
          <p:cNvSpPr/>
          <p:nvPr/>
        </p:nvSpPr>
        <p:spPr>
          <a:xfrm>
            <a:off x="8370991" y="3216468"/>
            <a:ext cx="660924" cy="307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Bold" panose="020B0800000000000000"/>
              </a:rPr>
              <a:t>主机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25452D-6E79-44E1-AD03-EE8A6A2A9E57}"/>
              </a:ext>
            </a:extLst>
          </p:cNvPr>
          <p:cNvSpPr/>
          <p:nvPr/>
        </p:nvSpPr>
        <p:spPr>
          <a:xfrm>
            <a:off x="8378130" y="3614891"/>
            <a:ext cx="66092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Bold" panose="020B0800000000000000"/>
              </a:rPr>
              <a:t>从机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EACCE6-F957-4AC4-93EC-A96CEFE0EF27}"/>
              </a:ext>
            </a:extLst>
          </p:cNvPr>
          <p:cNvSpPr/>
          <p:nvPr/>
        </p:nvSpPr>
        <p:spPr>
          <a:xfrm>
            <a:off x="319440" y="352059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主机发送开始信号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770AC3-3239-457F-9ED1-EF55B396FA29}"/>
              </a:ext>
            </a:extLst>
          </p:cNvPr>
          <p:cNvSpPr/>
          <p:nvPr/>
        </p:nvSpPr>
        <p:spPr>
          <a:xfrm>
            <a:off x="2450491" y="3520590"/>
            <a:ext cx="1833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进入接收模式（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F9784F0-BA40-40F5-BCD0-C72DB194037B}"/>
              </a:ext>
            </a:extLst>
          </p:cNvPr>
          <p:cNvSpPr/>
          <p:nvPr/>
        </p:nvSpPr>
        <p:spPr>
          <a:xfrm>
            <a:off x="6873977" y="352059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准备输出数据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B73127A-BC87-4EC5-A635-8FDC153CDC16}"/>
              </a:ext>
            </a:extLst>
          </p:cNvPr>
          <p:cNvSpPr/>
          <p:nvPr/>
        </p:nvSpPr>
        <p:spPr>
          <a:xfrm>
            <a:off x="4590736" y="3841322"/>
            <a:ext cx="1827757" cy="53757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拉低数据线并保持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t3(78~88us)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C370658-0189-452B-9ACC-88740AA7990E}"/>
              </a:ext>
            </a:extLst>
          </p:cNvPr>
          <p:cNvSpPr/>
          <p:nvPr/>
        </p:nvSpPr>
        <p:spPr>
          <a:xfrm>
            <a:off x="4818942" y="3522971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响应信号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82682A9-31E7-41D7-AD11-C5B16649A59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418493" y="4105347"/>
            <a:ext cx="315198" cy="23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A85460EB-5EBC-4078-B34B-29A68EC30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12" y="1237680"/>
            <a:ext cx="59626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61" grpId="0"/>
      <p:bldP spid="76" grpId="0"/>
      <p:bldP spid="79" grpId="0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3" y="2364277"/>
            <a:ext cx="176230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起始信号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103073" y="2998333"/>
            <a:ext cx="3561671" cy="19986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dht11_reset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DQ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delay_ms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拉低至少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18ms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DQ_OUT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DQ=1 */</a:t>
            </a:r>
            <a:endParaRPr lang="zh-CN" altLang="en-US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主机拉高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10~35us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812632" y="654753"/>
            <a:ext cx="4228295" cy="43374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dht11_check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return 0:succeed   1:fail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retry,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0;  	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(DQ_IN &amp;&amp; retry &lt; 100)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retry++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     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DHT11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会拉低数据线约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83us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(retry &gt;= 100)	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超时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 = 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while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(! DQ_IN &amp;&amp; retry &lt; 100){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retry++;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(1);</a:t>
            </a:r>
          </a:p>
          <a:p>
            <a:pPr>
              <a:lnSpc>
                <a:spcPct val="123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          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DHT11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拉低后会再次拉高约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87us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(retry &gt;= 100) 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1;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超时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	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rval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B4CF9C6-98E8-4E8D-8044-34797922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2" y="78906"/>
            <a:ext cx="1762301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响应信号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3C98-1F37-4E6B-9A61-5E7684E4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4" y="459520"/>
            <a:ext cx="4428036" cy="1613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9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17175</TotalTime>
  <Words>1031</Words>
  <Application>Microsoft Office PowerPoint</Application>
  <PresentationFormat>全屏显示(16:9)</PresentationFormat>
  <Paragraphs>239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142</cp:revision>
  <dcterms:created xsi:type="dcterms:W3CDTF">2021-03-21T09:45:45Z</dcterms:created>
  <dcterms:modified xsi:type="dcterms:W3CDTF">2021-10-12T13:41:15Z</dcterms:modified>
</cp:coreProperties>
</file>