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8" r:id="rId2"/>
    <p:sldId id="270" r:id="rId3"/>
    <p:sldId id="274" r:id="rId4"/>
    <p:sldId id="359" r:id="rId5"/>
    <p:sldId id="369" r:id="rId6"/>
    <p:sldId id="356" r:id="rId7"/>
    <p:sldId id="365" r:id="rId8"/>
    <p:sldId id="284" r:id="rId9"/>
    <p:sldId id="344" r:id="rId10"/>
    <p:sldId id="368" r:id="rId11"/>
    <p:sldId id="352" r:id="rId12"/>
    <p:sldId id="345" r:id="rId13"/>
    <p:sldId id="353" r:id="rId14"/>
    <p:sldId id="346" r:id="rId15"/>
    <p:sldId id="354" r:id="rId16"/>
    <p:sldId id="366" r:id="rId17"/>
    <p:sldId id="360" r:id="rId18"/>
    <p:sldId id="362" r:id="rId19"/>
    <p:sldId id="361" r:id="rId20"/>
    <p:sldId id="341" r:id="rId21"/>
    <p:sldId id="364" r:id="rId22"/>
    <p:sldId id="370" r:id="rId23"/>
    <p:sldId id="367" r:id="rId24"/>
    <p:sldId id="281" r:id="rId25"/>
    <p:sldId id="363" r:id="rId26"/>
    <p:sldId id="27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969B2"/>
    <a:srgbClr val="B4C7E7"/>
    <a:srgbClr val="5AA5DE"/>
    <a:srgbClr val="1174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88746" autoAdjust="0"/>
  </p:normalViewPr>
  <p:slideViewPr>
    <p:cSldViewPr snapToGrid="0">
      <p:cViewPr varScale="1">
        <p:scale>
          <a:sx n="134" d="100"/>
          <a:sy n="134" d="100"/>
        </p:scale>
        <p:origin x="12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9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单总线上的所有通信都是以初始化序列开始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59" y="148213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复位脉冲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2724851" y="2857677"/>
            <a:ext cx="3561671" cy="19986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ds18b20_reset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DQ,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750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750us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DQ=1,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1D03A-69BF-48DE-BF9D-EA9525357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56" y="849075"/>
            <a:ext cx="4482221" cy="172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664101" y="62581"/>
            <a:ext cx="4381805" cy="50188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ds18b20_check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/* return 0:succeed   1:fail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retry,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(DQ_IN &amp;&amp; retry &lt; 200)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变低，等待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(retry &gt;= 200)	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 = 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while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(! DQ_IN &amp;&amp; retry &lt; 240)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变高，等待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240us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(retry &gt;= 240)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	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4" y="683538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应答脉冲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D10285-89A3-44B0-992E-04318E5C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" y="1363725"/>
            <a:ext cx="4512170" cy="15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BB48B-F352-4E1E-BF2E-05A81840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" y="914981"/>
            <a:ext cx="9144000" cy="307935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F4E70A-636A-4E00-810A-63B09E8EC919}"/>
              </a:ext>
            </a:extLst>
          </p:cNvPr>
          <p:cNvSpPr/>
          <p:nvPr/>
        </p:nvSpPr>
        <p:spPr>
          <a:xfrm>
            <a:off x="602732" y="4150519"/>
            <a:ext cx="1158068" cy="46572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输出低电平延时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C8EC11-68E5-4421-9D85-A6E244BAB83A}"/>
              </a:ext>
            </a:extLst>
          </p:cNvPr>
          <p:cNvSpPr/>
          <p:nvPr/>
        </p:nvSpPr>
        <p:spPr>
          <a:xfrm>
            <a:off x="2545516" y="4150520"/>
            <a:ext cx="1158068" cy="4657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8CA4C8-C022-4D64-BEE0-967FC07C982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760800" y="4383384"/>
            <a:ext cx="78471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FDD13A2-3185-43AB-B9BF-F9C781A8CC70}"/>
              </a:ext>
            </a:extLst>
          </p:cNvPr>
          <p:cNvSpPr/>
          <p:nvPr/>
        </p:nvSpPr>
        <p:spPr>
          <a:xfrm>
            <a:off x="5584307" y="4150519"/>
            <a:ext cx="1158068" cy="46572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输出低电平延时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C49DCCC-5C4A-4AC1-BE2B-859872F9B579}"/>
              </a:ext>
            </a:extLst>
          </p:cNvPr>
          <p:cNvSpPr/>
          <p:nvPr/>
        </p:nvSpPr>
        <p:spPr>
          <a:xfrm>
            <a:off x="7527091" y="4150520"/>
            <a:ext cx="1158068" cy="4657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4D6E1B-3F94-480D-AAEF-CA035F3CB39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742375" y="4383384"/>
            <a:ext cx="78471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20" y="13485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281670" y="504349"/>
            <a:ext cx="3075894" cy="166199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ds18b20_write_0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F4D8A311-967F-42D8-99DC-DAC1D9B1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19" y="2317920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A3273E-2B3A-45F1-96C2-4F292AE2F422}"/>
              </a:ext>
            </a:extLst>
          </p:cNvPr>
          <p:cNvSpPr/>
          <p:nvPr/>
        </p:nvSpPr>
        <p:spPr>
          <a:xfrm>
            <a:off x="276419" y="2818208"/>
            <a:ext cx="3075895" cy="166199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ds18b20_write_1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9CB42D-FC93-45AE-9771-B8DADEA1CE46}"/>
              </a:ext>
            </a:extLst>
          </p:cNvPr>
          <p:cNvSpPr/>
          <p:nvPr/>
        </p:nvSpPr>
        <p:spPr>
          <a:xfrm>
            <a:off x="276419" y="4606195"/>
            <a:ext cx="4070408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发送所有的命令和数据都是字节的低位在前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958448-AE64-4A01-B62E-D7C263CF7DE0}"/>
              </a:ext>
            </a:extLst>
          </p:cNvPr>
          <p:cNvSpPr/>
          <p:nvPr/>
        </p:nvSpPr>
        <p:spPr>
          <a:xfrm>
            <a:off x="4572000" y="1989156"/>
            <a:ext cx="4070408" cy="30469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ds18b20_write_byte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j;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(j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j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j++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if (data &amp;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ds18b20_write_1();	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Write 1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else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ds18b20_write_0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Write 0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&gt;&gt;= 1;	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右移，获取高一位数据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78C0E-8DAA-432E-B84D-4B80AFC4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76" y="264522"/>
            <a:ext cx="5357812" cy="14399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40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3F9F9-A98F-49AD-B13B-22C53C58D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981"/>
            <a:ext cx="9144000" cy="320284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EED96C-549B-47C2-AD86-D632BC6FA540}"/>
              </a:ext>
            </a:extLst>
          </p:cNvPr>
          <p:cNvSpPr/>
          <p:nvPr/>
        </p:nvSpPr>
        <p:spPr>
          <a:xfrm>
            <a:off x="538438" y="4271584"/>
            <a:ext cx="1158068" cy="46572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输出低电平延时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8A33DE2-8196-4DE9-949F-94933CA5086C}"/>
              </a:ext>
            </a:extLst>
          </p:cNvPr>
          <p:cNvSpPr/>
          <p:nvPr/>
        </p:nvSpPr>
        <p:spPr>
          <a:xfrm>
            <a:off x="2481222" y="4271585"/>
            <a:ext cx="1158068" cy="4657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91D987-ABD4-4FAC-B2D4-9C6091C2CA9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696506" y="4504449"/>
            <a:ext cx="78471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4E322A-0FF1-4CB6-8A56-CCB2A5E8A4F3}"/>
              </a:ext>
            </a:extLst>
          </p:cNvPr>
          <p:cNvSpPr/>
          <p:nvPr/>
        </p:nvSpPr>
        <p:spPr>
          <a:xfrm>
            <a:off x="4252678" y="4271584"/>
            <a:ext cx="1298365" cy="46572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读取总线电平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13FFA1-8E72-4613-A485-AED64A8EB142}"/>
              </a:ext>
            </a:extLst>
          </p:cNvPr>
          <p:cNvSpPr/>
          <p:nvPr/>
        </p:nvSpPr>
        <p:spPr>
          <a:xfrm>
            <a:off x="6164431" y="4271585"/>
            <a:ext cx="1158068" cy="4657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23C2F5F-93BF-4816-AB54-4E7E8EE4ED2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9290" y="4504448"/>
            <a:ext cx="61338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0C1025-6A27-4124-BBCD-C1BAF99C6F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51043" y="4504448"/>
            <a:ext cx="61338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EA9C75-0A36-495C-8374-4BF9594E7E40}"/>
              </a:ext>
            </a:extLst>
          </p:cNvPr>
          <p:cNvSpPr/>
          <p:nvPr/>
        </p:nvSpPr>
        <p:spPr>
          <a:xfrm>
            <a:off x="1844805" y="527252"/>
            <a:ext cx="619191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注意：主机须在读时序开始的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15us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内检测总线电平状态</a:t>
            </a:r>
          </a:p>
        </p:txBody>
      </p:sp>
    </p:spTree>
    <p:extLst>
      <p:ext uri="{BB962C8B-B14F-4D97-AF65-F5344CB8AC3E}">
        <p14:creationId xmlns:p14="http://schemas.microsoft.com/office/powerpoint/2010/main" val="39603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328135" y="884968"/>
            <a:ext cx="3414713" cy="36933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ds18b20_read_bit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0;  </a:t>
            </a:r>
          </a:p>
          <a:p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延时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(DQ_IN)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0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4A5CF8-ECAC-4F5F-9B9F-5407DF4A0A44}"/>
              </a:ext>
            </a:extLst>
          </p:cNvPr>
          <p:cNvSpPr/>
          <p:nvPr/>
        </p:nvSpPr>
        <p:spPr>
          <a:xfrm>
            <a:off x="4936809" y="1849265"/>
            <a:ext cx="3779044" cy="32316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ds18b20_read_byte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b, data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先输出低位数据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高位数据后输出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ds18b20_read_bit();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填充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的每一位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|= b &lt;&lt;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638AEB-60E1-4F9E-BBC8-CE3AAE8D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62" y="126875"/>
            <a:ext cx="5130864" cy="151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0862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6" y="455547"/>
            <a:ext cx="408365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29934-80D8-4EE7-97C8-AE1798102095}"/>
              </a:ext>
            </a:extLst>
          </p:cNvPr>
          <p:cNvSpPr/>
          <p:nvPr/>
        </p:nvSpPr>
        <p:spPr>
          <a:xfrm>
            <a:off x="665020" y="1697314"/>
            <a:ext cx="247912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A24327-F77C-4EED-9138-BA0BA8442944}"/>
              </a:ext>
            </a:extLst>
          </p:cNvPr>
          <p:cNvSpPr/>
          <p:nvPr/>
        </p:nvSpPr>
        <p:spPr>
          <a:xfrm>
            <a:off x="665018" y="2308992"/>
            <a:ext cx="247912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进行操作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2EB1DE-9979-4FCF-A037-7F0DB7C9C5AD}"/>
              </a:ext>
            </a:extLst>
          </p:cNvPr>
          <p:cNvSpPr/>
          <p:nvPr/>
        </p:nvSpPr>
        <p:spPr>
          <a:xfrm>
            <a:off x="665019" y="2924489"/>
            <a:ext cx="247912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功能命令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DFCA08-3B5B-4746-967C-57A28A83FAC8}"/>
              </a:ext>
            </a:extLst>
          </p:cNvPr>
          <p:cNvSpPr txBox="1"/>
          <p:nvPr/>
        </p:nvSpPr>
        <p:spPr>
          <a:xfrm>
            <a:off x="487797" y="946995"/>
            <a:ext cx="589533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进行操作，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按以下步骤依次进行：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257B57-9EC0-4565-AA15-E11DF9E52586}"/>
              </a:ext>
            </a:extLst>
          </p:cNvPr>
          <p:cNvSpPr/>
          <p:nvPr/>
        </p:nvSpPr>
        <p:spPr>
          <a:xfrm>
            <a:off x="3208441" y="1709666"/>
            <a:ext cx="244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复位脉冲和应答脉冲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0D0EAF-D0C0-4FE5-8107-22BBD595AE32}"/>
              </a:ext>
            </a:extLst>
          </p:cNvPr>
          <p:cNvSpPr/>
          <p:nvPr/>
        </p:nvSpPr>
        <p:spPr>
          <a:xfrm>
            <a:off x="3208441" y="2328551"/>
            <a:ext cx="258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功能命令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841DB3-28BA-4368-9F2C-54972FE1FE61}"/>
              </a:ext>
            </a:extLst>
          </p:cNvPr>
          <p:cNvSpPr/>
          <p:nvPr/>
        </p:nvSpPr>
        <p:spPr>
          <a:xfrm>
            <a:off x="3208441" y="2939636"/>
            <a:ext cx="258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操作命令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8561D4-BCF8-4960-B9D8-6CE8BB712E14}"/>
              </a:ext>
            </a:extLst>
          </p:cNvPr>
          <p:cNvSpPr/>
          <p:nvPr/>
        </p:nvSpPr>
        <p:spPr>
          <a:xfrm>
            <a:off x="2599341" y="3708193"/>
            <a:ext cx="3126964" cy="463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注意：这三板斧是操作流程</a:t>
            </a:r>
          </a:p>
        </p:txBody>
      </p:sp>
    </p:spTree>
    <p:extLst>
      <p:ext uri="{BB962C8B-B14F-4D97-AF65-F5344CB8AC3E}">
        <p14:creationId xmlns:p14="http://schemas.microsoft.com/office/powerpoint/2010/main" val="36182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165"/>
            <a:ext cx="176230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ROM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功能命令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BC0079-81F3-46F1-A84B-FF8366B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1030614"/>
            <a:ext cx="7172327" cy="1004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A3CC31A-2DB4-4957-AB32-1BF99AC6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86985"/>
              </p:ext>
            </p:extLst>
          </p:nvPr>
        </p:nvGraphicFramePr>
        <p:xfrm>
          <a:off x="137682" y="2222896"/>
          <a:ext cx="8884398" cy="2160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98224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843111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 ROM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命令（总线只有一个器件）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937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0x55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Match ROM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命令（接收该命令，比对传进来的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12700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0xCC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Skip ROM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跳过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命令，直接对温度传感器操作（总线只有一个器件）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12700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0xF0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Search ROM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搜索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命令（多个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DS18B2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可读取各自的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385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12700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0xEC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Alarm Search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警告搜索命令（与设置温度的上下限值相关）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76419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0197856-FD94-41A1-9D33-E25A42328401}"/>
              </a:ext>
            </a:extLst>
          </p:cNvPr>
          <p:cNvSpPr txBox="1"/>
          <p:nvPr/>
        </p:nvSpPr>
        <p:spPr>
          <a:xfrm>
            <a:off x="2794440" y="4499212"/>
            <a:ext cx="355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49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20C563F-17A7-4926-A74C-51C643F00C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165"/>
            <a:ext cx="176230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操作命令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F761535-2496-44A9-BEB0-6D2212A0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72593"/>
              </p:ext>
            </p:extLst>
          </p:nvPr>
        </p:nvGraphicFramePr>
        <p:xfrm>
          <a:off x="85962" y="1746615"/>
          <a:ext cx="8972074" cy="2520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07307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16640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498364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0x4E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Write Scratchpad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写内部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，可以写入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字节：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，配置寄存器值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5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0xBE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 Scratchpad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读整个内部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字节）（一般读取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byte0</a:t>
                      </a: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byte1</a:t>
                      </a: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即可）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709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Copy Scratchpad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把内部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，配置值，复制给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06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0X44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Convert T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启动温度转换，结果存入内部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013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0xB8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Recall E2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把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TH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，配置值，读到内部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22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0xB4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 Power Supply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DS18B20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的供电方式：电源引脚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0510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AA0BA7E-29A3-4943-A2A1-359B74D82436}"/>
              </a:ext>
            </a:extLst>
          </p:cNvPr>
          <p:cNvSpPr txBox="1"/>
          <p:nvPr/>
        </p:nvSpPr>
        <p:spPr>
          <a:xfrm>
            <a:off x="113350" y="1022307"/>
            <a:ext cx="868679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支持的功能还是很多，一般我们简单读取温度，通过以下标红的两条指令即可完成。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2A5FDD-8C8F-4CEB-B310-AE02E500D532}"/>
              </a:ext>
            </a:extLst>
          </p:cNvPr>
          <p:cNvSpPr txBox="1"/>
          <p:nvPr/>
        </p:nvSpPr>
        <p:spPr>
          <a:xfrm>
            <a:off x="2794439" y="4403455"/>
            <a:ext cx="355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2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251968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17D522-672D-443E-B262-00923D7D7920}"/>
              </a:ext>
            </a:extLst>
          </p:cNvPr>
          <p:cNvSpPr/>
          <p:nvPr/>
        </p:nvSpPr>
        <p:spPr>
          <a:xfrm>
            <a:off x="4725119" y="1466870"/>
            <a:ext cx="2351951" cy="399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6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、读取数据命令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43FDB6-B51C-4E9C-A35B-E27318AC7896}"/>
              </a:ext>
            </a:extLst>
          </p:cNvPr>
          <p:cNvSpPr/>
          <p:nvPr/>
        </p:nvSpPr>
        <p:spPr>
          <a:xfrm>
            <a:off x="2697002" y="679280"/>
            <a:ext cx="2952506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典型温度读取过程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D76E80-D0A3-4D8D-BD13-8F7A1EAB2E95}"/>
              </a:ext>
            </a:extLst>
          </p:cNvPr>
          <p:cNvSpPr/>
          <p:nvPr/>
        </p:nvSpPr>
        <p:spPr>
          <a:xfrm>
            <a:off x="4725117" y="2125545"/>
            <a:ext cx="2351951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7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、读两个字节数据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CF44F8-C6E8-48AF-B954-C963A53FF02A}"/>
              </a:ext>
            </a:extLst>
          </p:cNvPr>
          <p:cNvSpPr/>
          <p:nvPr/>
        </p:nvSpPr>
        <p:spPr>
          <a:xfrm>
            <a:off x="4725117" y="2741042"/>
            <a:ext cx="2351951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8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、数据运算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16D75F-9207-4FC5-AB87-90B32065A8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C989955-6464-4C81-AD17-0C822E6C2D51}"/>
              </a:ext>
            </a:extLst>
          </p:cNvPr>
          <p:cNvSpPr/>
          <p:nvPr/>
        </p:nvSpPr>
        <p:spPr>
          <a:xfrm>
            <a:off x="151465" y="1466870"/>
            <a:ext cx="1858231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、初始化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AD441B-F08C-475F-A4F9-C67AA1F5D2FA}"/>
              </a:ext>
            </a:extLst>
          </p:cNvPr>
          <p:cNvSpPr/>
          <p:nvPr/>
        </p:nvSpPr>
        <p:spPr>
          <a:xfrm>
            <a:off x="151464" y="2078548"/>
            <a:ext cx="185823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ROM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命令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E8FFA3-D935-47A7-816E-5D513CDCDBF4}"/>
              </a:ext>
            </a:extLst>
          </p:cNvPr>
          <p:cNvSpPr/>
          <p:nvPr/>
        </p:nvSpPr>
        <p:spPr>
          <a:xfrm>
            <a:off x="151464" y="2694045"/>
            <a:ext cx="185823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、启动转换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68AE767-FA7D-40EA-A4A3-C163A9181FA6}"/>
              </a:ext>
            </a:extLst>
          </p:cNvPr>
          <p:cNvSpPr/>
          <p:nvPr/>
        </p:nvSpPr>
        <p:spPr>
          <a:xfrm>
            <a:off x="151464" y="3313944"/>
            <a:ext cx="185823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、初始化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C6419E2-EA86-4735-8F6F-8C8E820C1ADA}"/>
              </a:ext>
            </a:extLst>
          </p:cNvPr>
          <p:cNvSpPr/>
          <p:nvPr/>
        </p:nvSpPr>
        <p:spPr>
          <a:xfrm>
            <a:off x="151464" y="3933843"/>
            <a:ext cx="185823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ROM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命令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ACD049-AFF4-4FCD-97D5-C0E53173C378}"/>
              </a:ext>
            </a:extLst>
          </p:cNvPr>
          <p:cNvSpPr/>
          <p:nvPr/>
        </p:nvSpPr>
        <p:spPr>
          <a:xfrm>
            <a:off x="2015228" y="2670432"/>
            <a:ext cx="2145459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Convert T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0x44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6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4B0795-8230-4F85-874C-073C278ABC07}"/>
              </a:ext>
            </a:extLst>
          </p:cNvPr>
          <p:cNvSpPr/>
          <p:nvPr/>
        </p:nvSpPr>
        <p:spPr>
          <a:xfrm>
            <a:off x="2016840" y="2069265"/>
            <a:ext cx="2212401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SKIP ROM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0xCC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6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130781-6002-4940-A93B-1385ABE05108}"/>
              </a:ext>
            </a:extLst>
          </p:cNvPr>
          <p:cNvSpPr/>
          <p:nvPr/>
        </p:nvSpPr>
        <p:spPr>
          <a:xfrm>
            <a:off x="2021796" y="3343379"/>
            <a:ext cx="2329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复位脉冲和应答脉冲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D5B3EDF-D0DA-4939-AF4F-925D9EAEF24B}"/>
              </a:ext>
            </a:extLst>
          </p:cNvPr>
          <p:cNvSpPr/>
          <p:nvPr/>
        </p:nvSpPr>
        <p:spPr>
          <a:xfrm>
            <a:off x="2009696" y="3926436"/>
            <a:ext cx="2212401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SKIP ROM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0xCC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6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29E6A8-E50F-474C-B252-B97D01512AB4}"/>
              </a:ext>
            </a:extLst>
          </p:cNvPr>
          <p:cNvSpPr txBox="1"/>
          <p:nvPr/>
        </p:nvSpPr>
        <p:spPr>
          <a:xfrm>
            <a:off x="7077068" y="1341450"/>
            <a:ext cx="196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spcAft>
                <a:spcPts val="0"/>
              </a:spcAft>
            </a:pPr>
            <a:r>
              <a:rPr lang="en-US" altLang="zh-CN" sz="1600" kern="1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Scratchpad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0xBE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600" kern="100" dirty="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1D384-6D89-460C-B3BF-0D62CE7222DD}"/>
              </a:ext>
            </a:extLst>
          </p:cNvPr>
          <p:cNvSpPr txBox="1"/>
          <p:nvPr/>
        </p:nvSpPr>
        <p:spPr>
          <a:xfrm>
            <a:off x="7091440" y="2148902"/>
            <a:ext cx="1707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spcAft>
                <a:spcPts val="0"/>
              </a:spcAft>
            </a:pPr>
            <a:r>
              <a:rPr lang="en-US" altLang="zh-CN" sz="1600" kern="1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TL(B0) TH(B1)</a:t>
            </a:r>
            <a:endParaRPr lang="zh-CN" altLang="zh-CN" sz="1600" kern="100" dirty="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60FF309-642E-4BE6-9A3D-F1EEB2E3B1C0}"/>
              </a:ext>
            </a:extLst>
          </p:cNvPr>
          <p:cNvSpPr/>
          <p:nvPr/>
        </p:nvSpPr>
        <p:spPr>
          <a:xfrm>
            <a:off x="4572000" y="3603107"/>
            <a:ext cx="413511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注意：遵循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的温度运算规则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11224B-340B-4742-BFF1-C5D7FD674F71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flipH="1" flipV="1">
            <a:off x="5901093" y="3140668"/>
            <a:ext cx="738463" cy="4624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E5F2DE0-F4A5-44E8-AE32-2A3EA2B09560}"/>
              </a:ext>
            </a:extLst>
          </p:cNvPr>
          <p:cNvSpPr/>
          <p:nvPr/>
        </p:nvSpPr>
        <p:spPr>
          <a:xfrm>
            <a:off x="2016840" y="1438508"/>
            <a:ext cx="2159566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复位脉冲和应答脉冲</a:t>
            </a:r>
            <a:endParaRPr lang="zh-CN" altLang="zh-CN" sz="16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5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23" grpId="0" animBg="1"/>
      <p:bldP spid="24" grpId="0" animBg="1"/>
      <p:bldP spid="25" grpId="0" animBg="1"/>
      <p:bldP spid="30" grpId="0" animBg="1"/>
      <p:bldP spid="33" grpId="0" animBg="1"/>
      <p:bldP spid="36" grpId="0"/>
      <p:bldP spid="37" grpId="0"/>
      <p:bldP spid="38" grpId="0"/>
      <p:bldP spid="39" grpId="0"/>
      <p:bldP spid="41" grpId="0"/>
      <p:bldP spid="31" grpId="0"/>
      <p:bldP spid="32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5" y="39861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温度运算规则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4184D59B-509D-483C-A409-9BFA4CD433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447793-39CC-43AB-996D-B7A9DDE1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0" y="951205"/>
            <a:ext cx="4194020" cy="1380281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768AE47-F5AE-4EAA-96F9-77532685B744}"/>
              </a:ext>
            </a:extLst>
          </p:cNvPr>
          <p:cNvSpPr/>
          <p:nvPr/>
        </p:nvSpPr>
        <p:spPr>
          <a:xfrm>
            <a:off x="211930" y="2595556"/>
            <a:ext cx="3735273" cy="597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注意：最高位为符号位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负温度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S=1 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正温度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S=0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AF1A203-D954-43A9-8D3A-FFEFE3C6C546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079566" y="2285997"/>
            <a:ext cx="1" cy="3095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C50DA0B-ACF7-44FD-AF5B-D86CA8627B6C}"/>
              </a:ext>
            </a:extLst>
          </p:cNvPr>
          <p:cNvSpPr/>
          <p:nvPr/>
        </p:nvSpPr>
        <p:spPr>
          <a:xfrm>
            <a:off x="4700950" y="1443448"/>
            <a:ext cx="378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LSB(TL) + MSB(TH) &lt;&lt; 8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CF3B3D-4276-47C1-9662-C7D85C17911B}"/>
              </a:ext>
            </a:extLst>
          </p:cNvPr>
          <p:cNvSpPr/>
          <p:nvPr/>
        </p:nvSpPr>
        <p:spPr>
          <a:xfrm>
            <a:off x="211930" y="1835941"/>
            <a:ext cx="2140745" cy="45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34CEC4-20E1-4D0A-A62C-5C33CD4F0A1D}"/>
              </a:ext>
            </a:extLst>
          </p:cNvPr>
          <p:cNvSpPr/>
          <p:nvPr/>
        </p:nvSpPr>
        <p:spPr>
          <a:xfrm>
            <a:off x="4700950" y="1774964"/>
            <a:ext cx="419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x 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分辨率对应最小刻度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542393-0153-4AA8-B9D7-4A46C150264C}"/>
              </a:ext>
            </a:extLst>
          </p:cNvPr>
          <p:cNvSpPr/>
          <p:nvPr/>
        </p:nvSpPr>
        <p:spPr>
          <a:xfrm>
            <a:off x="4350313" y="956955"/>
            <a:ext cx="1730187" cy="31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正温度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= 0)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83CA51-A2BC-4092-9E48-DF78A664534E}"/>
              </a:ext>
            </a:extLst>
          </p:cNvPr>
          <p:cNvSpPr/>
          <p:nvPr/>
        </p:nvSpPr>
        <p:spPr>
          <a:xfrm>
            <a:off x="4350313" y="2441136"/>
            <a:ext cx="1730187" cy="289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负温度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= 1)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C836D1-6731-40E5-BA51-C138D128D517}"/>
              </a:ext>
            </a:extLst>
          </p:cNvPr>
          <p:cNvSpPr/>
          <p:nvPr/>
        </p:nvSpPr>
        <p:spPr>
          <a:xfrm>
            <a:off x="4700950" y="2846008"/>
            <a:ext cx="378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LSB(TL) + MSB(TH) &lt;&lt; 8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C71FCA-EA59-4D77-877E-46FC6AAC7731}"/>
              </a:ext>
            </a:extLst>
          </p:cNvPr>
          <p:cNvSpPr/>
          <p:nvPr/>
        </p:nvSpPr>
        <p:spPr>
          <a:xfrm>
            <a:off x="4700950" y="3627588"/>
            <a:ext cx="419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temp x 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分辨率对应最小刻度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C0F201A-B6DF-4395-9B20-42307E086A3A}"/>
              </a:ext>
            </a:extLst>
          </p:cNvPr>
          <p:cNvSpPr/>
          <p:nvPr/>
        </p:nvSpPr>
        <p:spPr>
          <a:xfrm>
            <a:off x="1702431" y="3369035"/>
            <a:ext cx="110680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Bold" panose="020B0800000000000000"/>
              </a:rPr>
              <a:t>分辨率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FD42E6-647F-4BAB-9B3E-E196B14428B6}"/>
              </a:ext>
            </a:extLst>
          </p:cNvPr>
          <p:cNvSpPr/>
          <p:nvPr/>
        </p:nvSpPr>
        <p:spPr>
          <a:xfrm>
            <a:off x="215653" y="3881950"/>
            <a:ext cx="18768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2DFE87C-1E8D-4674-A599-F1B8AAF3E5D2}"/>
              </a:ext>
            </a:extLst>
          </p:cNvPr>
          <p:cNvSpPr/>
          <p:nvPr/>
        </p:nvSpPr>
        <p:spPr>
          <a:xfrm>
            <a:off x="2366316" y="3881950"/>
            <a:ext cx="188377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0.25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D87A566-F61A-4A3C-A779-2FF1A3EC3FEF}"/>
              </a:ext>
            </a:extLst>
          </p:cNvPr>
          <p:cNvSpPr/>
          <p:nvPr/>
        </p:nvSpPr>
        <p:spPr>
          <a:xfrm>
            <a:off x="215653" y="4384477"/>
            <a:ext cx="188377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0.125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E8322B-E69D-4A90-8200-0974EA7A7BEF}"/>
              </a:ext>
            </a:extLst>
          </p:cNvPr>
          <p:cNvSpPr/>
          <p:nvPr/>
        </p:nvSpPr>
        <p:spPr>
          <a:xfrm>
            <a:off x="2366316" y="4384477"/>
            <a:ext cx="1883776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0.0625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EED9F23-69D5-472D-8AA0-C8A180FC9CBD}"/>
              </a:ext>
            </a:extLst>
          </p:cNvPr>
          <p:cNvSpPr/>
          <p:nvPr/>
        </p:nvSpPr>
        <p:spPr>
          <a:xfrm>
            <a:off x="4865334" y="4387265"/>
            <a:ext cx="2993231" cy="369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出厂默认状态为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 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11A6B-C715-4619-81FB-855D0C2D3A37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 flipV="1">
            <a:off x="4250092" y="4569143"/>
            <a:ext cx="615242" cy="2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0F02BFF-7FAF-4B56-804E-C285AD0B7B94}"/>
              </a:ext>
            </a:extLst>
          </p:cNvPr>
          <p:cNvSpPr/>
          <p:nvPr/>
        </p:nvSpPr>
        <p:spPr>
          <a:xfrm>
            <a:off x="4700950" y="3236798"/>
            <a:ext cx="240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= ~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D203DB6-5562-4FD7-B45A-305B2DBFABDE}"/>
              </a:ext>
            </a:extLst>
          </p:cNvPr>
          <p:cNvSpPr/>
          <p:nvPr/>
        </p:nvSpPr>
        <p:spPr>
          <a:xfrm>
            <a:off x="7164782" y="3287259"/>
            <a:ext cx="1782255" cy="289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①按位取反    ②加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0" grpId="0"/>
      <p:bldP spid="3" grpId="0" animBg="1"/>
      <p:bldP spid="22" grpId="0"/>
      <p:bldP spid="28" grpId="0" animBg="1"/>
      <p:bldP spid="29" grpId="0" animBg="1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5" y="39861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温度运算规则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4184D59B-509D-483C-A409-9BFA4CD433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DDE147-176E-4484-AA62-B728E82BB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"/>
          <a:stretch/>
        </p:blipFill>
        <p:spPr>
          <a:xfrm>
            <a:off x="183069" y="971261"/>
            <a:ext cx="4738975" cy="3065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7114243-B9B6-4E1F-9F96-EF6EB88324B7}"/>
              </a:ext>
            </a:extLst>
          </p:cNvPr>
          <p:cNvSpPr/>
          <p:nvPr/>
        </p:nvSpPr>
        <p:spPr>
          <a:xfrm>
            <a:off x="5121841" y="857829"/>
            <a:ext cx="1050359" cy="31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+ 0.5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5C9AEC-228D-4CA4-8E71-25EAFD84B394}"/>
              </a:ext>
            </a:extLst>
          </p:cNvPr>
          <p:cNvSpPr/>
          <p:nvPr/>
        </p:nvSpPr>
        <p:spPr>
          <a:xfrm>
            <a:off x="242888" y="2621756"/>
            <a:ext cx="4579143" cy="207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CA291-B64C-44BD-8EBA-EC9973181372}"/>
              </a:ext>
            </a:extLst>
          </p:cNvPr>
          <p:cNvSpPr/>
          <p:nvPr/>
        </p:nvSpPr>
        <p:spPr>
          <a:xfrm>
            <a:off x="5121841" y="1254550"/>
            <a:ext cx="353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0000 0000 0000 1000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375D4C-D853-4112-8DFF-5D129826B227}"/>
              </a:ext>
            </a:extLst>
          </p:cNvPr>
          <p:cNvSpPr/>
          <p:nvPr/>
        </p:nvSpPr>
        <p:spPr>
          <a:xfrm>
            <a:off x="5121841" y="1656641"/>
            <a:ext cx="3918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8 x 0.0625 = 0.5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F354CA9-0FF1-4D41-A778-2BA09E46611A}"/>
              </a:ext>
            </a:extLst>
          </p:cNvPr>
          <p:cNvSpPr/>
          <p:nvPr/>
        </p:nvSpPr>
        <p:spPr>
          <a:xfrm>
            <a:off x="5121840" y="2487336"/>
            <a:ext cx="1050359" cy="316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- 0.5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D675C7-1824-4242-9FAF-A53B42C26BA6}"/>
              </a:ext>
            </a:extLst>
          </p:cNvPr>
          <p:cNvSpPr/>
          <p:nvPr/>
        </p:nvSpPr>
        <p:spPr>
          <a:xfrm>
            <a:off x="5121841" y="2957152"/>
            <a:ext cx="353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1111 1111 1111 1000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598065-28E5-45B8-BD82-289EEFCD7047}"/>
              </a:ext>
            </a:extLst>
          </p:cNvPr>
          <p:cNvSpPr/>
          <p:nvPr/>
        </p:nvSpPr>
        <p:spPr>
          <a:xfrm>
            <a:off x="5121841" y="4116491"/>
            <a:ext cx="3918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- (8 x 0.0625) = -0.5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E1A4A1-997B-4061-BDAE-A09712CA2E15}"/>
              </a:ext>
            </a:extLst>
          </p:cNvPr>
          <p:cNvSpPr/>
          <p:nvPr/>
        </p:nvSpPr>
        <p:spPr>
          <a:xfrm>
            <a:off x="230981" y="3067054"/>
            <a:ext cx="4579143" cy="207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F25C0F-DC5E-4821-A898-8543D913A2D6}"/>
              </a:ext>
            </a:extLst>
          </p:cNvPr>
          <p:cNvSpPr/>
          <p:nvPr/>
        </p:nvSpPr>
        <p:spPr>
          <a:xfrm>
            <a:off x="4957527" y="3368940"/>
            <a:ext cx="383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: 0000 0000 0000 0111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E11DCA-8CEB-4390-B2DA-D5F489289CF8}"/>
              </a:ext>
            </a:extLst>
          </p:cNvPr>
          <p:cNvSpPr/>
          <p:nvPr/>
        </p:nvSpPr>
        <p:spPr>
          <a:xfrm>
            <a:off x="4969644" y="3721913"/>
            <a:ext cx="4174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reg_data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+ 1  : 0000 0000 0000 1000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25" grpId="0"/>
      <p:bldP spid="27" grpId="0" animBg="1"/>
      <p:bldP spid="28" grpId="0"/>
      <p:bldP spid="31" grpId="0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670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8226106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传感器实现每隔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100ms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读取温度数据并使用串口打印方式输出温度值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84527" y="965367"/>
            <a:ext cx="857494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DS18B20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DALLAS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半导体公司推出的一种“单总线”接口的温度传感器。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其特点如下：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44FF8-5E1B-45C9-90AB-8999835E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59" y="1516121"/>
            <a:ext cx="991891" cy="309742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F66755-96B8-4A5B-B49D-7B7033163267}"/>
              </a:ext>
            </a:extLst>
          </p:cNvPr>
          <p:cNvSpPr/>
          <p:nvPr/>
        </p:nvSpPr>
        <p:spPr>
          <a:xfrm>
            <a:off x="403057" y="3683777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、支持多点组网功能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2C106F-1443-4C2B-BD26-FDEC2BE10E0A}"/>
              </a:ext>
            </a:extLst>
          </p:cNvPr>
          <p:cNvSpPr/>
          <p:nvPr/>
        </p:nvSpPr>
        <p:spPr>
          <a:xfrm>
            <a:off x="403057" y="1956438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、硬件开销小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95ACA6-7C3A-4F75-9DBE-3161BDBDB088}"/>
              </a:ext>
            </a:extLst>
          </p:cNvPr>
          <p:cNvSpPr/>
          <p:nvPr/>
        </p:nvSpPr>
        <p:spPr>
          <a:xfrm>
            <a:off x="403056" y="4259556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、精度高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F40036-8090-4359-B352-DB27BABFF4C8}"/>
              </a:ext>
            </a:extLst>
          </p:cNvPr>
          <p:cNvSpPr/>
          <p:nvPr/>
        </p:nvSpPr>
        <p:spPr>
          <a:xfrm>
            <a:off x="403057" y="2532217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、抗干扰能力强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E738AC-873B-4ABE-BD95-3DF9CE1CAD1F}"/>
              </a:ext>
            </a:extLst>
          </p:cNvPr>
          <p:cNvSpPr/>
          <p:nvPr/>
        </p:nvSpPr>
        <p:spPr>
          <a:xfrm>
            <a:off x="2645337" y="2504929"/>
            <a:ext cx="312681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数字信号传输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BE81ED-318C-40C1-82C5-8AD2A5D6DB83}"/>
              </a:ext>
            </a:extLst>
          </p:cNvPr>
          <p:cNvSpPr/>
          <p:nvPr/>
        </p:nvSpPr>
        <p:spPr>
          <a:xfrm>
            <a:off x="2645337" y="4236346"/>
            <a:ext cx="487537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分辨率可编程为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9~12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(-10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~+85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精度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±0.5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DC8192-DAA8-400A-821D-9921967739D2}"/>
              </a:ext>
            </a:extLst>
          </p:cNvPr>
          <p:cNvSpPr/>
          <p:nvPr/>
        </p:nvSpPr>
        <p:spPr>
          <a:xfrm>
            <a:off x="2645337" y="3730080"/>
            <a:ext cx="474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（最多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个）可以并联在总线上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4DB8A7-0E8A-4897-8E5B-E6A47BE006F6}"/>
              </a:ext>
            </a:extLst>
          </p:cNvPr>
          <p:cNvSpPr/>
          <p:nvPr/>
        </p:nvSpPr>
        <p:spPr>
          <a:xfrm>
            <a:off x="2646993" y="1918349"/>
            <a:ext cx="48737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使用单总线接口方式，一个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口即可进行双向通信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901D718-182F-4FE1-A422-2F035310A98F}"/>
              </a:ext>
            </a:extLst>
          </p:cNvPr>
          <p:cNvSpPr/>
          <p:nvPr/>
        </p:nvSpPr>
        <p:spPr>
          <a:xfrm>
            <a:off x="403056" y="3107997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、测温范围广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B1C372-39BF-4C42-924C-416FBAE781D1}"/>
              </a:ext>
            </a:extLst>
          </p:cNvPr>
          <p:cNvSpPr/>
          <p:nvPr/>
        </p:nvSpPr>
        <p:spPr>
          <a:xfrm>
            <a:off x="2645337" y="3072734"/>
            <a:ext cx="312681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-55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+125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18" grpId="0"/>
      <p:bldP spid="2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常见封装和引脚说明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9B12DA-924C-4F4E-8610-FA8E4DA0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00317"/>
            <a:ext cx="3073188" cy="32143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3566109" y="3036359"/>
            <a:ext cx="5349293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为电源地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为数字信号输入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输出端（配置开漏模式）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为外接供电电源输入端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AC96EF-F0DC-44BA-BC58-76DF45A12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316" y="646299"/>
            <a:ext cx="3515367" cy="21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4" y="650862"/>
            <a:ext cx="67679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模块与各开发板引脚硬件连接说明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8056BFE-43B8-406C-A530-29737FB2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79299"/>
              </p:ext>
            </p:extLst>
          </p:nvPr>
        </p:nvGraphicFramePr>
        <p:xfrm>
          <a:off x="533701" y="1240272"/>
          <a:ext cx="7920001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703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2177766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2177766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2177766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分类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DS18B20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模块引脚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8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供电脚（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3~5.5V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DQ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精英板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战舰板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PG11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探索板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PG9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阿波罗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PB12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北极星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MINIPro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H750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PC13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4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346329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4A595-4495-4F18-85B0-E33EDC12B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351"/>
            <a:ext cx="9144000" cy="393630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0C12C8-892E-4E50-9050-3EF7D3EF8BFC}"/>
              </a:ext>
            </a:extLst>
          </p:cNvPr>
          <p:cNvSpPr/>
          <p:nvPr/>
        </p:nvSpPr>
        <p:spPr>
          <a:xfrm>
            <a:off x="2521744" y="1859995"/>
            <a:ext cx="1285875" cy="340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Bold" panose="020B0800000000000000"/>
              </a:rPr>
              <a:t>唯一的序列号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F4E1D3-5FD8-4C90-BBD2-7CE6DF264F69}"/>
              </a:ext>
            </a:extLst>
          </p:cNvPr>
          <p:cNvSpPr/>
          <p:nvPr/>
        </p:nvSpPr>
        <p:spPr>
          <a:xfrm>
            <a:off x="7322343" y="3976926"/>
            <a:ext cx="1116806" cy="340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Bold" panose="020B0800000000000000"/>
              </a:rPr>
              <a:t>分辨率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074B72-E0A5-4A1E-B80B-C192B50D962D}"/>
              </a:ext>
            </a:extLst>
          </p:cNvPr>
          <p:cNvSpPr/>
          <p:nvPr/>
        </p:nvSpPr>
        <p:spPr>
          <a:xfrm>
            <a:off x="2471738" y="1035843"/>
            <a:ext cx="1393031" cy="348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647E92-3EB6-48B1-B163-35EF29F40A3E}"/>
              </a:ext>
            </a:extLst>
          </p:cNvPr>
          <p:cNvSpPr txBox="1"/>
          <p:nvPr/>
        </p:nvSpPr>
        <p:spPr>
          <a:xfrm>
            <a:off x="788794" y="4518452"/>
            <a:ext cx="667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DS18B20.pdf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AD1FAAF-9F41-4CBA-9C3A-7140CBBDAA79}"/>
              </a:ext>
            </a:extLst>
          </p:cNvPr>
          <p:cNvCxnSpPr/>
          <p:nvPr/>
        </p:nvCxnSpPr>
        <p:spPr>
          <a:xfrm>
            <a:off x="550069" y="4107656"/>
            <a:ext cx="192166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465FDE-5553-4D7E-BDED-C1D0EDFC2BDA}"/>
              </a:ext>
            </a:extLst>
          </p:cNvPr>
          <p:cNvCxnSpPr/>
          <p:nvPr/>
        </p:nvCxnSpPr>
        <p:spPr>
          <a:xfrm>
            <a:off x="550069" y="1931193"/>
            <a:ext cx="192166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882E72-9FB6-4B9D-A95B-92A1750537A4}"/>
              </a:ext>
            </a:extLst>
          </p:cNvPr>
          <p:cNvCxnSpPr>
            <a:cxnSpLocks/>
          </p:cNvCxnSpPr>
          <p:nvPr/>
        </p:nvCxnSpPr>
        <p:spPr>
          <a:xfrm>
            <a:off x="3857625" y="1340643"/>
            <a:ext cx="50006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52C7FB6-1FD1-4888-8C21-C3C7F0B6D5F0}"/>
              </a:ext>
            </a:extLst>
          </p:cNvPr>
          <p:cNvSpPr/>
          <p:nvPr/>
        </p:nvSpPr>
        <p:spPr>
          <a:xfrm>
            <a:off x="4343399" y="942974"/>
            <a:ext cx="2471738" cy="74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AF761E-66F4-4C76-A333-B4EEDC83F10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579268" y="1685924"/>
            <a:ext cx="0" cy="4335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02012A9-3B53-4EE2-ABFF-AF91918DC354}"/>
              </a:ext>
            </a:extLst>
          </p:cNvPr>
          <p:cNvSpPr/>
          <p:nvPr/>
        </p:nvSpPr>
        <p:spPr>
          <a:xfrm>
            <a:off x="4922044" y="2126648"/>
            <a:ext cx="1307305" cy="133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08AC2D-23B1-40E5-9989-C624B4B34035}"/>
              </a:ext>
            </a:extLst>
          </p:cNvPr>
          <p:cNvSpPr/>
          <p:nvPr/>
        </p:nvSpPr>
        <p:spPr>
          <a:xfrm>
            <a:off x="6743700" y="1931193"/>
            <a:ext cx="2336002" cy="640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EDE2D8-8951-4B86-A9AC-555873A17C9F}"/>
              </a:ext>
            </a:extLst>
          </p:cNvPr>
          <p:cNvCxnSpPr>
            <a:cxnSpLocks/>
          </p:cNvCxnSpPr>
          <p:nvPr/>
        </p:nvCxnSpPr>
        <p:spPr>
          <a:xfrm>
            <a:off x="6229349" y="2293143"/>
            <a:ext cx="50006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815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3E27266-5785-4D04-A2B0-7CA00F91CCD2}"/>
              </a:ext>
            </a:extLst>
          </p:cNvPr>
          <p:cNvSpPr/>
          <p:nvPr/>
        </p:nvSpPr>
        <p:spPr>
          <a:xfrm>
            <a:off x="168728" y="1108582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思源黑体 CN Normal"/>
                <a:ea typeface="思源黑体 CN Bold" panose="020B0800000000000000"/>
              </a:rPr>
              <a:t>DS18B20</a:t>
            </a:r>
            <a:r>
              <a:rPr lang="zh-CN" altLang="en-US" dirty="0">
                <a:latin typeface="思源黑体 CN Normal"/>
                <a:ea typeface="思源黑体 CN Bold" panose="020B0800000000000000"/>
              </a:rPr>
              <a:t>信号类型</a:t>
            </a:r>
            <a:r>
              <a:rPr lang="zh-CN" altLang="en-US" dirty="0">
                <a:ea typeface="思源黑体 CN Bold" panose="020B0800000000000000"/>
              </a:rPr>
              <a:t>可以归纳为：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CDF40E-8ED0-49BF-B638-1449D6FAD7DD}"/>
              </a:ext>
            </a:extLst>
          </p:cNvPr>
          <p:cNvSpPr/>
          <p:nvPr/>
        </p:nvSpPr>
        <p:spPr>
          <a:xfrm>
            <a:off x="2052624" y="2690336"/>
            <a:ext cx="156966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Bold" panose="020B0800000000000000"/>
              </a:rPr>
              <a:t>六个信号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C5B202E-DCB9-43E2-A554-302EA9608E4C}"/>
              </a:ext>
            </a:extLst>
          </p:cNvPr>
          <p:cNvSpPr/>
          <p:nvPr/>
        </p:nvSpPr>
        <p:spPr>
          <a:xfrm>
            <a:off x="4671550" y="1105112"/>
            <a:ext cx="1181624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复位脉冲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B16CA-F1C8-4101-8856-029EB0F42300}"/>
              </a:ext>
            </a:extLst>
          </p:cNvPr>
          <p:cNvSpPr/>
          <p:nvPr/>
        </p:nvSpPr>
        <p:spPr>
          <a:xfrm>
            <a:off x="4671550" y="1723161"/>
            <a:ext cx="1181624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应答脉冲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633EFA-1DF3-4F2A-A02A-394D58A0F355}"/>
              </a:ext>
            </a:extLst>
          </p:cNvPr>
          <p:cNvSpPr/>
          <p:nvPr/>
        </p:nvSpPr>
        <p:spPr>
          <a:xfrm>
            <a:off x="4671550" y="2341210"/>
            <a:ext cx="1181624" cy="369332"/>
          </a:xfrm>
          <a:prstGeom prst="roundRect">
            <a:avLst/>
          </a:prstGeom>
          <a:solidFill>
            <a:schemeClr val="accent2"/>
          </a:solidFill>
          <a:ln>
            <a:solidFill>
              <a:srgbClr val="5A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203D40-B787-4F58-8E68-528AD3E4ACF3}"/>
              </a:ext>
            </a:extLst>
          </p:cNvPr>
          <p:cNvSpPr/>
          <p:nvPr/>
        </p:nvSpPr>
        <p:spPr>
          <a:xfrm>
            <a:off x="7925023" y="774587"/>
            <a:ext cx="66092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Bold" panose="020B0800000000000000"/>
              </a:rPr>
              <a:t>主机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A16019-0C46-476B-84D5-ED34814DD1C6}"/>
              </a:ext>
            </a:extLst>
          </p:cNvPr>
          <p:cNvSpPr/>
          <p:nvPr/>
        </p:nvSpPr>
        <p:spPr>
          <a:xfrm>
            <a:off x="7925023" y="1191357"/>
            <a:ext cx="6609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Bold" panose="020B0800000000000000"/>
              </a:rPr>
              <a:t>从机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CA4B8D-BE2D-4BD0-B9C7-65E6679F84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45227" y="1289778"/>
            <a:ext cx="52632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1D100BD-D447-4559-A3F6-8BCF025B7EE1}"/>
              </a:ext>
            </a:extLst>
          </p:cNvPr>
          <p:cNvCxnSpPr>
            <a:cxnSpLocks/>
          </p:cNvCxnSpPr>
          <p:nvPr/>
        </p:nvCxnSpPr>
        <p:spPr>
          <a:xfrm>
            <a:off x="4142677" y="3145114"/>
            <a:ext cx="528873" cy="31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C16EBD-3E82-4835-BD7A-6F8B3DFD082E}"/>
              </a:ext>
            </a:extLst>
          </p:cNvPr>
          <p:cNvCxnSpPr>
            <a:cxnSpLocks/>
          </p:cNvCxnSpPr>
          <p:nvPr/>
        </p:nvCxnSpPr>
        <p:spPr>
          <a:xfrm>
            <a:off x="4142677" y="2571750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0D8E6CE-1C29-4352-9BDA-83355BC74D0F}"/>
              </a:ext>
            </a:extLst>
          </p:cNvPr>
          <p:cNvCxnSpPr>
            <a:cxnSpLocks/>
          </p:cNvCxnSpPr>
          <p:nvPr/>
        </p:nvCxnSpPr>
        <p:spPr>
          <a:xfrm>
            <a:off x="4142677" y="1289778"/>
            <a:ext cx="0" cy="30758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620777-3787-457D-B63E-5AA722552B46}"/>
              </a:ext>
            </a:extLst>
          </p:cNvPr>
          <p:cNvCxnSpPr>
            <a:cxnSpLocks/>
          </p:cNvCxnSpPr>
          <p:nvPr/>
        </p:nvCxnSpPr>
        <p:spPr>
          <a:xfrm>
            <a:off x="4142677" y="4365610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FEDD801-8E51-4B9A-9A5F-CAA5FA541653}"/>
              </a:ext>
            </a:extLst>
          </p:cNvPr>
          <p:cNvCxnSpPr>
            <a:cxnSpLocks/>
          </p:cNvCxnSpPr>
          <p:nvPr/>
        </p:nvCxnSpPr>
        <p:spPr>
          <a:xfrm>
            <a:off x="4142677" y="3803004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9A008B-867C-4125-8EC7-8060BF5F25CB}"/>
              </a:ext>
            </a:extLst>
          </p:cNvPr>
          <p:cNvSpPr/>
          <p:nvPr/>
        </p:nvSpPr>
        <p:spPr>
          <a:xfrm>
            <a:off x="4671550" y="2959259"/>
            <a:ext cx="1181624" cy="369332"/>
          </a:xfrm>
          <a:prstGeom prst="roundRect">
            <a:avLst/>
          </a:prstGeom>
          <a:solidFill>
            <a:schemeClr val="accent2"/>
          </a:solidFill>
          <a:ln>
            <a:solidFill>
              <a:srgbClr val="5A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127616-2FB9-48BA-AB67-34432E161B20}"/>
              </a:ext>
            </a:extLst>
          </p:cNvPr>
          <p:cNvSpPr/>
          <p:nvPr/>
        </p:nvSpPr>
        <p:spPr>
          <a:xfrm>
            <a:off x="4671550" y="3577308"/>
            <a:ext cx="1181624" cy="369332"/>
          </a:xfrm>
          <a:prstGeom prst="roundRect">
            <a:avLst/>
          </a:prstGeom>
          <a:solidFill>
            <a:schemeClr val="accent2"/>
          </a:solidFill>
          <a:ln>
            <a:solidFill>
              <a:srgbClr val="5A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6D165C-00A3-42D1-AF55-3BA391419EA6}"/>
              </a:ext>
            </a:extLst>
          </p:cNvPr>
          <p:cNvSpPr/>
          <p:nvPr/>
        </p:nvSpPr>
        <p:spPr>
          <a:xfrm>
            <a:off x="4671550" y="4195359"/>
            <a:ext cx="1181624" cy="369332"/>
          </a:xfrm>
          <a:prstGeom prst="roundRect">
            <a:avLst/>
          </a:prstGeom>
          <a:solidFill>
            <a:schemeClr val="accent2"/>
          </a:solidFill>
          <a:ln>
            <a:solidFill>
              <a:srgbClr val="5AA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87640E4-9B2F-4F2C-9C49-26BB9903CFB4}"/>
              </a:ext>
            </a:extLst>
          </p:cNvPr>
          <p:cNvCxnSpPr>
            <a:cxnSpLocks/>
          </p:cNvCxnSpPr>
          <p:nvPr/>
        </p:nvCxnSpPr>
        <p:spPr>
          <a:xfrm>
            <a:off x="4142677" y="1917326"/>
            <a:ext cx="528873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ADC78B6-8D11-41DB-9CE2-1D1DC981C9CA}"/>
              </a:ext>
            </a:extLst>
          </p:cNvPr>
          <p:cNvCxnSpPr>
            <a:cxnSpLocks/>
          </p:cNvCxnSpPr>
          <p:nvPr/>
        </p:nvCxnSpPr>
        <p:spPr>
          <a:xfrm flipV="1">
            <a:off x="3576618" y="2856335"/>
            <a:ext cx="563510" cy="2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346329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DS18B20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97620B3-9E2F-44FA-B5BF-25AF8EC984B5}"/>
              </a:ext>
            </a:extLst>
          </p:cNvPr>
          <p:cNvSpPr/>
          <p:nvPr/>
        </p:nvSpPr>
        <p:spPr>
          <a:xfrm>
            <a:off x="5853174" y="1112256"/>
            <a:ext cx="308089" cy="9650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9D5924-4561-40BE-83D3-E99ECCC4CCA2}"/>
              </a:ext>
            </a:extLst>
          </p:cNvPr>
          <p:cNvSpPr/>
          <p:nvPr/>
        </p:nvSpPr>
        <p:spPr>
          <a:xfrm>
            <a:off x="6161263" y="1431110"/>
            <a:ext cx="200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检测初始化情况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" grpId="0" animBg="1"/>
      <p:bldP spid="24" grpId="0" animBg="1"/>
      <p:bldP spid="31" grpId="0" animBg="1"/>
      <p:bldP spid="32" grpId="0" animBg="1"/>
      <p:bldP spid="33" grpId="0" animBg="1"/>
      <p:bldP spid="3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复位脉冲和应答脉冲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A780B-3637-43E8-96FC-FA4C617ED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664"/>
            <a:ext cx="9144000" cy="2009776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AF592C4-3557-4B88-83BE-5D18535F3863}"/>
              </a:ext>
            </a:extLst>
          </p:cNvPr>
          <p:cNvSpPr/>
          <p:nvPr/>
        </p:nvSpPr>
        <p:spPr>
          <a:xfrm>
            <a:off x="314317" y="4163325"/>
            <a:ext cx="1943100" cy="45710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输出低电平保持时间至少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0A713D-0458-4359-994D-4D6D798D7CA2}"/>
              </a:ext>
            </a:extLst>
          </p:cNvPr>
          <p:cNvSpPr/>
          <p:nvPr/>
        </p:nvSpPr>
        <p:spPr>
          <a:xfrm>
            <a:off x="2775337" y="4156983"/>
            <a:ext cx="2430945" cy="46344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4.7K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上拉电阻将总线拉高，延时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15~60us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D992D1C-143B-410D-93AE-198DBE279226}"/>
              </a:ext>
            </a:extLst>
          </p:cNvPr>
          <p:cNvSpPr/>
          <p:nvPr/>
        </p:nvSpPr>
        <p:spPr>
          <a:xfrm>
            <a:off x="5687007" y="4156983"/>
            <a:ext cx="1308735" cy="4634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等待拉低总线约在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7157953-52F4-473E-B665-B69D28D03FA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2257417" y="4388705"/>
            <a:ext cx="517920" cy="317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1726D9-0551-4C62-810D-68613AC9FE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206282" y="4388705"/>
            <a:ext cx="48072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A312F20-1EBF-4FEB-9CA5-3095CFB86E59}"/>
              </a:ext>
            </a:extLst>
          </p:cNvPr>
          <p:cNvSpPr/>
          <p:nvPr/>
        </p:nvSpPr>
        <p:spPr>
          <a:xfrm>
            <a:off x="8235258" y="3102165"/>
            <a:ext cx="660924" cy="307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Bold" panose="020B0800000000000000"/>
              </a:rPr>
              <a:t>主机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25452D-6E79-44E1-AD03-EE8A6A2A9E57}"/>
              </a:ext>
            </a:extLst>
          </p:cNvPr>
          <p:cNvSpPr/>
          <p:nvPr/>
        </p:nvSpPr>
        <p:spPr>
          <a:xfrm>
            <a:off x="8235258" y="3500588"/>
            <a:ext cx="66092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Bold" panose="020B0800000000000000"/>
              </a:rPr>
              <a:t>从机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EACCE6-F957-4AC4-93EC-A96CEFE0EF27}"/>
              </a:ext>
            </a:extLst>
          </p:cNvPr>
          <p:cNvSpPr/>
          <p:nvPr/>
        </p:nvSpPr>
        <p:spPr>
          <a:xfrm>
            <a:off x="598045" y="384920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产生复位脉冲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770AC3-3239-457F-9ED1-EF55B396FA29}"/>
              </a:ext>
            </a:extLst>
          </p:cNvPr>
          <p:cNvSpPr/>
          <p:nvPr/>
        </p:nvSpPr>
        <p:spPr>
          <a:xfrm>
            <a:off x="3129155" y="3849206"/>
            <a:ext cx="1833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进入接收模式（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F9784F0-BA40-40F5-BCD0-C72DB194037B}"/>
              </a:ext>
            </a:extLst>
          </p:cNvPr>
          <p:cNvSpPr/>
          <p:nvPr/>
        </p:nvSpPr>
        <p:spPr>
          <a:xfrm>
            <a:off x="5625761" y="384920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低电平应答脉冲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42116B1-D3A4-4C23-86D3-73F771D98057}"/>
              </a:ext>
            </a:extLst>
          </p:cNvPr>
          <p:cNvSpPr/>
          <p:nvPr/>
        </p:nvSpPr>
        <p:spPr>
          <a:xfrm>
            <a:off x="2582879" y="510622"/>
            <a:ext cx="6339664" cy="5805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主机发送复位脉冲后检测从机给主机返回的存在脉冲，检测到正确脉冲表明器件初始化成功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462C49-44CA-4192-8E57-8461D54D4BC5}"/>
              </a:ext>
            </a:extLst>
          </p:cNvPr>
          <p:cNvSpPr/>
          <p:nvPr/>
        </p:nvSpPr>
        <p:spPr>
          <a:xfrm>
            <a:off x="7518197" y="4159362"/>
            <a:ext cx="1308735" cy="4634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释放总线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D75DBD-86C6-49CE-940E-D8C11FBF6ED0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6995742" y="4388705"/>
            <a:ext cx="522455" cy="23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3BA5BAE-3887-4C3C-B705-9D8727B761DD}"/>
              </a:ext>
            </a:extLst>
          </p:cNvPr>
          <p:cNvSpPr/>
          <p:nvPr/>
        </p:nvSpPr>
        <p:spPr>
          <a:xfrm>
            <a:off x="7530298" y="383812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上拉电阻作用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61" grpId="0"/>
      <p:bldP spid="76" grpId="0"/>
      <p:bldP spid="79" grpId="0"/>
      <p:bldP spid="21" grpId="0" animBg="1"/>
      <p:bldP spid="25" grpId="0" animBg="1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20222</TotalTime>
  <Words>2444</Words>
  <Application>Microsoft Office PowerPoint</Application>
  <PresentationFormat>全屏显示(16:9)</PresentationFormat>
  <Paragraphs>389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144</cp:revision>
  <dcterms:created xsi:type="dcterms:W3CDTF">2021-03-21T09:45:45Z</dcterms:created>
  <dcterms:modified xsi:type="dcterms:W3CDTF">2021-09-27T06:51:47Z</dcterms:modified>
</cp:coreProperties>
</file>