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68" r:id="rId2"/>
    <p:sldId id="270" r:id="rId3"/>
    <p:sldId id="389" r:id="rId4"/>
    <p:sldId id="359" r:id="rId5"/>
    <p:sldId id="373" r:id="rId6"/>
    <p:sldId id="284" r:id="rId7"/>
    <p:sldId id="401" r:id="rId8"/>
    <p:sldId id="402" r:id="rId9"/>
    <p:sldId id="393" r:id="rId10"/>
    <p:sldId id="361" r:id="rId11"/>
    <p:sldId id="390" r:id="rId12"/>
    <p:sldId id="371" r:id="rId13"/>
    <p:sldId id="388" r:id="rId14"/>
    <p:sldId id="374" r:id="rId15"/>
    <p:sldId id="360" r:id="rId16"/>
    <p:sldId id="368" r:id="rId17"/>
    <p:sldId id="400" r:id="rId18"/>
    <p:sldId id="395" r:id="rId19"/>
    <p:sldId id="369" r:id="rId20"/>
    <p:sldId id="370" r:id="rId21"/>
    <p:sldId id="399" r:id="rId22"/>
    <p:sldId id="396" r:id="rId23"/>
    <p:sldId id="391" r:id="rId24"/>
    <p:sldId id="379" r:id="rId25"/>
    <p:sldId id="348" r:id="rId26"/>
    <p:sldId id="376" r:id="rId27"/>
    <p:sldId id="377" r:id="rId28"/>
    <p:sldId id="403" r:id="rId29"/>
    <p:sldId id="378" r:id="rId30"/>
    <p:sldId id="380" r:id="rId31"/>
    <p:sldId id="381" r:id="rId32"/>
    <p:sldId id="382" r:id="rId33"/>
    <p:sldId id="383" r:id="rId34"/>
    <p:sldId id="384" r:id="rId35"/>
    <p:sldId id="392" r:id="rId36"/>
    <p:sldId id="281" r:id="rId37"/>
    <p:sldId id="363" r:id="rId38"/>
    <p:sldId id="271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969B2"/>
    <a:srgbClr val="8C9FC1"/>
    <a:srgbClr val="2F528F"/>
    <a:srgbClr val="FFFFFF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2" autoAdjust="0"/>
    <p:restoredTop sz="77653" autoAdjust="0"/>
  </p:normalViewPr>
  <p:slideViewPr>
    <p:cSldViewPr snapToGrid="0">
      <p:cViewPr varScale="1">
        <p:scale>
          <a:sx n="114" d="100"/>
          <a:sy n="114" d="100"/>
        </p:scale>
        <p:origin x="77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ShockburstTM</a:t>
            </a:r>
            <a:r>
              <a:rPr lang="zh-CN" altLang="en-US" dirty="0"/>
              <a:t>模式就是为了向下兼容</a:t>
            </a:r>
            <a:r>
              <a:rPr lang="en-US" altLang="zh-CN" dirty="0"/>
              <a:t>NRF2401A</a:t>
            </a:r>
            <a:r>
              <a:rPr lang="zh-CN" altLang="en-US" dirty="0"/>
              <a:t>，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nRF2402,nRF24E1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PingFang SC"/>
              </a:rPr>
              <a:t>nRF24E2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Nrf24l01+</a:t>
            </a:r>
            <a:r>
              <a:rPr lang="zh-CN" altLang="en-US" dirty="0"/>
              <a:t>内部一共</a:t>
            </a:r>
            <a:r>
              <a:rPr lang="en-US" altLang="zh-CN" dirty="0"/>
              <a:t>30</a:t>
            </a:r>
            <a:r>
              <a:rPr lang="zh-CN" altLang="en-US" dirty="0"/>
              <a:t>个寄存器，编码从</a:t>
            </a:r>
            <a:r>
              <a:rPr lang="en-US" altLang="zh-CN" dirty="0"/>
              <a:t>0x00-0x0D</a:t>
            </a:r>
            <a:r>
              <a:rPr lang="zh-CN" altLang="en-US" dirty="0"/>
              <a:t>，主机能做的事情也不多，读写寄存器，读写数据等等，总共十多项；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采用红框的发送模式和待机模式</a:t>
            </a:r>
            <a:r>
              <a:rPr lang="en-US" altLang="zh-CN" dirty="0"/>
              <a:t>II</a:t>
            </a:r>
            <a:r>
              <a:rPr lang="zh-CN" altLang="en-US" dirty="0"/>
              <a:t>就相对简单了，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TX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模式下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CE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管脚一直保持高电平在程序实现上反而更方便，因为使用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【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路线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1】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工作流程的时候，每发完一包，我们的程序还必须要主动地为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CE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管脚制造一个高电平脉冲才能再次触发数据发送。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无线通信实验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6165"/>
            <a:ext cx="292608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操作指令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F761535-2496-44A9-BEB0-6D2212A0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2492"/>
              </p:ext>
            </p:extLst>
          </p:nvPr>
        </p:nvGraphicFramePr>
        <p:xfrm>
          <a:off x="205017" y="1426684"/>
          <a:ext cx="8817013" cy="2520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1689013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514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指令格式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操作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R_REGISTER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000A AAAA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读寄存器。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AAAAA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为要读出的寄存器地址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W_REGISTER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001A AAAA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写寄存器。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AAAAA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为要写入的寄存器地址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R_RX_PAYLOAD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0110 0001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有效数据，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1~32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字节（接收模式下用）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063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W_TX_PAYLOAD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1010 0000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有效数据，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1~32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字节（发送模式下用）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FLUASH_TX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1110 0001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清除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 FIFO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寄存器（发送模式下用）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FLUASH_RX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1110 0010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清除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 FIFO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寄存器（接收模式下用）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05100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32A6A6F-A8C2-457B-AF64-3E5A326A2D29}"/>
              </a:ext>
            </a:extLst>
          </p:cNvPr>
          <p:cNvSpPr/>
          <p:nvPr/>
        </p:nvSpPr>
        <p:spPr>
          <a:xfrm>
            <a:off x="2122803" y="1796290"/>
            <a:ext cx="1843467" cy="336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 | REG_ADDR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2B44EE-5083-4B42-A226-6640597D4248}"/>
              </a:ext>
            </a:extLst>
          </p:cNvPr>
          <p:cNvSpPr/>
          <p:nvPr/>
        </p:nvSpPr>
        <p:spPr>
          <a:xfrm>
            <a:off x="2119089" y="2156843"/>
            <a:ext cx="1843467" cy="336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 | REG_ADDR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8A2B8E-1C75-4CE8-8771-82584F975752}"/>
              </a:ext>
            </a:extLst>
          </p:cNvPr>
          <p:cNvSpPr/>
          <p:nvPr/>
        </p:nvSpPr>
        <p:spPr>
          <a:xfrm>
            <a:off x="3271908" y="4215721"/>
            <a:ext cx="2688185" cy="293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只带操作信息不带地址信息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AC77E7D-6471-406D-A55D-A7F6854BAB86}"/>
              </a:ext>
            </a:extLst>
          </p:cNvPr>
          <p:cNvSpPr/>
          <p:nvPr/>
        </p:nvSpPr>
        <p:spPr>
          <a:xfrm>
            <a:off x="3271908" y="768665"/>
            <a:ext cx="2688185" cy="293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带操作和地址信息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9E53E-0098-4A7D-8721-2C81E9F68858}"/>
              </a:ext>
            </a:extLst>
          </p:cNvPr>
          <p:cNvSpPr/>
          <p:nvPr/>
        </p:nvSpPr>
        <p:spPr>
          <a:xfrm>
            <a:off x="205017" y="1796290"/>
            <a:ext cx="8817013" cy="697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71C78-5DE7-48AA-A1AC-990EF7A59F7C}"/>
              </a:ext>
            </a:extLst>
          </p:cNvPr>
          <p:cNvSpPr/>
          <p:nvPr/>
        </p:nvSpPr>
        <p:spPr>
          <a:xfrm>
            <a:off x="205017" y="2517396"/>
            <a:ext cx="8817013" cy="14292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49B05A7-98A8-4C10-BA8C-B042FBF968F0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613524" y="1062085"/>
            <a:ext cx="2477" cy="734205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03AD6C7-1CE9-4AE2-B620-91AD7E2CDBD8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H="1" flipV="1">
            <a:off x="4613524" y="3946684"/>
            <a:ext cx="2477" cy="269037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3" grpId="0" animBg="1"/>
      <p:bldP spid="18" grpId="0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工作模式（熟悉）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37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8056BFE-43B8-406C-A530-29737FB2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12518"/>
              </p:ext>
            </p:extLst>
          </p:nvPr>
        </p:nvGraphicFramePr>
        <p:xfrm>
          <a:off x="212951" y="1660012"/>
          <a:ext cx="8748000" cy="26151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420997651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24L01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PWR_UP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PRIM_RX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CE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引脚电平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寄存器状态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43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接收模式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-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发送模式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发送所有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 FIFO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916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发送模式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至少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10us)0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发送一级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 FIFO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99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待机模式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II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 FIFO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为空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1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待机模式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-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无数据包传输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575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掉电模式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-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-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-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5476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5BE997A-03A1-4816-A426-4E95A3E1E744}"/>
              </a:ext>
            </a:extLst>
          </p:cNvPr>
          <p:cNvSpPr/>
          <p:nvPr/>
        </p:nvSpPr>
        <p:spPr>
          <a:xfrm>
            <a:off x="160572" y="980853"/>
            <a:ext cx="857494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CONFIG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PWR_UP(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PRIM_RX(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共同控制。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F01ACD4C-7026-4A24-A7A5-AEF3C8C1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368322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83D385-34C1-4732-BC79-74650E976DDB}"/>
              </a:ext>
            </a:extLst>
          </p:cNvPr>
          <p:cNvSpPr/>
          <p:nvPr/>
        </p:nvSpPr>
        <p:spPr>
          <a:xfrm>
            <a:off x="206601" y="2082799"/>
            <a:ext cx="8748000" cy="742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952591-EC28-4D95-AB0C-33318B8ABDA0}"/>
              </a:ext>
            </a:extLst>
          </p:cNvPr>
          <p:cNvSpPr/>
          <p:nvPr/>
        </p:nvSpPr>
        <p:spPr>
          <a:xfrm>
            <a:off x="212951" y="3186944"/>
            <a:ext cx="8748000" cy="372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7976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FED06C-C43F-4A26-A799-772892281847}"/>
              </a:ext>
            </a:extLst>
          </p:cNvPr>
          <p:cNvSpPr/>
          <p:nvPr/>
        </p:nvSpPr>
        <p:spPr>
          <a:xfrm>
            <a:off x="401652" y="954099"/>
            <a:ext cx="4076344" cy="88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♦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ShockBurstTM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♦ 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Enhanced 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ShockBurstTM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F01ACD4C-7026-4A24-A7A5-AEF3C8C1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72429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数据包处理方式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2A6701-F598-48DE-9272-ECBABAA348D5}"/>
              </a:ext>
            </a:extLst>
          </p:cNvPr>
          <p:cNvSpPr/>
          <p:nvPr/>
        </p:nvSpPr>
        <p:spPr>
          <a:xfrm>
            <a:off x="220981" y="2189965"/>
            <a:ext cx="246529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，与低速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通信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106A423-4BC3-4E85-9D13-448E2898261C}"/>
              </a:ext>
            </a:extLst>
          </p:cNvPr>
          <p:cNvSpPr/>
          <p:nvPr/>
        </p:nvSpPr>
        <p:spPr>
          <a:xfrm>
            <a:off x="220980" y="2834247"/>
            <a:ext cx="246529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IRQ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引脚高效性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1FFF281-0D8B-4317-A963-2172F9FEDD4E}"/>
              </a:ext>
            </a:extLst>
          </p:cNvPr>
          <p:cNvSpPr/>
          <p:nvPr/>
        </p:nvSpPr>
        <p:spPr>
          <a:xfrm>
            <a:off x="220979" y="4122811"/>
            <a:ext cx="2465292" cy="39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，自动应答和重发机制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052303-3872-4A68-B35C-27ACE71E2732}"/>
              </a:ext>
            </a:extLst>
          </p:cNvPr>
          <p:cNvSpPr/>
          <p:nvPr/>
        </p:nvSpPr>
        <p:spPr>
          <a:xfrm>
            <a:off x="2691484" y="2215797"/>
            <a:ext cx="6161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高速信号处理由芯片内部的射频协议处理，无线部分进行高速通信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3ACEFC-B0A4-45D8-A9CE-1969C2C4D4B7}"/>
              </a:ext>
            </a:extLst>
          </p:cNvPr>
          <p:cNvSpPr/>
          <p:nvPr/>
        </p:nvSpPr>
        <p:spPr>
          <a:xfrm>
            <a:off x="2699104" y="2855877"/>
            <a:ext cx="61543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RX/TX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模式下，接收到有效数据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数据发送完毕，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都会通知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4C72E4-FFBF-4EBB-AF4C-3D6C88351B72}"/>
              </a:ext>
            </a:extLst>
          </p:cNvPr>
          <p:cNvSpPr/>
          <p:nvPr/>
        </p:nvSpPr>
        <p:spPr>
          <a:xfrm>
            <a:off x="2699104" y="4001382"/>
            <a:ext cx="628487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在接收到数据后有应答信号，以便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检测有无数据丢失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一旦数据丢失，则通过重发功能将丢失的数据恢复（无需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参与）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83A0BE-8F09-4B49-A17D-047D2EDA6BF9}"/>
              </a:ext>
            </a:extLst>
          </p:cNvPr>
          <p:cNvSpPr/>
          <p:nvPr/>
        </p:nvSpPr>
        <p:spPr>
          <a:xfrm>
            <a:off x="220980" y="3478529"/>
            <a:ext cx="246529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，自动处理字头和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CRC</a:t>
            </a:r>
            <a:endParaRPr lang="zh-CN" altLang="en-US" sz="1600" dirty="0">
              <a:solidFill>
                <a:srgbClr val="002060"/>
              </a:solidFill>
              <a:latin typeface="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8DF295-B86E-451F-A700-C0A140F4E7DD}"/>
              </a:ext>
            </a:extLst>
          </p:cNvPr>
          <p:cNvSpPr/>
          <p:nvPr/>
        </p:nvSpPr>
        <p:spPr>
          <a:xfrm>
            <a:off x="2699104" y="3497671"/>
            <a:ext cx="6034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时，自动加上字头和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时，自动去掉字头和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C38AD7-5E2C-48EE-BA8B-B69C6649E246}"/>
              </a:ext>
            </a:extLst>
          </p:cNvPr>
          <p:cNvSpPr/>
          <p:nvPr/>
        </p:nvSpPr>
        <p:spPr>
          <a:xfrm>
            <a:off x="4477996" y="1315436"/>
            <a:ext cx="1739530" cy="29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系统费用低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29B3D32-3696-405D-AB18-27CA88E3F1C4}"/>
              </a:ext>
            </a:extLst>
          </p:cNvPr>
          <p:cNvSpPr/>
          <p:nvPr/>
        </p:nvSpPr>
        <p:spPr>
          <a:xfrm>
            <a:off x="6620992" y="920466"/>
            <a:ext cx="1739530" cy="296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实时性强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93FE38-F0D2-422F-8FF0-930432394A6F}"/>
              </a:ext>
            </a:extLst>
          </p:cNvPr>
          <p:cNvSpPr/>
          <p:nvPr/>
        </p:nvSpPr>
        <p:spPr>
          <a:xfrm>
            <a:off x="4477996" y="920466"/>
            <a:ext cx="1739530" cy="29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节能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9A9F8D8-0413-4F5D-88DC-C9F9FE2D84B1}"/>
              </a:ext>
            </a:extLst>
          </p:cNvPr>
          <p:cNvSpPr/>
          <p:nvPr/>
        </p:nvSpPr>
        <p:spPr>
          <a:xfrm>
            <a:off x="4477996" y="1722886"/>
            <a:ext cx="1739530" cy="29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抗干扰能力强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13ED25-98AA-421B-A319-9AABDF7E73D8}"/>
              </a:ext>
            </a:extLst>
          </p:cNvPr>
          <p:cNvSpPr/>
          <p:nvPr/>
        </p:nvSpPr>
        <p:spPr>
          <a:xfrm>
            <a:off x="6620992" y="1315436"/>
            <a:ext cx="1739530" cy="296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健壮性好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01FD1DE-1921-4D60-86A9-311DFC3CEBC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1453625" y="1834405"/>
            <a:ext cx="986199" cy="228840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7" grpId="0" animBg="1"/>
      <p:bldP spid="18" grpId="0" animBg="1"/>
      <p:bldP spid="22" grpId="0"/>
      <p:bldP spid="23" grpId="0"/>
      <p:bldP spid="25" grpId="0"/>
      <p:bldP spid="26" grpId="0" animBg="1"/>
      <p:bldP spid="28" grpId="0"/>
      <p:bldP spid="32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2" y="455771"/>
            <a:ext cx="63143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Enhanced 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ShockBurstTM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模式下的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7B6DB11-9C39-4743-873F-FD10EDB6238A}"/>
              </a:ext>
            </a:extLst>
          </p:cNvPr>
          <p:cNvSpPr/>
          <p:nvPr/>
        </p:nvSpPr>
        <p:spPr>
          <a:xfrm>
            <a:off x="2742275" y="4373303"/>
            <a:ext cx="63391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端：通道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的接收地址要与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地址相等以确保收到正确的应答信号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A0294A5-D846-41C7-84A8-F52B93BC6E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"/>
          <a:stretch/>
        </p:blipFill>
        <p:spPr>
          <a:xfrm>
            <a:off x="12060" y="892136"/>
            <a:ext cx="4980318" cy="3439072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5E58EDD-54BE-4556-B868-A4F4E89074DC}"/>
              </a:ext>
            </a:extLst>
          </p:cNvPr>
          <p:cNvSpPr/>
          <p:nvPr/>
        </p:nvSpPr>
        <p:spPr>
          <a:xfrm>
            <a:off x="5465496" y="2332362"/>
            <a:ext cx="1158068" cy="3287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收到数据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08DE13B-D059-42F8-A1D1-E338F0880B1D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6623564" y="2496712"/>
            <a:ext cx="70193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2E9B83F-CAD6-4817-A987-BE09232E5155}"/>
              </a:ext>
            </a:extLst>
          </p:cNvPr>
          <p:cNvSpPr/>
          <p:nvPr/>
        </p:nvSpPr>
        <p:spPr>
          <a:xfrm>
            <a:off x="7325499" y="2332362"/>
            <a:ext cx="1158068" cy="3287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endParaRPr lang="zh-CN" altLang="en-US" sz="14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023DE4-A710-4A62-806B-023F78C3AA99}"/>
              </a:ext>
            </a:extLst>
          </p:cNvPr>
          <p:cNvSpPr/>
          <p:nvPr/>
        </p:nvSpPr>
        <p:spPr>
          <a:xfrm>
            <a:off x="5494387" y="2024585"/>
            <a:ext cx="110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记录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ACFA4A-EF22-44D6-8BB6-6CEFF993314B}"/>
              </a:ext>
            </a:extLst>
          </p:cNvPr>
          <p:cNvSpPr/>
          <p:nvPr/>
        </p:nvSpPr>
        <p:spPr>
          <a:xfrm>
            <a:off x="7025746" y="2017229"/>
            <a:ext cx="182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地址为目的地址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017F43F-6613-4A21-9827-4CB6D4713B30}"/>
              </a:ext>
            </a:extLst>
          </p:cNvPr>
          <p:cNvSpPr/>
          <p:nvPr/>
        </p:nvSpPr>
        <p:spPr>
          <a:xfrm>
            <a:off x="7308597" y="1523969"/>
            <a:ext cx="1158068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</a:t>
            </a:r>
            <a:r>
              <a:rPr lang="en-US" altLang="zh-CN" sz="1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endParaRPr lang="zh-CN" altLang="en-US" sz="14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D765F7-312F-4329-97F8-19169536B663}"/>
              </a:ext>
            </a:extLst>
          </p:cNvPr>
          <p:cNvSpPr/>
          <p:nvPr/>
        </p:nvSpPr>
        <p:spPr>
          <a:xfrm>
            <a:off x="7062032" y="1218627"/>
            <a:ext cx="1694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用作接收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17951FE-2BF7-425A-88D3-4B07A2B7FE3E}"/>
              </a:ext>
            </a:extLst>
          </p:cNvPr>
          <p:cNvSpPr/>
          <p:nvPr/>
        </p:nvSpPr>
        <p:spPr>
          <a:xfrm>
            <a:off x="5465496" y="1523969"/>
            <a:ext cx="1158068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发送数据</a:t>
            </a: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2BDBD1F1-6EDF-489A-B175-B09A0FC8423C}"/>
              </a:ext>
            </a:extLst>
          </p:cNvPr>
          <p:cNvCxnSpPr>
            <a:stCxn id="41" idx="1"/>
            <a:endCxn id="31" idx="1"/>
          </p:cNvCxnSpPr>
          <p:nvPr/>
        </p:nvCxnSpPr>
        <p:spPr>
          <a:xfrm rot="10800000" flipV="1">
            <a:off x="5465496" y="1688318"/>
            <a:ext cx="12700" cy="808393"/>
          </a:xfrm>
          <a:prstGeom prst="bentConnector3">
            <a:avLst>
              <a:gd name="adj1" fmla="val 28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BD72543-7501-4E8F-A2C7-1C5011268E54}"/>
              </a:ext>
            </a:extLst>
          </p:cNvPr>
          <p:cNvCxnSpPr>
            <a:cxnSpLocks/>
            <a:stCxn id="35" idx="3"/>
            <a:endCxn id="39" idx="3"/>
          </p:cNvCxnSpPr>
          <p:nvPr/>
        </p:nvCxnSpPr>
        <p:spPr>
          <a:xfrm flipH="1" flipV="1">
            <a:off x="8466665" y="1688319"/>
            <a:ext cx="16902" cy="808393"/>
          </a:xfrm>
          <a:prstGeom prst="bentConnector3">
            <a:avLst>
              <a:gd name="adj1" fmla="val -1991184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3692871-1BC8-4CB0-AE54-D8E78923DCEF}"/>
              </a:ext>
            </a:extLst>
          </p:cNvPr>
          <p:cNvSpPr/>
          <p:nvPr/>
        </p:nvSpPr>
        <p:spPr>
          <a:xfrm>
            <a:off x="7741622" y="800424"/>
            <a:ext cx="660924" cy="266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824114-AA3A-46D8-BA2C-0CB0014E5450}"/>
              </a:ext>
            </a:extLst>
          </p:cNvPr>
          <p:cNvSpPr/>
          <p:nvPr/>
        </p:nvSpPr>
        <p:spPr>
          <a:xfrm>
            <a:off x="8422685" y="800424"/>
            <a:ext cx="660924" cy="2667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068BA9-3275-4A8F-9F3B-F99F11179EE2}"/>
              </a:ext>
            </a:extLst>
          </p:cNvPr>
          <p:cNvSpPr/>
          <p:nvPr/>
        </p:nvSpPr>
        <p:spPr>
          <a:xfrm>
            <a:off x="1428749" y="3713965"/>
            <a:ext cx="2171873" cy="107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F1DA610-2D58-4CB1-85B6-9DEADA5C9624}"/>
              </a:ext>
            </a:extLst>
          </p:cNvPr>
          <p:cNvSpPr/>
          <p:nvPr/>
        </p:nvSpPr>
        <p:spPr>
          <a:xfrm rot="20314806">
            <a:off x="3401147" y="2934648"/>
            <a:ext cx="1877849" cy="243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2E7EF0D-4E8B-4F70-B060-4A3E0B6D753D}"/>
              </a:ext>
            </a:extLst>
          </p:cNvPr>
          <p:cNvSpPr/>
          <p:nvPr/>
        </p:nvSpPr>
        <p:spPr>
          <a:xfrm>
            <a:off x="4623547" y="3178910"/>
            <a:ext cx="4457859" cy="8549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端：接收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路不同通道的数据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P0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是唯一可以配置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位自身地址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P1~5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都为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位自身地址和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位共用地址</a:t>
            </a:r>
          </a:p>
        </p:txBody>
      </p:sp>
    </p:spTree>
    <p:extLst>
      <p:ext uri="{BB962C8B-B14F-4D97-AF65-F5344CB8AC3E}">
        <p14:creationId xmlns:p14="http://schemas.microsoft.com/office/powerpoint/2010/main" val="37636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 animBg="1"/>
      <p:bldP spid="35" grpId="0" animBg="1"/>
      <p:bldP spid="37" grpId="0"/>
      <p:bldP spid="38" grpId="0"/>
      <p:bldP spid="39" grpId="0" animBg="1"/>
      <p:bldP spid="40" grpId="0"/>
      <p:bldP spid="41" grpId="0" animBg="1"/>
      <p:bldP spid="63" grpId="0" animBg="1"/>
      <p:bldP spid="64" grpId="0" animBg="1"/>
      <p:bldP spid="65" grpId="0" animBg="1"/>
      <p:bldP spid="66" grpId="0" animBg="1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C29934-80D8-4EE7-97C8-AE1798102095}"/>
              </a:ext>
            </a:extLst>
          </p:cNvPr>
          <p:cNvSpPr/>
          <p:nvPr/>
        </p:nvSpPr>
        <p:spPr>
          <a:xfrm>
            <a:off x="1428715" y="1502842"/>
            <a:ext cx="2870236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24L01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进入发送模式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A24327-F77C-4EED-9138-BA0BA8442944}"/>
              </a:ext>
            </a:extLst>
          </p:cNvPr>
          <p:cNvSpPr/>
          <p:nvPr/>
        </p:nvSpPr>
        <p:spPr>
          <a:xfrm>
            <a:off x="1428711" y="2395970"/>
            <a:ext cx="28702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、填充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2EB1DE-9979-4FCF-A037-7F0DB7C9C5AD}"/>
              </a:ext>
            </a:extLst>
          </p:cNvPr>
          <p:cNvSpPr/>
          <p:nvPr/>
        </p:nvSpPr>
        <p:spPr>
          <a:xfrm>
            <a:off x="1428752" y="3289098"/>
            <a:ext cx="2870196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DFCA08-3B5B-4746-967C-57A28A83FAC8}"/>
              </a:ext>
            </a:extLst>
          </p:cNvPr>
          <p:cNvSpPr txBox="1"/>
          <p:nvPr/>
        </p:nvSpPr>
        <p:spPr>
          <a:xfrm>
            <a:off x="352064" y="578525"/>
            <a:ext cx="414135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Enhanced </a:t>
            </a: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ShockBurstTM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发送流程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12679E-D6BF-4451-8FB8-BF52CEDC0FAA}"/>
              </a:ext>
            </a:extLst>
          </p:cNvPr>
          <p:cNvSpPr/>
          <p:nvPr/>
        </p:nvSpPr>
        <p:spPr>
          <a:xfrm>
            <a:off x="4410071" y="1292028"/>
            <a:ext cx="4624072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如何配置身份？发去哪里？哪里接应答信号？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发送失败如何处理？无线条件怎么样？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935CE72-03C3-4CAA-A9A0-7B4B7C0F4F8A}"/>
              </a:ext>
            </a:extLst>
          </p:cNvPr>
          <p:cNvSpPr/>
          <p:nvPr/>
        </p:nvSpPr>
        <p:spPr>
          <a:xfrm>
            <a:off x="1428711" y="4182225"/>
            <a:ext cx="2870196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、判定发送是否成功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4148AB-75A3-42A5-8BF9-701D94C69281}"/>
              </a:ext>
            </a:extLst>
          </p:cNvPr>
          <p:cNvSpPr/>
          <p:nvPr/>
        </p:nvSpPr>
        <p:spPr>
          <a:xfrm>
            <a:off x="4410070" y="2419891"/>
            <a:ext cx="2870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要发送的数据存放到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TX_FIFO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2F771D-FBE2-433B-ADFD-EF5CA3833C87}"/>
              </a:ext>
            </a:extLst>
          </p:cNvPr>
          <p:cNvSpPr/>
          <p:nvPr/>
        </p:nvSpPr>
        <p:spPr>
          <a:xfrm>
            <a:off x="4398008" y="3323588"/>
            <a:ext cx="2167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启动发射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55C2DFFF-6E94-4E2F-BD55-8E4E2CEBF8B2}"/>
              </a:ext>
            </a:extLst>
          </p:cNvPr>
          <p:cNvSpPr/>
          <p:nvPr/>
        </p:nvSpPr>
        <p:spPr>
          <a:xfrm>
            <a:off x="6339835" y="2901950"/>
            <a:ext cx="381000" cy="1172619"/>
          </a:xfrm>
          <a:prstGeom prst="leftBrace">
            <a:avLst>
              <a:gd name="adj1" fmla="val 8133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8D625F-5AA8-457B-9DAE-7E25AEBC857C}"/>
              </a:ext>
            </a:extLst>
          </p:cNvPr>
          <p:cNvSpPr/>
          <p:nvPr/>
        </p:nvSpPr>
        <p:spPr>
          <a:xfrm>
            <a:off x="6664960" y="2701616"/>
            <a:ext cx="2167892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无线系统上电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无线发送数据打包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高速发送数据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E4D4F-C91E-4A9A-B18E-217EDF5A38D5}"/>
              </a:ext>
            </a:extLst>
          </p:cNvPr>
          <p:cNvSpPr/>
          <p:nvPr/>
        </p:nvSpPr>
        <p:spPr>
          <a:xfrm>
            <a:off x="4398008" y="4222244"/>
            <a:ext cx="3006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读取状态寄存器相关标记位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左中括号 2">
            <a:extLst>
              <a:ext uri="{FF2B5EF4-FFF2-40B4-BE49-F238E27FC236}">
                <a16:creationId xmlns:a16="http://schemas.microsoft.com/office/drawing/2014/main" id="{86600EA1-6C03-4D13-A082-F152E6BDF476}"/>
              </a:ext>
            </a:extLst>
          </p:cNvPr>
          <p:cNvSpPr/>
          <p:nvPr/>
        </p:nvSpPr>
        <p:spPr>
          <a:xfrm>
            <a:off x="1111270" y="1512842"/>
            <a:ext cx="234910" cy="36909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>
            <a:extLst>
              <a:ext uri="{FF2B5EF4-FFF2-40B4-BE49-F238E27FC236}">
                <a16:creationId xmlns:a16="http://schemas.microsoft.com/office/drawing/2014/main" id="{FB1F4337-B683-4D86-9F09-F7772E765D43}"/>
              </a:ext>
            </a:extLst>
          </p:cNvPr>
          <p:cNvSpPr/>
          <p:nvPr/>
        </p:nvSpPr>
        <p:spPr>
          <a:xfrm>
            <a:off x="1111269" y="2415020"/>
            <a:ext cx="234911" cy="2164828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7F218C-91BD-4839-8D03-18967F233F1E}"/>
              </a:ext>
            </a:extLst>
          </p:cNvPr>
          <p:cNvSpPr/>
          <p:nvPr/>
        </p:nvSpPr>
        <p:spPr>
          <a:xfrm>
            <a:off x="35557" y="1532769"/>
            <a:ext cx="1065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tx_mode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DB0F120-92A1-4974-B82D-44B05CD9B42A}"/>
              </a:ext>
            </a:extLst>
          </p:cNvPr>
          <p:cNvSpPr/>
          <p:nvPr/>
        </p:nvSpPr>
        <p:spPr>
          <a:xfrm>
            <a:off x="38061" y="3335775"/>
            <a:ext cx="1135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tx_packet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2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/>
      <p:bldP spid="24" grpId="0" animBg="1"/>
      <p:bldP spid="25" grpId="0"/>
      <p:bldP spid="26" grpId="0"/>
      <p:bldP spid="2" grpId="0" animBg="1"/>
      <p:bldP spid="29" grpId="0"/>
      <p:bldP spid="30" grpId="0"/>
      <p:bldP spid="3" grpId="0" animBg="1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C29934-80D8-4EE7-97C8-AE1798102095}"/>
              </a:ext>
            </a:extLst>
          </p:cNvPr>
          <p:cNvSpPr/>
          <p:nvPr/>
        </p:nvSpPr>
        <p:spPr>
          <a:xfrm>
            <a:off x="360872" y="994285"/>
            <a:ext cx="337419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节点的地址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TX_ADDRESS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A24327-F77C-4EED-9138-BA0BA8442944}"/>
              </a:ext>
            </a:extLst>
          </p:cNvPr>
          <p:cNvSpPr/>
          <p:nvPr/>
        </p:nvSpPr>
        <p:spPr>
          <a:xfrm>
            <a:off x="360874" y="1481462"/>
            <a:ext cx="337419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节点的地址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RX_ADDRESS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2EB1DE-9979-4FCF-A037-7F0DB7C9C5AD}"/>
              </a:ext>
            </a:extLst>
          </p:cNvPr>
          <p:cNvSpPr/>
          <p:nvPr/>
        </p:nvSpPr>
        <p:spPr>
          <a:xfrm>
            <a:off x="360875" y="1968639"/>
            <a:ext cx="337419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的自动应答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DFCA08-3B5B-4746-967C-57A28A83FAC8}"/>
              </a:ext>
            </a:extLst>
          </p:cNvPr>
          <p:cNvSpPr txBox="1"/>
          <p:nvPr/>
        </p:nvSpPr>
        <p:spPr>
          <a:xfrm>
            <a:off x="2016" y="454071"/>
            <a:ext cx="506290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Enhanced </a:t>
            </a: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ShockBurstTM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发送模式初始化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0939AF5-3897-4168-817C-01902B426E41}"/>
              </a:ext>
            </a:extLst>
          </p:cNvPr>
          <p:cNvSpPr/>
          <p:nvPr/>
        </p:nvSpPr>
        <p:spPr>
          <a:xfrm>
            <a:off x="360875" y="2455816"/>
            <a:ext cx="337419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的接收地址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3BCE1D4-C891-401C-960A-E6E523E5CE62}"/>
              </a:ext>
            </a:extLst>
          </p:cNvPr>
          <p:cNvSpPr/>
          <p:nvPr/>
        </p:nvSpPr>
        <p:spPr>
          <a:xfrm>
            <a:off x="360875" y="2942993"/>
            <a:ext cx="338291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、配置自动重发间隔时间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次数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CD2690F-3A27-46AD-930F-1329AF9D4FAB}"/>
              </a:ext>
            </a:extLst>
          </p:cNvPr>
          <p:cNvSpPr/>
          <p:nvPr/>
        </p:nvSpPr>
        <p:spPr>
          <a:xfrm>
            <a:off x="364050" y="3430170"/>
            <a:ext cx="337419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、选择通信频率 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43F387A-DD8E-4B4F-BC32-135C22A08E90}"/>
              </a:ext>
            </a:extLst>
          </p:cNvPr>
          <p:cNvSpPr/>
          <p:nvPr/>
        </p:nvSpPr>
        <p:spPr>
          <a:xfrm>
            <a:off x="364049" y="3917347"/>
            <a:ext cx="337419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、配置发射参数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FB8E21-BD0B-44E4-999B-4A6350630339}"/>
              </a:ext>
            </a:extLst>
          </p:cNvPr>
          <p:cNvSpPr/>
          <p:nvPr/>
        </p:nvSpPr>
        <p:spPr>
          <a:xfrm>
            <a:off x="364048" y="4404524"/>
            <a:ext cx="3374196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、配置基本参数及工作模式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ED2A68-1BC4-4498-AD54-56E01772E2A7}"/>
              </a:ext>
            </a:extLst>
          </p:cNvPr>
          <p:cNvSpPr/>
          <p:nvPr/>
        </p:nvSpPr>
        <p:spPr>
          <a:xfrm>
            <a:off x="5331254" y="3451111"/>
            <a:ext cx="3502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频率计算公式：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2400 + RF_CH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D65C8D-2899-452B-AEA6-60D2DE78850A}"/>
              </a:ext>
            </a:extLst>
          </p:cNvPr>
          <p:cNvSpPr/>
          <p:nvPr/>
        </p:nvSpPr>
        <p:spPr>
          <a:xfrm>
            <a:off x="5331254" y="3953424"/>
            <a:ext cx="3690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发射功率、无线速率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BDC5E0-74D5-4B3F-BDC7-5C3BB6F867C3}"/>
              </a:ext>
            </a:extLst>
          </p:cNvPr>
          <p:cNvSpPr/>
          <p:nvPr/>
        </p:nvSpPr>
        <p:spPr>
          <a:xfrm>
            <a:off x="3858068" y="1017982"/>
            <a:ext cx="1094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TX_ADDR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864988-136A-4324-A94B-B69367419B20}"/>
              </a:ext>
            </a:extLst>
          </p:cNvPr>
          <p:cNvSpPr/>
          <p:nvPr/>
        </p:nvSpPr>
        <p:spPr>
          <a:xfrm>
            <a:off x="3858068" y="1535561"/>
            <a:ext cx="1479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RX_ADDR_P0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5D1271-660A-4BE6-A554-FFADF7D88990}"/>
              </a:ext>
            </a:extLst>
          </p:cNvPr>
          <p:cNvSpPr txBox="1"/>
          <p:nvPr/>
        </p:nvSpPr>
        <p:spPr>
          <a:xfrm>
            <a:off x="3858068" y="2040596"/>
            <a:ext cx="1231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EN_AA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10CE868-88F2-4D7F-8A45-3964C21D1D60}"/>
              </a:ext>
            </a:extLst>
          </p:cNvPr>
          <p:cNvSpPr txBox="1"/>
          <p:nvPr/>
        </p:nvSpPr>
        <p:spPr>
          <a:xfrm>
            <a:off x="3858068" y="2496697"/>
            <a:ext cx="173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EN_RXADDR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C4D2A46-CB4C-47B8-B8CD-3E917BD5305E}"/>
              </a:ext>
            </a:extLst>
          </p:cNvPr>
          <p:cNvSpPr txBox="1"/>
          <p:nvPr/>
        </p:nvSpPr>
        <p:spPr>
          <a:xfrm>
            <a:off x="3858068" y="2966280"/>
            <a:ext cx="1702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SETUP_RETR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2CB27DF-1333-41BF-B7AA-455471CBCD38}"/>
              </a:ext>
            </a:extLst>
          </p:cNvPr>
          <p:cNvSpPr txBox="1"/>
          <p:nvPr/>
        </p:nvSpPr>
        <p:spPr>
          <a:xfrm>
            <a:off x="3858068" y="3460639"/>
            <a:ext cx="1362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RF_CH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B093C8-9741-4780-8A7F-A3899E2F8EA6}"/>
              </a:ext>
            </a:extLst>
          </p:cNvPr>
          <p:cNvSpPr txBox="1"/>
          <p:nvPr/>
        </p:nvSpPr>
        <p:spPr>
          <a:xfrm>
            <a:off x="3858068" y="3948067"/>
            <a:ext cx="1362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RF_SETUP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44F1A8-AEE8-4650-B2F0-703DD808F13F}"/>
              </a:ext>
            </a:extLst>
          </p:cNvPr>
          <p:cNvSpPr txBox="1"/>
          <p:nvPr/>
        </p:nvSpPr>
        <p:spPr>
          <a:xfrm>
            <a:off x="3858068" y="4440025"/>
            <a:ext cx="14616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CONFIG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2474A4-0204-40F4-A80E-E1EC6C9573EB}"/>
              </a:ext>
            </a:extLst>
          </p:cNvPr>
          <p:cNvSpPr/>
          <p:nvPr/>
        </p:nvSpPr>
        <p:spPr>
          <a:xfrm>
            <a:off x="5350304" y="4440025"/>
            <a:ext cx="2809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Send / Receive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FDEBA6-B4C6-43D8-8BAB-3AE2C70369FC}"/>
              </a:ext>
            </a:extLst>
          </p:cNvPr>
          <p:cNvSpPr/>
          <p:nvPr/>
        </p:nvSpPr>
        <p:spPr>
          <a:xfrm>
            <a:off x="7099254" y="1973103"/>
            <a:ext cx="1987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发送失败如何处理？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D7BBD3-F5A7-45CE-83DC-8825390C5036}"/>
              </a:ext>
            </a:extLst>
          </p:cNvPr>
          <p:cNvSpPr txBox="1"/>
          <p:nvPr/>
        </p:nvSpPr>
        <p:spPr>
          <a:xfrm>
            <a:off x="7099254" y="993535"/>
            <a:ext cx="1315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发去哪里？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664AD7-0A18-4A6A-9B80-BB58901CF104}"/>
              </a:ext>
            </a:extLst>
          </p:cNvPr>
          <p:cNvSpPr txBox="1"/>
          <p:nvPr/>
        </p:nvSpPr>
        <p:spPr>
          <a:xfrm>
            <a:off x="7099254" y="1483319"/>
            <a:ext cx="1916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哪里接应答信号？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67563E3-7E07-491B-A3C3-B1AA3242CCD1}"/>
              </a:ext>
            </a:extLst>
          </p:cNvPr>
          <p:cNvSpPr txBox="1"/>
          <p:nvPr/>
        </p:nvSpPr>
        <p:spPr>
          <a:xfrm>
            <a:off x="7099255" y="2462887"/>
            <a:ext cx="1866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无线条件怎么样？</a:t>
            </a:r>
            <a:endParaRPr lang="zh-CN" altLang="en-US" sz="16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DF14665-90AF-46CE-B4C4-083DF890C516}"/>
              </a:ext>
            </a:extLst>
          </p:cNvPr>
          <p:cNvSpPr/>
          <p:nvPr/>
        </p:nvSpPr>
        <p:spPr>
          <a:xfrm>
            <a:off x="5287798" y="512919"/>
            <a:ext cx="3436275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Enhanced 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ShockBurstTM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2897BB-FA26-462B-B099-0904BEA13DE8}"/>
              </a:ext>
            </a:extLst>
          </p:cNvPr>
          <p:cNvCxnSpPr>
            <a:cxnSpLocks/>
            <a:stCxn id="33" idx="3"/>
            <a:endCxn id="53" idx="2"/>
          </p:cNvCxnSpPr>
          <p:nvPr/>
        </p:nvCxnSpPr>
        <p:spPr>
          <a:xfrm flipV="1">
            <a:off x="5337577" y="882251"/>
            <a:ext cx="1668359" cy="822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A50BBD-F35A-4848-872E-B190DC4F34E2}"/>
              </a:ext>
            </a:extLst>
          </p:cNvPr>
          <p:cNvCxnSpPr>
            <a:cxnSpLocks/>
            <a:stCxn id="34" idx="3"/>
            <a:endCxn id="53" idx="2"/>
          </p:cNvCxnSpPr>
          <p:nvPr/>
        </p:nvCxnSpPr>
        <p:spPr>
          <a:xfrm flipV="1">
            <a:off x="5089519" y="882251"/>
            <a:ext cx="1916417" cy="1327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0ECFCDF-24EB-4EF6-BC17-8EA5AE51BD3A}"/>
              </a:ext>
            </a:extLst>
          </p:cNvPr>
          <p:cNvSpPr txBox="1"/>
          <p:nvPr/>
        </p:nvSpPr>
        <p:spPr>
          <a:xfrm>
            <a:off x="7099254" y="2952669"/>
            <a:ext cx="1987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如何配置身份？</a:t>
            </a:r>
            <a:endParaRPr lang="zh-CN" altLang="en-US" sz="1600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57ABF2A-4EC4-4BC8-8C69-27B5695E93E4}"/>
              </a:ext>
            </a:extLst>
          </p:cNvPr>
          <p:cNvSpPr/>
          <p:nvPr/>
        </p:nvSpPr>
        <p:spPr>
          <a:xfrm>
            <a:off x="3790709" y="1505410"/>
            <a:ext cx="1479509" cy="1348297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中括号 59">
            <a:extLst>
              <a:ext uri="{FF2B5EF4-FFF2-40B4-BE49-F238E27FC236}">
                <a16:creationId xmlns:a16="http://schemas.microsoft.com/office/drawing/2014/main" id="{D6849CFB-82D1-47E0-AFBC-BB087A93104A}"/>
              </a:ext>
            </a:extLst>
          </p:cNvPr>
          <p:cNvSpPr/>
          <p:nvPr/>
        </p:nvSpPr>
        <p:spPr>
          <a:xfrm>
            <a:off x="3784359" y="3446138"/>
            <a:ext cx="1503439" cy="877929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567F72A-2DFD-4FF4-8E6E-DA01DCA64758}"/>
              </a:ext>
            </a:extLst>
          </p:cNvPr>
          <p:cNvCxnSpPr>
            <a:stCxn id="41" idx="1"/>
            <a:endCxn id="32" idx="3"/>
          </p:cNvCxnSpPr>
          <p:nvPr/>
        </p:nvCxnSpPr>
        <p:spPr>
          <a:xfrm flipH="1">
            <a:off x="4952989" y="1162812"/>
            <a:ext cx="2146265" cy="24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D290CE2-6069-41DE-8756-5A444CD3881E}"/>
              </a:ext>
            </a:extLst>
          </p:cNvPr>
          <p:cNvCxnSpPr>
            <a:cxnSpLocks/>
            <a:stCxn id="42" idx="1"/>
            <a:endCxn id="16" idx="2"/>
          </p:cNvCxnSpPr>
          <p:nvPr/>
        </p:nvCxnSpPr>
        <p:spPr>
          <a:xfrm flipH="1">
            <a:off x="5270218" y="1652596"/>
            <a:ext cx="1829036" cy="526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BA5962-0635-480E-9EEA-509F3BFB23BF}"/>
              </a:ext>
            </a:extLst>
          </p:cNvPr>
          <p:cNvCxnSpPr>
            <a:cxnSpLocks/>
            <a:stCxn id="31" idx="1"/>
            <a:endCxn id="36" idx="0"/>
          </p:cNvCxnSpPr>
          <p:nvPr/>
        </p:nvCxnSpPr>
        <p:spPr>
          <a:xfrm flipH="1">
            <a:off x="4709249" y="2142380"/>
            <a:ext cx="2390005" cy="823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56DD065-557A-45BD-8C54-7CFC52A0487E}"/>
              </a:ext>
            </a:extLst>
          </p:cNvPr>
          <p:cNvCxnSpPr>
            <a:cxnSpLocks/>
            <a:stCxn id="49" idx="1"/>
            <a:endCxn id="60" idx="2"/>
          </p:cNvCxnSpPr>
          <p:nvPr/>
        </p:nvCxnSpPr>
        <p:spPr>
          <a:xfrm flipH="1">
            <a:off x="5287798" y="2632164"/>
            <a:ext cx="1811457" cy="1252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B33B99B-3FFA-4635-A7F5-6663DB037F90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319755" y="3121946"/>
            <a:ext cx="1779499" cy="1487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7" grpId="0" animBg="1"/>
      <p:bldP spid="21" grpId="0" animBg="1"/>
      <p:bldP spid="22" grpId="0" animBg="1"/>
      <p:bldP spid="23" grpId="0" animBg="1"/>
      <p:bldP spid="30" grpId="0" animBg="1"/>
      <p:bldP spid="26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8" grpId="0"/>
      <p:bldP spid="53" grpId="0" animBg="1"/>
      <p:bldP spid="16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678" y="168859"/>
            <a:ext cx="179637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发送模式初始化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70829" y="168859"/>
            <a:ext cx="9022080" cy="48345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发去哪里？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nrf24l01_write_buf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TX_ADDR, (uint8_t *)TX_ADDRESS, TX_ADR_WIDTH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哪里接收应答信号？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RX_ADDR_P0, (uint8_t *)TX_ADDRESS, TX_ADR_WIDTH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EN_AA,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使能通道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的自动应答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EN_RXADDR,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使能通道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的接收地址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发送失败如何处理？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SETUP_RETR,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设置自动重发间隔时间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无线条件怎么样？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RF_CH,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RF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通信频率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RF_SETUP,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发射参数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如何配置身份？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CONFIG,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配置基本工作模式参数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99"/>
            <a:ext cx="1103542" cy="83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24L01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启动发送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1041400" y="0"/>
            <a:ext cx="8102600" cy="509626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packet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ptxbuf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nrf24l01_write_buf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WR_TX_PLOAD,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ptxbuf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TX_PLOAD_WIDTH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写数据到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TX_FIFO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启动传输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(NRF24L01_IRQ !=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nrf24l01_read_reg(STATUS);		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读取状态寄存器的值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nrf24l01_write_reg(NRF_WRITE_REG + STATUS,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TX_DS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MAX_RT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中断标记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&amp; MAX_TX) {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达到最大重发次数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nrf24l01_write_reg(FLUSH_TX,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1;	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	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&amp; TX_OK)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发送完成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900"/>
              </a:lnSpc>
            </a:pP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返回结果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9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C29934-80D8-4EE7-97C8-AE1798102095}"/>
              </a:ext>
            </a:extLst>
          </p:cNvPr>
          <p:cNvSpPr/>
          <p:nvPr/>
        </p:nvSpPr>
        <p:spPr>
          <a:xfrm>
            <a:off x="1387491" y="1321056"/>
            <a:ext cx="322895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24L01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进入接收模式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A24327-F77C-4EED-9138-BA0BA8442944}"/>
              </a:ext>
            </a:extLst>
          </p:cNvPr>
          <p:cNvSpPr/>
          <p:nvPr/>
        </p:nvSpPr>
        <p:spPr>
          <a:xfrm>
            <a:off x="1387493" y="1964756"/>
            <a:ext cx="322895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、读取状态寄存器的值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2EB1DE-9979-4FCF-A037-7F0DB7C9C5AD}"/>
              </a:ext>
            </a:extLst>
          </p:cNvPr>
          <p:cNvSpPr/>
          <p:nvPr/>
        </p:nvSpPr>
        <p:spPr>
          <a:xfrm>
            <a:off x="1387493" y="2608456"/>
            <a:ext cx="322895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、清除中断标记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DFCA08-3B5B-4746-967C-57A28A83FAC8}"/>
              </a:ext>
            </a:extLst>
          </p:cNvPr>
          <p:cNvSpPr txBox="1"/>
          <p:nvPr/>
        </p:nvSpPr>
        <p:spPr>
          <a:xfrm>
            <a:off x="9162" y="462134"/>
            <a:ext cx="439138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Enhanced </a:t>
            </a: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ShockBurstTM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接收流程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0939AF5-3897-4168-817C-01902B426E41}"/>
              </a:ext>
            </a:extLst>
          </p:cNvPr>
          <p:cNvSpPr/>
          <p:nvPr/>
        </p:nvSpPr>
        <p:spPr>
          <a:xfrm>
            <a:off x="1387492" y="3252156"/>
            <a:ext cx="322895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、接收到数据，从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 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读出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DD587D-818C-45D8-8D5C-799536292C28}"/>
              </a:ext>
            </a:extLst>
          </p:cNvPr>
          <p:cNvSpPr/>
          <p:nvPr/>
        </p:nvSpPr>
        <p:spPr>
          <a:xfrm>
            <a:off x="1387492" y="3895856"/>
            <a:ext cx="322895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、清除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 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7585645E-5F34-4401-AB8F-8C37AF00661F}"/>
              </a:ext>
            </a:extLst>
          </p:cNvPr>
          <p:cNvSpPr/>
          <p:nvPr/>
        </p:nvSpPr>
        <p:spPr>
          <a:xfrm>
            <a:off x="1073170" y="1321056"/>
            <a:ext cx="234910" cy="378817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CCD9E456-58BC-4F5E-A373-9F57CE0CB6C0}"/>
              </a:ext>
            </a:extLst>
          </p:cNvPr>
          <p:cNvSpPr/>
          <p:nvPr/>
        </p:nvSpPr>
        <p:spPr>
          <a:xfrm>
            <a:off x="1085869" y="1964756"/>
            <a:ext cx="234911" cy="233072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031D39-A299-40DE-8AEC-723804B6D7E2}"/>
              </a:ext>
            </a:extLst>
          </p:cNvPr>
          <p:cNvSpPr/>
          <p:nvPr/>
        </p:nvSpPr>
        <p:spPr>
          <a:xfrm>
            <a:off x="-2543" y="1361319"/>
            <a:ext cx="1065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rx_mode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50B385-FA19-4D33-AE6E-766143684315}"/>
              </a:ext>
            </a:extLst>
          </p:cNvPr>
          <p:cNvSpPr/>
          <p:nvPr/>
        </p:nvSpPr>
        <p:spPr>
          <a:xfrm>
            <a:off x="-39" y="2948425"/>
            <a:ext cx="1135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rx_packet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213A96-A8BF-4230-ADD4-5D4E1CE16011}"/>
              </a:ext>
            </a:extLst>
          </p:cNvPr>
          <p:cNvSpPr/>
          <p:nvPr/>
        </p:nvSpPr>
        <p:spPr>
          <a:xfrm>
            <a:off x="4772061" y="1105437"/>
            <a:ext cx="373059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如何配置身份？接收谁的数据？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如何发送应答信号？无线条件怎么样？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77DE49-50C6-42BD-BF53-42878B4C2A9F}"/>
              </a:ext>
            </a:extLst>
          </p:cNvPr>
          <p:cNvSpPr/>
          <p:nvPr/>
        </p:nvSpPr>
        <p:spPr>
          <a:xfrm>
            <a:off x="4772060" y="1984106"/>
            <a:ext cx="2724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判断接收数据标记是否置位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5143DC9-51EC-4F36-AEBC-5EEEF8CC1CE5}"/>
              </a:ext>
            </a:extLst>
          </p:cNvPr>
          <p:cNvSpPr/>
          <p:nvPr/>
        </p:nvSpPr>
        <p:spPr>
          <a:xfrm>
            <a:off x="4772060" y="3283846"/>
            <a:ext cx="3228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通过指令从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中取出数据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6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7" grpId="0" animBg="1"/>
      <p:bldP spid="21" grpId="0" animBg="1"/>
      <p:bldP spid="22" grpId="0" animBg="1"/>
      <p:bldP spid="25" grpId="0" animBg="1"/>
      <p:bldP spid="26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C29934-80D8-4EE7-97C8-AE1798102095}"/>
              </a:ext>
            </a:extLst>
          </p:cNvPr>
          <p:cNvSpPr/>
          <p:nvPr/>
        </p:nvSpPr>
        <p:spPr>
          <a:xfrm>
            <a:off x="429451" y="1018367"/>
            <a:ext cx="353016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节点的地址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RX_ADDRESS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2EB1DE-9979-4FCF-A037-7F0DB7C9C5AD}"/>
              </a:ext>
            </a:extLst>
          </p:cNvPr>
          <p:cNvSpPr/>
          <p:nvPr/>
        </p:nvSpPr>
        <p:spPr>
          <a:xfrm>
            <a:off x="429451" y="2108845"/>
            <a:ext cx="353016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、选择通道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有效数据宽度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DFCA08-3B5B-4746-967C-57A28A83FAC8}"/>
              </a:ext>
            </a:extLst>
          </p:cNvPr>
          <p:cNvSpPr txBox="1"/>
          <p:nvPr/>
        </p:nvSpPr>
        <p:spPr>
          <a:xfrm>
            <a:off x="2016" y="454071"/>
            <a:ext cx="506290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Enhanced </a:t>
            </a: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ShockBurstTM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接收模式初始化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0939AF5-3897-4168-817C-01902B426E41}"/>
              </a:ext>
            </a:extLst>
          </p:cNvPr>
          <p:cNvSpPr/>
          <p:nvPr/>
        </p:nvSpPr>
        <p:spPr>
          <a:xfrm>
            <a:off x="429451" y="1563606"/>
            <a:ext cx="353016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的接收地址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CD2690F-3A27-46AD-930F-1329AF9D4FAB}"/>
              </a:ext>
            </a:extLst>
          </p:cNvPr>
          <p:cNvSpPr/>
          <p:nvPr/>
        </p:nvSpPr>
        <p:spPr>
          <a:xfrm>
            <a:off x="429451" y="2654084"/>
            <a:ext cx="353016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的自动应答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43F387A-DD8E-4B4F-BC32-135C22A08E90}"/>
              </a:ext>
            </a:extLst>
          </p:cNvPr>
          <p:cNvSpPr/>
          <p:nvPr/>
        </p:nvSpPr>
        <p:spPr>
          <a:xfrm>
            <a:off x="429451" y="3199323"/>
            <a:ext cx="353016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、选择通信频率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FB8E21-BD0B-44E4-999B-4A6350630339}"/>
              </a:ext>
            </a:extLst>
          </p:cNvPr>
          <p:cNvSpPr/>
          <p:nvPr/>
        </p:nvSpPr>
        <p:spPr>
          <a:xfrm>
            <a:off x="429451" y="3744562"/>
            <a:ext cx="353016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、配置发射参数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016309D-4014-4A1A-9C30-E7431599498A}"/>
              </a:ext>
            </a:extLst>
          </p:cNvPr>
          <p:cNvSpPr/>
          <p:nvPr/>
        </p:nvSpPr>
        <p:spPr>
          <a:xfrm>
            <a:off x="429451" y="4289803"/>
            <a:ext cx="353016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、配置基本参数及工作模式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316EF62-F565-4DEE-86C6-272FACD3A120}"/>
              </a:ext>
            </a:extLst>
          </p:cNvPr>
          <p:cNvSpPr/>
          <p:nvPr/>
        </p:nvSpPr>
        <p:spPr>
          <a:xfrm>
            <a:off x="4121393" y="1046028"/>
            <a:ext cx="1857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RX_ADDR_P0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7B3631-D2F2-418F-BC0A-B0796441D3F4}"/>
              </a:ext>
            </a:extLst>
          </p:cNvPr>
          <p:cNvSpPr/>
          <p:nvPr/>
        </p:nvSpPr>
        <p:spPr>
          <a:xfrm>
            <a:off x="4121393" y="2140756"/>
            <a:ext cx="1853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RX_PW_P0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AE36E4-4362-4B02-A203-098775681FE6}"/>
              </a:ext>
            </a:extLst>
          </p:cNvPr>
          <p:cNvSpPr txBox="1"/>
          <p:nvPr/>
        </p:nvSpPr>
        <p:spPr>
          <a:xfrm>
            <a:off x="4129013" y="1598325"/>
            <a:ext cx="1633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EN_RXADDR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AE589D-C7E7-492D-B00D-41CE01766DF4}"/>
              </a:ext>
            </a:extLst>
          </p:cNvPr>
          <p:cNvSpPr txBox="1"/>
          <p:nvPr/>
        </p:nvSpPr>
        <p:spPr>
          <a:xfrm>
            <a:off x="4121393" y="2671816"/>
            <a:ext cx="173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EN_AA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50E2CF-CC50-47CC-A6BB-B20DBDD57C7C}"/>
              </a:ext>
            </a:extLst>
          </p:cNvPr>
          <p:cNvSpPr txBox="1"/>
          <p:nvPr/>
        </p:nvSpPr>
        <p:spPr>
          <a:xfrm>
            <a:off x="4121393" y="3240568"/>
            <a:ext cx="1894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RF_CH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531139-B985-4450-AFF4-59E662175FF4}"/>
              </a:ext>
            </a:extLst>
          </p:cNvPr>
          <p:cNvSpPr txBox="1"/>
          <p:nvPr/>
        </p:nvSpPr>
        <p:spPr>
          <a:xfrm>
            <a:off x="4112260" y="3785507"/>
            <a:ext cx="1362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RF_SETUP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8B2D59-5EAD-429B-9584-E7B311680187}"/>
              </a:ext>
            </a:extLst>
          </p:cNvPr>
          <p:cNvSpPr txBox="1"/>
          <p:nvPr/>
        </p:nvSpPr>
        <p:spPr>
          <a:xfrm>
            <a:off x="4121393" y="4325725"/>
            <a:ext cx="14616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CONFIG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85C29A-8210-406B-B309-CACD00772576}"/>
              </a:ext>
            </a:extLst>
          </p:cNvPr>
          <p:cNvSpPr/>
          <p:nvPr/>
        </p:nvSpPr>
        <p:spPr>
          <a:xfrm>
            <a:off x="5495932" y="4325725"/>
            <a:ext cx="3885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Send / Receive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3878868-CE08-42F5-B3EC-1FF1748366BE}"/>
              </a:ext>
            </a:extLst>
          </p:cNvPr>
          <p:cNvSpPr/>
          <p:nvPr/>
        </p:nvSpPr>
        <p:spPr>
          <a:xfrm>
            <a:off x="7099254" y="2158445"/>
            <a:ext cx="1987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如何发送应答信号？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9BF218B-6056-45BD-8E85-ECA9CEE59A7F}"/>
              </a:ext>
            </a:extLst>
          </p:cNvPr>
          <p:cNvSpPr txBox="1"/>
          <p:nvPr/>
        </p:nvSpPr>
        <p:spPr>
          <a:xfrm>
            <a:off x="7099254" y="1483319"/>
            <a:ext cx="1916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接收谁的数据？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DB7A1D-197A-4BF2-9E55-8EBF5DC46874}"/>
              </a:ext>
            </a:extLst>
          </p:cNvPr>
          <p:cNvSpPr txBox="1"/>
          <p:nvPr/>
        </p:nvSpPr>
        <p:spPr>
          <a:xfrm>
            <a:off x="7099255" y="2833571"/>
            <a:ext cx="1866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无线条件怎么样？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57D68A-E69E-46A5-A878-A91F4A7F9347}"/>
              </a:ext>
            </a:extLst>
          </p:cNvPr>
          <p:cNvSpPr txBox="1"/>
          <p:nvPr/>
        </p:nvSpPr>
        <p:spPr>
          <a:xfrm>
            <a:off x="7099254" y="3508698"/>
            <a:ext cx="1987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如何配置身份？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ADDD052-4E17-406D-91F5-EDFF17DC72CB}"/>
              </a:ext>
            </a:extLst>
          </p:cNvPr>
          <p:cNvCxnSpPr>
            <a:cxnSpLocks/>
            <a:stCxn id="40" idx="1"/>
            <a:endCxn id="44" idx="2"/>
          </p:cNvCxnSpPr>
          <p:nvPr/>
        </p:nvCxnSpPr>
        <p:spPr>
          <a:xfrm flipH="1">
            <a:off x="5583080" y="1652596"/>
            <a:ext cx="1516174" cy="106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中括号 43">
            <a:extLst>
              <a:ext uri="{FF2B5EF4-FFF2-40B4-BE49-F238E27FC236}">
                <a16:creationId xmlns:a16="http://schemas.microsoft.com/office/drawing/2014/main" id="{D6B34AA5-CFD7-400A-AECE-34BBD8A39D56}"/>
              </a:ext>
            </a:extLst>
          </p:cNvPr>
          <p:cNvSpPr/>
          <p:nvPr/>
        </p:nvSpPr>
        <p:spPr>
          <a:xfrm>
            <a:off x="3959619" y="1018367"/>
            <a:ext cx="1623461" cy="1482001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1F1F1A-6D4A-433D-A23B-CD4325DA9FFB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064920" y="2327722"/>
            <a:ext cx="2034334" cy="504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中括号 45">
            <a:extLst>
              <a:ext uri="{FF2B5EF4-FFF2-40B4-BE49-F238E27FC236}">
                <a16:creationId xmlns:a16="http://schemas.microsoft.com/office/drawing/2014/main" id="{24BC9DA4-2D10-469D-9A6E-F05A98C348A7}"/>
              </a:ext>
            </a:extLst>
          </p:cNvPr>
          <p:cNvSpPr/>
          <p:nvPr/>
        </p:nvSpPr>
        <p:spPr>
          <a:xfrm>
            <a:off x="3974859" y="3189438"/>
            <a:ext cx="1623461" cy="957491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CA39C9D-EA37-462D-82FB-210A8764D0A6}"/>
              </a:ext>
            </a:extLst>
          </p:cNvPr>
          <p:cNvCxnSpPr>
            <a:cxnSpLocks/>
            <a:stCxn id="41" idx="1"/>
            <a:endCxn id="46" idx="2"/>
          </p:cNvCxnSpPr>
          <p:nvPr/>
        </p:nvCxnSpPr>
        <p:spPr>
          <a:xfrm flipH="1">
            <a:off x="5598320" y="3002848"/>
            <a:ext cx="1500935" cy="66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118287-EAE3-4CF1-B0EA-0D0DCBB861FA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5064920" y="3677975"/>
            <a:ext cx="2034334" cy="730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7" grpId="0" animBg="1"/>
      <p:bldP spid="22" grpId="0" animBg="1"/>
      <p:bldP spid="23" grpId="0" animBg="1"/>
      <p:bldP spid="30" grpId="0" animBg="1"/>
      <p:bldP spid="24" grpId="0" animBg="1"/>
      <p:bldP spid="18" grpId="0"/>
      <p:bldP spid="21" grpId="0"/>
      <p:bldP spid="25" grpId="0"/>
      <p:bldP spid="28" grpId="0"/>
      <p:bldP spid="31" grpId="0"/>
      <p:bldP spid="33" grpId="0"/>
      <p:bldP spid="34" grpId="0"/>
      <p:bldP spid="37" grpId="0"/>
      <p:bldP spid="44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678" y="168859"/>
            <a:ext cx="179637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接收模式初始化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25753" y="33636"/>
            <a:ext cx="9105366" cy="507318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接收谁的数据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nrf24l01_write_buf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RX_ADDR_P0, (uint8_t *)RX_ADDRESS, RX_ADR_WIDTH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EN_RX_ADDR,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使能通道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的接收地址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RX_PW_P0, RX_PLOAD_WIDTH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选择通道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的有效数据宽度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如何发送应答信号？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EN_AA,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使能通道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的自动应答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无线条件怎么样？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RF_CH,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RF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通信频率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+ RF_SETUP,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发射参数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如何配置身份？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NRF_WRITE_REG CONFIG,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配置基本工作模式参数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32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51"/>
            <a:ext cx="252730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24L01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启动接收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520700" y="482139"/>
            <a:ext cx="8102600" cy="417922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packet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prxbuf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return 0:succeed	1:fail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ts val="2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nrf24l01_read_reg(STATUS);		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读取状态寄存器的值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nrf24l01_write_reg(NRF_WRITE_REG + STATUS,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RX_DS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标记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endParaRPr lang="en-US" altLang="zh-CN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&amp; RX_OK)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接收到数据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nrf24l01_read_buf(RD_RX_PLOAD,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prxbuf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RX_PLOAD_WIDTH);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读取数据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nrf24l01_write_reg(FLUSH_RX,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RX_FIFO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0;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	</a:t>
            </a:r>
          </a:p>
          <a:p>
            <a:pPr>
              <a:lnSpc>
                <a:spcPts val="2000"/>
              </a:lnSpc>
            </a:pP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返回结果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9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寄存器介绍（了解）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751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337A78-20B5-4002-B07A-563FF6A9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83989"/>
              </p:ext>
            </p:extLst>
          </p:nvPr>
        </p:nvGraphicFramePr>
        <p:xfrm>
          <a:off x="806450" y="920750"/>
          <a:ext cx="7398297" cy="383776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06701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055083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3736513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7971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寄存器名字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CONFIG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24L01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工作模式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EN_AA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设置接收通道的自动应答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EN_RXADDR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使能接收通道地址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06328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0x04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SETUP_RETR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设置自动重发数据时间和次数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0x05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RF_CH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设置工作通道频率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0x06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RF_SETUP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配置发射参数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05100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0x07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STATUS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状态寄存器，用来判定工作状态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415881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0x0A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RX_ADDR_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P0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设置接收通道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99672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0x10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TX_ADDR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设置发送地址（先写低字节）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621061"/>
                  </a:ext>
                </a:extLst>
              </a:tr>
              <a:tr h="34580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0x11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RX_PW_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P0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设置接收通道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的有效数据宽度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365565"/>
                  </a:ext>
                </a:extLst>
              </a:tr>
            </a:tbl>
          </a:graphicData>
        </a:graphic>
      </p:graphicFrame>
      <p:sp>
        <p:nvSpPr>
          <p:cNvPr id="13" name="矩形 39">
            <a:extLst>
              <a:ext uri="{FF2B5EF4-FFF2-40B4-BE49-F238E27FC236}">
                <a16:creationId xmlns:a16="http://schemas.microsoft.com/office/drawing/2014/main" id="{3DACC59E-56AF-420A-B8EA-E8ADF1A4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368322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22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3" y="447524"/>
            <a:ext cx="44433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CONFIG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500" y="467817"/>
            <a:ext cx="3353662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用于配置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的工作状态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35960"/>
              </p:ext>
            </p:extLst>
          </p:nvPr>
        </p:nvGraphicFramePr>
        <p:xfrm>
          <a:off x="225040" y="934115"/>
          <a:ext cx="8693920" cy="376479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MASK_RX_DR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可屏蔽中断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RX_RD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IRQ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引脚不显示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RX_RD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中断）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                                   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RX_RD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中断时，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IRQ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输出低电平）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MASK_TX_DS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可屏蔽中断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TX_RD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IRQ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引脚不显示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TX_DS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中断）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                                   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TX_DS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中断时，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IRQ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输出低电平）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06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MASK_MAX_RT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可屏蔽中断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MAX_RT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IRQ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引脚不显示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MAX_RT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中断）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                                      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MAX_RT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中断时，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IRQ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输出低电平）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EN_CRC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CRC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使能（如果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EN_AA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中任意一位设置为高，则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EN_CRC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强迫为高）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CRCO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CRC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模式（</a:t>
                      </a: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CRC</a:t>
                      </a: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校验    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CRC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校验）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05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PWR_UP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上电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掉电模式设置位（</a:t>
                      </a: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：上电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：掉电）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434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PRIM_RX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发送模式设置位（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：接收模式    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：发送模式）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71156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19B0841-C291-4220-9F12-26434672FE05}"/>
              </a:ext>
            </a:extLst>
          </p:cNvPr>
          <p:cNvSpPr/>
          <p:nvPr/>
        </p:nvSpPr>
        <p:spPr>
          <a:xfrm>
            <a:off x="6789842" y="1188006"/>
            <a:ext cx="2129118" cy="393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TX(0x0e)   RX(0x0f)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" y="447524"/>
            <a:ext cx="519008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自动应答使能寄存器（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EN_AA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00" y="879006"/>
            <a:ext cx="72724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用于设置通道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的自动应答功能，同时可以使能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49875"/>
              </p:ext>
            </p:extLst>
          </p:nvPr>
        </p:nvGraphicFramePr>
        <p:xfrm>
          <a:off x="377440" y="1421795"/>
          <a:ext cx="7001920" cy="2592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7:6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保留位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ENAA_P5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，自动应答允许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ENAA_P4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8900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，自动应答允许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06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ENAA_P3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8900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，自动应答允许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ENAA_P2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8900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，自动应答允许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ENAA_P1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8900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，自动应答允许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05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ENAA_P0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8900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noProof="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kern="100" noProof="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noProof="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，自动应答允许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4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37" y="447524"/>
            <a:ext cx="519008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地址使能寄存器（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EN_RXADDR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00" y="879006"/>
            <a:ext cx="72724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用于设置通道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的数据接收使能。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00013"/>
              </p:ext>
            </p:extLst>
          </p:nvPr>
        </p:nvGraphicFramePr>
        <p:xfrm>
          <a:off x="364740" y="1421795"/>
          <a:ext cx="7001920" cy="2592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7:6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90488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保留位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ERX_P5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90488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数据接收通道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ERX_P4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90488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数据接收通道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06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ERX_P3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90488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数据接收通道</a:t>
                      </a:r>
                      <a:r>
                        <a:rPr lang="en-US" altLang="zh-CN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ERX_P2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90488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数据接收通道</a:t>
                      </a:r>
                      <a:r>
                        <a:rPr lang="en-US" altLang="zh-CN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ERX_P1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90488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数据接收通道</a:t>
                      </a:r>
                      <a:r>
                        <a:rPr lang="en-US" altLang="zh-CN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 noProof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05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ERX_P0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90488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 noProof="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数据接收通道</a:t>
                      </a:r>
                      <a:r>
                        <a:rPr lang="en-US" altLang="zh-CN" sz="1400" b="0" kern="100" noProof="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b="0" kern="100" noProof="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4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7" y="447524"/>
            <a:ext cx="519008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地址宽度设置寄存器（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SETUP_AW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20" y="912625"/>
            <a:ext cx="72724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用于所有数据通道的地址宽度设置。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24679"/>
              </p:ext>
            </p:extLst>
          </p:nvPr>
        </p:nvGraphicFramePr>
        <p:xfrm>
          <a:off x="456939" y="1441667"/>
          <a:ext cx="7001920" cy="156125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7:2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00000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保留位</a:t>
                      </a: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AW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1:0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RX/TX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地址字段宽度：</a:t>
                      </a:r>
                      <a:endParaRPr lang="en-US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00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’非法    ‘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01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字节  </a:t>
                      </a:r>
                      <a:endParaRPr lang="en-US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字节  ‘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字节 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BD29BB5-946E-4D1D-95A2-788FC07C4009}"/>
              </a:ext>
            </a:extLst>
          </p:cNvPr>
          <p:cNvSpPr/>
          <p:nvPr/>
        </p:nvSpPr>
        <p:spPr>
          <a:xfrm>
            <a:off x="1696570" y="3481718"/>
            <a:ext cx="4888118" cy="393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默认即可，使用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字节的地址长度</a:t>
            </a:r>
          </a:p>
        </p:txBody>
      </p:sp>
    </p:spTree>
    <p:extLst>
      <p:ext uri="{BB962C8B-B14F-4D97-AF65-F5344CB8AC3E}">
        <p14:creationId xmlns:p14="http://schemas.microsoft.com/office/powerpoint/2010/main" val="312477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5" y="447524"/>
            <a:ext cx="519008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自动重发设置寄存器（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SETUP_RETR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00" y="879006"/>
            <a:ext cx="72724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用于对发送端的自动重发数值和延时进行配置。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72641"/>
              </p:ext>
            </p:extLst>
          </p:nvPr>
        </p:nvGraphicFramePr>
        <p:xfrm>
          <a:off x="918460" y="1720864"/>
          <a:ext cx="7001920" cy="15096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ADR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7:4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自动重发延时：</a:t>
                      </a:r>
                      <a:endParaRPr lang="en-US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0000~1111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 86 us + 250 * (ARD + 1) us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ARC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3:0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自动重发计数：</a:t>
                      </a:r>
                      <a:endParaRPr lang="en-US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88900" algn="l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0000~1111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自动重发次数。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代表禁止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9525" marR="9525" marT="95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BD29BB5-946E-4D1D-95A2-788FC07C4009}"/>
              </a:ext>
            </a:extLst>
          </p:cNvPr>
          <p:cNvSpPr/>
          <p:nvPr/>
        </p:nvSpPr>
        <p:spPr>
          <a:xfrm>
            <a:off x="1905000" y="3653759"/>
            <a:ext cx="4888118" cy="610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0x1A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即自动重发间隔时间：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500us + 86us</a:t>
            </a:r>
          </a:p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最大自动重发次数：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6026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84527" y="882817"/>
            <a:ext cx="857494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NORDIC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公司生产的一款无线通信芯片，集成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NORDIC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自家的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Enhanced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ShortBurst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协议。且该模块使用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进行通信。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F66755-96B8-4A5B-B49D-7B7033163267}"/>
              </a:ext>
            </a:extLst>
          </p:cNvPr>
          <p:cNvSpPr/>
          <p:nvPr/>
        </p:nvSpPr>
        <p:spPr>
          <a:xfrm>
            <a:off x="403115" y="3529027"/>
            <a:ext cx="369898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和可设置自动应答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2C106F-1443-4C2B-BD26-FDEC2BE10E0A}"/>
              </a:ext>
            </a:extLst>
          </p:cNvPr>
          <p:cNvSpPr/>
          <p:nvPr/>
        </p:nvSpPr>
        <p:spPr>
          <a:xfrm>
            <a:off x="403056" y="1854838"/>
            <a:ext cx="369904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全球开放的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频段</a:t>
            </a:r>
            <a:endParaRPr lang="zh-CN" altLang="en-US" sz="1600" dirty="0">
              <a:solidFill>
                <a:srgbClr val="002060"/>
              </a:solidFill>
              <a:ea typeface="思源黑体 CN Normal" panose="020B040000000000000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0F40036-8090-4359-B352-DB27BABFF4C8}"/>
              </a:ext>
            </a:extLst>
          </p:cNvPr>
          <p:cNvSpPr/>
          <p:nvPr/>
        </p:nvSpPr>
        <p:spPr>
          <a:xfrm>
            <a:off x="403057" y="2412901"/>
            <a:ext cx="369904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、工作速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率可达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2Mbps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GFSK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调制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901D718-182F-4FE1-A422-2F035310A98F}"/>
              </a:ext>
            </a:extLst>
          </p:cNvPr>
          <p:cNvSpPr/>
          <p:nvPr/>
        </p:nvSpPr>
        <p:spPr>
          <a:xfrm>
            <a:off x="403057" y="2970964"/>
            <a:ext cx="369904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126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个可选的频道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E66678-E726-4DF8-9891-3DFE5B7CD241}"/>
              </a:ext>
            </a:extLst>
          </p:cNvPr>
          <p:cNvSpPr txBox="1"/>
          <p:nvPr/>
        </p:nvSpPr>
        <p:spPr>
          <a:xfrm>
            <a:off x="4299009" y="3001500"/>
            <a:ext cx="3319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满足调频通信的需要 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F6BD66-EA99-4EF8-9B58-DDDC934CDB0B}"/>
              </a:ext>
            </a:extLst>
          </p:cNvPr>
          <p:cNvSpPr txBox="1"/>
          <p:nvPr/>
        </p:nvSpPr>
        <p:spPr>
          <a:xfrm>
            <a:off x="4299009" y="2439626"/>
            <a:ext cx="3536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空中传输速度快，抗干扰能力强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2BA782-4623-41C5-9853-A1795E58CA5A}"/>
              </a:ext>
            </a:extLst>
          </p:cNvPr>
          <p:cNvSpPr txBox="1"/>
          <p:nvPr/>
        </p:nvSpPr>
        <p:spPr>
          <a:xfrm>
            <a:off x="4299009" y="1885374"/>
            <a:ext cx="1771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免许可证使用</a:t>
            </a:r>
            <a:endParaRPr lang="zh-CN" altLang="en-US" sz="16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E2DA4E4-525E-4612-842A-B98463D44D08}"/>
              </a:ext>
            </a:extLst>
          </p:cNvPr>
          <p:cNvSpPr/>
          <p:nvPr/>
        </p:nvSpPr>
        <p:spPr>
          <a:xfrm>
            <a:off x="415757" y="4087090"/>
            <a:ext cx="368634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、支持点对多点的通信地址控制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B0C6F4-E272-45C3-80FB-E290E00B263D}"/>
              </a:ext>
            </a:extLst>
          </p:cNvPr>
          <p:cNvSpPr txBox="1"/>
          <p:nvPr/>
        </p:nvSpPr>
        <p:spPr>
          <a:xfrm>
            <a:off x="4299009" y="3559563"/>
            <a:ext cx="2470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数据可靠传输 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CB87FD-5716-463B-A44C-D23D76ACF7DA}"/>
              </a:ext>
            </a:extLst>
          </p:cNvPr>
          <p:cNvSpPr txBox="1"/>
          <p:nvPr/>
        </p:nvSpPr>
        <p:spPr>
          <a:xfrm>
            <a:off x="4299009" y="4119016"/>
            <a:ext cx="2470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可以实现无线多机通信</a:t>
            </a:r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9957EC2-996B-4EC1-B5A7-A035038F5EA8}"/>
              </a:ext>
            </a:extLst>
          </p:cNvPr>
          <p:cNvSpPr/>
          <p:nvPr/>
        </p:nvSpPr>
        <p:spPr>
          <a:xfrm>
            <a:off x="4758053" y="619643"/>
            <a:ext cx="1843467" cy="336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电磁波传输数据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D25B7E-ADF2-4453-9907-048F39BBD6A2}"/>
              </a:ext>
            </a:extLst>
          </p:cNvPr>
          <p:cNvSpPr txBox="1"/>
          <p:nvPr/>
        </p:nvSpPr>
        <p:spPr>
          <a:xfrm>
            <a:off x="1120775" y="4538338"/>
            <a:ext cx="6640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https://gitee.com/alicedodo/nRF24L01P_internals/wikis/</a:t>
            </a:r>
          </a:p>
        </p:txBody>
      </p:sp>
    </p:spTree>
    <p:extLst>
      <p:ext uri="{BB962C8B-B14F-4D97-AF65-F5344CB8AC3E}">
        <p14:creationId xmlns:p14="http://schemas.microsoft.com/office/powerpoint/2010/main" val="16566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0" grpId="0" animBg="1"/>
      <p:bldP spid="22" grpId="0" animBg="1"/>
      <p:bldP spid="24" grpId="0" animBg="1"/>
      <p:bldP spid="18" grpId="0"/>
      <p:bldP spid="25" grpId="0"/>
      <p:bldP spid="26" grpId="0"/>
      <p:bldP spid="27" grpId="0" animBg="1"/>
      <p:bldP spid="28" grpId="0"/>
      <p:bldP spid="29" grpId="0"/>
      <p:bldP spid="21" grpId="0" animBg="1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9215"/>
            <a:ext cx="519008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射频频率设置寄存器（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RF_CH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00" y="879006"/>
            <a:ext cx="72724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的频段进行设置 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74689"/>
              </p:ext>
            </p:extLst>
          </p:nvPr>
        </p:nvGraphicFramePr>
        <p:xfrm>
          <a:off x="918460" y="1720864"/>
          <a:ext cx="7001920" cy="972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保留位</a:t>
                      </a:r>
                    </a:p>
                  </a:txBody>
                  <a:tcPr marL="9525" marR="9525" marT="9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RF_CH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6:0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000010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0~125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，设置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NRF24L01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的射频频率</a:t>
                      </a:r>
                    </a:p>
                  </a:txBody>
                  <a:tcPr marL="9525" marR="9525" marT="9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CF000AC-0F8E-4B41-A738-F84390C651F5}"/>
              </a:ext>
            </a:extLst>
          </p:cNvPr>
          <p:cNvSpPr/>
          <p:nvPr/>
        </p:nvSpPr>
        <p:spPr>
          <a:xfrm>
            <a:off x="1900973" y="2960714"/>
            <a:ext cx="413511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频率计算公式：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2400 + RF_CH (MHz)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F110D7-D81C-4BD7-B83A-A1F8DF0D7E2F}"/>
              </a:ext>
            </a:extLst>
          </p:cNvPr>
          <p:cNvSpPr/>
          <p:nvPr/>
        </p:nvSpPr>
        <p:spPr>
          <a:xfrm>
            <a:off x="1900973" y="3649257"/>
            <a:ext cx="413511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2440MHz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02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13" y="447524"/>
            <a:ext cx="44433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射频配置寄存器（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RF_SETUP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13" y="858459"/>
            <a:ext cx="47664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的发射功率、无线速率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80862"/>
              </p:ext>
            </p:extLst>
          </p:nvPr>
        </p:nvGraphicFramePr>
        <p:xfrm>
          <a:off x="504813" y="1309422"/>
          <a:ext cx="8441920" cy="343472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CONT_WAVE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高电平时，可使载波连续传输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147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只允许写‘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’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RF_DR_LOW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设置射频数据速率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250kbps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（结合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RF_DR_HIGH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查看）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PLL_LOCK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PLL_LOCK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允许，仅用于测试模式</a:t>
                      </a:r>
                      <a:endParaRPr lang="en-US" altLang="zh-CN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RF_DR_HIGH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RF_DR_LOW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决定传输速率 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[RF_DR_LOW, RF_DR_HIGH]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：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‘ 00 ’: 1Mbps                            </a:t>
                      </a: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‘ 01 ’: 2Mbps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‘ 10 ’: 250kbps                         ‘ 11 ’: 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539"/>
                  </a:ext>
                </a:extLst>
              </a:tr>
              <a:tr h="27345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RF_PWR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2:1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设置射频输出功率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‘00’: -18dBm                          ‘01’: -12dBm</a:t>
                      </a:r>
                    </a:p>
                    <a:p>
                      <a:pPr marL="0" indent="0" algn="l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‘10’: -6dBm                            </a:t>
                      </a: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‘11’: 0dBm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05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Obsolete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不用关心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43496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E9E6839-ECA5-4482-BDD9-A8BB86322DE8}"/>
              </a:ext>
            </a:extLst>
          </p:cNvPr>
          <p:cNvSpPr/>
          <p:nvPr/>
        </p:nvSpPr>
        <p:spPr>
          <a:xfrm>
            <a:off x="5257979" y="753274"/>
            <a:ext cx="3576177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0x0f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0db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增益、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2Mbps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18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3" y="447524"/>
            <a:ext cx="44433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状态寄存器（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STATUS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419D1F4-EDCB-4F91-B5B6-F8CAC6E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500" y="467817"/>
            <a:ext cx="402596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用于反应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当前的工作状态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59723"/>
              </p:ext>
            </p:extLst>
          </p:nvPr>
        </p:nvGraphicFramePr>
        <p:xfrm>
          <a:off x="225040" y="934115"/>
          <a:ext cx="8693920" cy="371977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392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RX_DR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接收数据标记，收到数据后置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。写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清除中断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TX_DS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数据发送完成标记，如果工作在自动应答模式，则必须收到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ACK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才会置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。写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清除中断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06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MAX_RT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达到最大重发次数标志。写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清除中断（如果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MAX_RX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中断产生则必须清除后系统才能进行通信）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RX_P_NO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3:1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111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接收数据通道：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000 ~ 101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：数据通道号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  </a:t>
                      </a:r>
                    </a:p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：未使用                            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RX_FIFO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TX_FULL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TX_FIFO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寄存器满标志：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TX_FIFO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寄存器满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           0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TX_FIFO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寄存器未满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7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9215"/>
            <a:ext cx="701886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数据通道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接收地址寄存器（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RX_ADDR_P0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0x0A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24116"/>
              </p:ext>
            </p:extLst>
          </p:nvPr>
        </p:nvGraphicFramePr>
        <p:xfrm>
          <a:off x="53999" y="1177785"/>
          <a:ext cx="9036000" cy="91721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4824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RX_ADDR_P0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39:0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0XE7E7E7E7E7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接收地址设置寄存器，最大长度：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5byte</a:t>
                      </a:r>
                    </a:p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由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SETUP_AW(0x03)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寄存器控制地址长度位决定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默认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5byte)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9525" marR="9525" marT="9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40C0456-99FA-41D1-8C77-EE8B8A6DCFCD}"/>
              </a:ext>
            </a:extLst>
          </p:cNvPr>
          <p:cNvSpPr/>
          <p:nvPr/>
        </p:nvSpPr>
        <p:spPr>
          <a:xfrm>
            <a:off x="515331" y="2571751"/>
            <a:ext cx="7845191" cy="624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类似的，还有通道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接收地址设置寄存器：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RX_ADDR_P1~5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，不过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P1~P5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位高位地址，由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P2~P5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只可以设置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位地址（低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8617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9215"/>
            <a:ext cx="553843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发送地址设置寄存器（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TX_ADDR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0x10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CCC4D0-D509-462F-B8F1-A69749D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74887"/>
              </p:ext>
            </p:extLst>
          </p:nvPr>
        </p:nvGraphicFramePr>
        <p:xfrm>
          <a:off x="277029" y="1058841"/>
          <a:ext cx="8612996" cy="91721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40383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47692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1369229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47692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460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TX_ADDR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39:0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0XE7E7E7E7E7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发送地址设置（先写低字节）。</a:t>
                      </a:r>
                      <a:endParaRPr lang="en-US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Enhanced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模式下，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RX_ADDR_P0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的地址与此地址相等</a:t>
                      </a:r>
                    </a:p>
                  </a:txBody>
                  <a:tcPr marL="9525" marR="9525" marT="9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</a:tbl>
          </a:graphicData>
        </a:graphic>
      </p:graphicFrame>
      <p:sp>
        <p:nvSpPr>
          <p:cNvPr id="15" name="矩形 39">
            <a:extLst>
              <a:ext uri="{FF2B5EF4-FFF2-40B4-BE49-F238E27FC236}">
                <a16:creationId xmlns:a16="http://schemas.microsoft.com/office/drawing/2014/main" id="{7D06367D-D215-4669-9021-532643E5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" y="2217660"/>
            <a:ext cx="742890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接收通道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有效数据宽度设置寄存器（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RX_PW_P0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70500B5-DBAB-4877-9191-2A1C75C73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36936"/>
              </p:ext>
            </p:extLst>
          </p:nvPr>
        </p:nvGraphicFramePr>
        <p:xfrm>
          <a:off x="284463" y="2790466"/>
          <a:ext cx="8612996" cy="124121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40383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47692">
                  <a:extLst>
                    <a:ext uri="{9D8B030D-6E8A-4147-A177-3AD203B41FA5}">
                      <a16:colId xmlns:a16="http://schemas.microsoft.com/office/drawing/2014/main" val="3151718922"/>
                    </a:ext>
                  </a:extLst>
                </a:gridCol>
                <a:gridCol w="1369229">
                  <a:extLst>
                    <a:ext uri="{9D8B030D-6E8A-4147-A177-3AD203B41FA5}">
                      <a16:colId xmlns:a16="http://schemas.microsoft.com/office/drawing/2014/main" val="1894633502"/>
                    </a:ext>
                  </a:extLst>
                </a:gridCol>
                <a:gridCol w="547692">
                  <a:extLst>
                    <a:ext uri="{9D8B030D-6E8A-4147-A177-3AD203B41FA5}">
                      <a16:colId xmlns:a16="http://schemas.microsoft.com/office/drawing/2014/main" val="790500339"/>
                    </a:ext>
                  </a:extLst>
                </a:gridCol>
                <a:gridCol w="460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Reserved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7:6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kumimoji="0" lang="zh-CN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保留位</a:t>
                      </a:r>
                    </a:p>
                  </a:txBody>
                  <a:tcPr marL="9525" marR="9525" marT="9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RX_PW_P0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5:0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R/W</a:t>
                      </a:r>
                      <a:endParaRPr kumimoji="0" lang="zh-CN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数据通道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，接收区有效数据宽度：</a:t>
                      </a:r>
                      <a:endParaRPr lang="en-US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88900" algn="l" defTabSz="6858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：非法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                  1~32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1~</a:t>
                      </a: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9525" marR="9525" marT="9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89718"/>
                  </a:ext>
                </a:extLst>
              </a:tr>
            </a:tbl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C6AC31A-1B13-4B4F-84A8-0262E86633FD}"/>
              </a:ext>
            </a:extLst>
          </p:cNvPr>
          <p:cNvSpPr/>
          <p:nvPr/>
        </p:nvSpPr>
        <p:spPr>
          <a:xfrm>
            <a:off x="597365" y="4153575"/>
            <a:ext cx="7845191" cy="560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类似的，还有通道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有效数据宽度设置寄存器：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RX_PW_P1~P5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，对应通道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的接收有效数据宽度，方法同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RX_PW_P0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5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6306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89858" y="2112842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引脚说明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73AF20-B883-4E15-8042-5B3C05CA9EE0}"/>
              </a:ext>
            </a:extLst>
          </p:cNvPr>
          <p:cNvSpPr/>
          <p:nvPr/>
        </p:nvSpPr>
        <p:spPr>
          <a:xfrm>
            <a:off x="3345612" y="976967"/>
            <a:ext cx="5349293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引脚说明：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为电源地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为供电电源输入端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：模式控制线（工作模式相关）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片选线（低电平有效）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MOSI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数据线（主机输出，从机输入）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数据线（主机输入，从机输出）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：中断信号线（中断时变为低电平）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74B65A-9A24-4909-9628-44700AAA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1430" y="958412"/>
            <a:ext cx="3391331" cy="1852825"/>
          </a:xfrm>
          <a:prstGeom prst="rect">
            <a:avLst/>
          </a:prstGeom>
        </p:spPr>
      </p:pic>
      <p:pic>
        <p:nvPicPr>
          <p:cNvPr id="16" name="图片 5">
            <a:extLst>
              <a:ext uri="{FF2B5EF4-FFF2-40B4-BE49-F238E27FC236}">
                <a16:creationId xmlns:a16="http://schemas.microsoft.com/office/drawing/2014/main" id="{52E4EC5A-B91B-451F-B368-76C1B5C52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" b="9385"/>
          <a:stretch/>
        </p:blipFill>
        <p:spPr bwMode="auto">
          <a:xfrm>
            <a:off x="131717" y="2871783"/>
            <a:ext cx="3219842" cy="145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30DFE98-C2F2-4C96-81FD-142A3B052477}"/>
              </a:ext>
            </a:extLst>
          </p:cNvPr>
          <p:cNvSpPr/>
          <p:nvPr/>
        </p:nvSpPr>
        <p:spPr>
          <a:xfrm>
            <a:off x="2483011" y="537581"/>
            <a:ext cx="662099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CSN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拉低情况下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,CE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协同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CONFIG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寄存器共同决定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24L01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的状态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213A5D7-7980-480E-9A8E-4CBE5DC6445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571999" y="906913"/>
            <a:ext cx="1221508" cy="135219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7D18304-8589-4B87-AFFA-7F52F2300EE3}"/>
              </a:ext>
            </a:extLst>
          </p:cNvPr>
          <p:cNvSpPr/>
          <p:nvPr/>
        </p:nvSpPr>
        <p:spPr>
          <a:xfrm>
            <a:off x="863131" y="4414837"/>
            <a:ext cx="789901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 FIFO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发完并且收到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ACK(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情况下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 FIFO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收到数据、达到最大重发次数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B1EC96-98C3-486F-827A-C05E319329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812638" y="4159250"/>
            <a:ext cx="0" cy="255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B1B709C-FA19-4C38-AA09-289ADCAD0864}"/>
              </a:ext>
            </a:extLst>
          </p:cNvPr>
          <p:cNvSpPr/>
          <p:nvPr/>
        </p:nvSpPr>
        <p:spPr>
          <a:xfrm>
            <a:off x="5703557" y="1084145"/>
            <a:ext cx="3393717" cy="336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最高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10M,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建议时钟速度不要超过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222FFC8-AA3F-41C3-9D44-96ECCC2351B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571999" y="1252558"/>
            <a:ext cx="1131558" cy="171924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爆炸形: 14 pt  24">
            <a:extLst>
              <a:ext uri="{FF2B5EF4-FFF2-40B4-BE49-F238E27FC236}">
                <a16:creationId xmlns:a16="http://schemas.microsoft.com/office/drawing/2014/main" id="{D797F941-979D-49C2-B311-FE88C7BB0340}"/>
              </a:ext>
            </a:extLst>
          </p:cNvPr>
          <p:cNvSpPr/>
          <p:nvPr/>
        </p:nvSpPr>
        <p:spPr>
          <a:xfrm>
            <a:off x="6231343" y="1649570"/>
            <a:ext cx="2530801" cy="541244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1.9~3.6V</a:t>
            </a:r>
            <a:endParaRPr lang="zh-CN" altLang="en-US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262D8797-CB25-49A2-9DBC-F5D313457475}"/>
              </a:ext>
            </a:extLst>
          </p:cNvPr>
          <p:cNvSpPr/>
          <p:nvPr/>
        </p:nvSpPr>
        <p:spPr>
          <a:xfrm>
            <a:off x="7765672" y="2571750"/>
            <a:ext cx="390776" cy="1366266"/>
          </a:xfrm>
          <a:prstGeom prst="rightBrace">
            <a:avLst>
              <a:gd name="adj1" fmla="val 36568"/>
              <a:gd name="adj2" fmla="val 495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6FE4DF9-85CC-4142-8AE0-722413A5F9E3}"/>
              </a:ext>
            </a:extLst>
          </p:cNvPr>
          <p:cNvSpPr/>
          <p:nvPr/>
        </p:nvSpPr>
        <p:spPr>
          <a:xfrm>
            <a:off x="8034528" y="2562033"/>
            <a:ext cx="1069474" cy="5412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接口交互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6326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硬件连接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7A9D8B9-30B3-462F-986A-12F88D890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1388"/>
              </p:ext>
            </p:extLst>
          </p:nvPr>
        </p:nvGraphicFramePr>
        <p:xfrm>
          <a:off x="566691" y="1106174"/>
          <a:ext cx="8010615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0615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541600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0737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0920078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分类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NRF24L01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模块引脚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串行数据脚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68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IRQ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CE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CSN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SCK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MISO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MOSI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PA5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精英板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PG8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PB13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PB15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战舰板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PG8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PB13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PB15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探索板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PG8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PG6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PG7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阿波罗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PI11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PG12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北极星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PG6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PA15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MiniPro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H750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PC3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PE0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3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443244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A8D66-5F74-4334-BBD6-1AB048AD7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028613"/>
            <a:ext cx="6265763" cy="278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EF4A8058-1C23-4E01-AA6E-9671C4259E2A}"/>
              </a:ext>
            </a:extLst>
          </p:cNvPr>
          <p:cNvSpPr/>
          <p:nvPr/>
        </p:nvSpPr>
        <p:spPr>
          <a:xfrm>
            <a:off x="193911" y="3878687"/>
            <a:ext cx="8756178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模块支持</a:t>
            </a:r>
            <a:r>
              <a:rPr lang="en-US" altLang="zh-CN" sz="1600" dirty="0">
                <a:solidFill>
                  <a:srgbClr val="FF0000"/>
                </a:solidFill>
                <a:latin typeface=""/>
                <a:ea typeface="思源黑体 CN Normal" panose="020B0400000000000000"/>
              </a:rPr>
              <a:t>SPI</a:t>
            </a:r>
            <a:r>
              <a:rPr lang="zh-CN" altLang="en-US" sz="1600" dirty="0">
                <a:solidFill>
                  <a:srgbClr val="FF0000"/>
                </a:solidFill>
                <a:latin typeface=""/>
                <a:ea typeface="思源黑体 CN Normal" panose="020B0400000000000000"/>
              </a:rPr>
              <a:t>工作模式</a:t>
            </a:r>
            <a:r>
              <a:rPr lang="en-US" altLang="zh-CN" sz="1600" dirty="0">
                <a:solidFill>
                  <a:srgbClr val="FF0000"/>
                </a:solidFill>
                <a:latin typeface=""/>
                <a:ea typeface="思源黑体 CN Normal" panose="020B0400000000000000"/>
              </a:rPr>
              <a:t>0 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即 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CPOL = 0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SCK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空闲状态为低电平），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CPHA = 0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/>
              </a:rPr>
              <a:t>（数据在时钟第一个时钟边沿采样）。</a:t>
            </a:r>
            <a:endParaRPr lang="zh-CN" altLang="en-US" sz="1600" dirty="0">
              <a:latin typeface=""/>
              <a:ea typeface="思源黑体 CN Normal" panose="020B040000000000000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A5CB2A8-E0B1-4835-8239-F74124D2445D}"/>
              </a:ext>
            </a:extLst>
          </p:cNvPr>
          <p:cNvSpPr/>
          <p:nvPr/>
        </p:nvSpPr>
        <p:spPr>
          <a:xfrm>
            <a:off x="6515098" y="1374145"/>
            <a:ext cx="256460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Cn 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NRF24L01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命令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1930AC8-FD3B-4582-A2A4-D2DD0DAE084E}"/>
              </a:ext>
            </a:extLst>
          </p:cNvPr>
          <p:cNvSpPr/>
          <p:nvPr/>
        </p:nvSpPr>
        <p:spPr>
          <a:xfrm>
            <a:off x="6515098" y="2019403"/>
            <a:ext cx="256460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Sn 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STATUS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寄存器位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747806E-CD65-4B34-A04A-156C2750A9C0}"/>
              </a:ext>
            </a:extLst>
          </p:cNvPr>
          <p:cNvSpPr/>
          <p:nvPr/>
        </p:nvSpPr>
        <p:spPr>
          <a:xfrm>
            <a:off x="6515098" y="2689771"/>
            <a:ext cx="2564606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Dn</a:t>
            </a:r>
            <a:r>
              <a:rPr lang="en-US" altLang="zh-CN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"/>
                <a:ea typeface="思源黑体 CN Normal" panose="020B0400000000000000" pitchFamily="34" charset="-122"/>
              </a:rPr>
              <a:t>：数据位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71CA3E-5EB4-4EE4-A0EB-1753905DB9E2}"/>
              </a:ext>
            </a:extLst>
          </p:cNvPr>
          <p:cNvSpPr/>
          <p:nvPr/>
        </p:nvSpPr>
        <p:spPr>
          <a:xfrm>
            <a:off x="3020476" y="560773"/>
            <a:ext cx="4678488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接口，最大的数据传输率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10Mbps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C6A49FE-359A-4FC9-AC16-A68A76BAB3CA}"/>
              </a:ext>
            </a:extLst>
          </p:cNvPr>
          <p:cNvSpPr/>
          <p:nvPr/>
        </p:nvSpPr>
        <p:spPr>
          <a:xfrm>
            <a:off x="1315531" y="2283362"/>
            <a:ext cx="1374327" cy="3068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高位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先出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8F3E5EA-E00A-4DE1-8585-F4A1FE12A3F9}"/>
              </a:ext>
            </a:extLst>
          </p:cNvPr>
          <p:cNvSpPr/>
          <p:nvPr/>
        </p:nvSpPr>
        <p:spPr>
          <a:xfrm>
            <a:off x="4389900" y="2283362"/>
            <a:ext cx="1374327" cy="3068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低字节先出</a:t>
            </a:r>
          </a:p>
        </p:txBody>
      </p:sp>
    </p:spTree>
    <p:extLst>
      <p:ext uri="{BB962C8B-B14F-4D97-AF65-F5344CB8AC3E}">
        <p14:creationId xmlns:p14="http://schemas.microsoft.com/office/powerpoint/2010/main" val="23237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8" grpId="0" animBg="1"/>
      <p:bldP spid="39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CE8CE72-3959-4DCD-987F-1B825C9B4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90" y="514216"/>
            <a:ext cx="6265763" cy="278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BF75853-A32B-429E-A408-52CD2E777578}"/>
              </a:ext>
            </a:extLst>
          </p:cNvPr>
          <p:cNvSpPr txBox="1"/>
          <p:nvPr/>
        </p:nvSpPr>
        <p:spPr>
          <a:xfrm>
            <a:off x="68132" y="3391652"/>
            <a:ext cx="124358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常规过程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4F46A4C-8A93-48D3-BF3E-42C1BF7721F2}"/>
              </a:ext>
            </a:extLst>
          </p:cNvPr>
          <p:cNvSpPr/>
          <p:nvPr/>
        </p:nvSpPr>
        <p:spPr>
          <a:xfrm>
            <a:off x="239699" y="4115824"/>
            <a:ext cx="1240108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操作类型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58B3810-7341-472C-924E-4655BAEF3A62}"/>
              </a:ext>
            </a:extLst>
          </p:cNvPr>
          <p:cNvSpPr/>
          <p:nvPr/>
        </p:nvSpPr>
        <p:spPr>
          <a:xfrm>
            <a:off x="2235463" y="4115823"/>
            <a:ext cx="1240108" cy="300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DF6A3CB-4369-4D5F-9589-FB65F1B9921F}"/>
              </a:ext>
            </a:extLst>
          </p:cNvPr>
          <p:cNvSpPr/>
          <p:nvPr/>
        </p:nvSpPr>
        <p:spPr>
          <a:xfrm>
            <a:off x="4231226" y="4119116"/>
            <a:ext cx="1240108" cy="293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EA286-75A5-48A0-911C-B3F50733D65C}"/>
              </a:ext>
            </a:extLst>
          </p:cNvPr>
          <p:cNvSpPr/>
          <p:nvPr/>
        </p:nvSpPr>
        <p:spPr>
          <a:xfrm>
            <a:off x="121920" y="4477394"/>
            <a:ext cx="1615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想让模块干嘛？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3D5F21A-C859-44E4-9902-EEDBD6459270}"/>
              </a:ext>
            </a:extLst>
          </p:cNvPr>
          <p:cNvSpPr/>
          <p:nvPr/>
        </p:nvSpPr>
        <p:spPr>
          <a:xfrm>
            <a:off x="2047797" y="4477394"/>
            <a:ext cx="1615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操作哪个寄存器？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2315F498-9B94-42FB-84D9-59C17065CD3A}"/>
              </a:ext>
            </a:extLst>
          </p:cNvPr>
          <p:cNvSpPr/>
          <p:nvPr/>
        </p:nvSpPr>
        <p:spPr>
          <a:xfrm rot="5400000">
            <a:off x="1801520" y="2409596"/>
            <a:ext cx="114582" cy="3287312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BBA5087-2FEA-4920-BB8E-C7B875A05B71}"/>
              </a:ext>
            </a:extLst>
          </p:cNvPr>
          <p:cNvSpPr/>
          <p:nvPr/>
        </p:nvSpPr>
        <p:spPr>
          <a:xfrm>
            <a:off x="1131484" y="3444628"/>
            <a:ext cx="2695386" cy="325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整合一字节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FA85761-22F3-41EA-8B5F-7C6E4D49C8E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858811" y="3772064"/>
            <a:ext cx="0" cy="22389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734A23A-0EAE-4C1B-94B7-6D391DA29A7A}"/>
              </a:ext>
            </a:extLst>
          </p:cNvPr>
          <p:cNvSpPr/>
          <p:nvPr/>
        </p:nvSpPr>
        <p:spPr>
          <a:xfrm>
            <a:off x="2578701" y="1846848"/>
            <a:ext cx="1458754" cy="257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F99D8B8-77EA-48CD-BE1C-E71C331A5B8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308078" y="1342182"/>
            <a:ext cx="0" cy="50466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33831E-31B5-443E-8C40-E553F05A0706}"/>
              </a:ext>
            </a:extLst>
          </p:cNvPr>
          <p:cNvSpPr/>
          <p:nvPr/>
        </p:nvSpPr>
        <p:spPr>
          <a:xfrm>
            <a:off x="5299328" y="1846848"/>
            <a:ext cx="1458753" cy="256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寄存器数据位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2F1C607-AC85-4DC0-8E72-31CD858765D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028705" y="1651000"/>
            <a:ext cx="0" cy="1958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81F085-B56D-4FE3-B5CB-3541F19B6B1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308078" y="2104534"/>
            <a:ext cx="0" cy="53824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2058E53-A7DA-41B8-AF34-19047558F27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028705" y="2103398"/>
            <a:ext cx="0" cy="539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8094F8D-3789-48AC-B2AA-5DD1BA279D9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826870" y="3607626"/>
            <a:ext cx="2177242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7CFC872-FAD1-4B53-ACBD-D0D3DFC2FA68}"/>
              </a:ext>
            </a:extLst>
          </p:cNvPr>
          <p:cNvSpPr/>
          <p:nvPr/>
        </p:nvSpPr>
        <p:spPr>
          <a:xfrm>
            <a:off x="6095879" y="3388974"/>
            <a:ext cx="2688185" cy="293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只带操作信息不带地址信息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51DA0DF-4DD9-4259-903B-33BE7261946E}"/>
              </a:ext>
            </a:extLst>
          </p:cNvPr>
          <p:cNvSpPr/>
          <p:nvPr/>
        </p:nvSpPr>
        <p:spPr>
          <a:xfrm>
            <a:off x="6095880" y="3795891"/>
            <a:ext cx="2688185" cy="293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带操作和地址信息</a:t>
            </a:r>
          </a:p>
        </p:txBody>
      </p:sp>
    </p:spTree>
    <p:extLst>
      <p:ext uri="{BB962C8B-B14F-4D97-AF65-F5344CB8AC3E}">
        <p14:creationId xmlns:p14="http://schemas.microsoft.com/office/powerpoint/2010/main" val="10651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6" grpId="0" animBg="1"/>
      <p:bldP spid="29" grpId="0" animBg="1"/>
      <p:bldP spid="56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4432446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写时序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2355771" y="1841906"/>
            <a:ext cx="6013538" cy="296735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reg, 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value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NRF24L01_CSN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使能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status = spi2_read_write_byte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发送寄存器号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spi2_read_write_byte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value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写入寄存器内容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NRF24L01_CSN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返回状态值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0502D5-C1E5-43C9-B756-6F8BA9088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0"/>
          <a:stretch/>
        </p:blipFill>
        <p:spPr>
          <a:xfrm>
            <a:off x="2426735" y="467708"/>
            <a:ext cx="5895331" cy="130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2825DA2-85B6-4224-BABB-AEBD02A0E4EE}"/>
              </a:ext>
            </a:extLst>
          </p:cNvPr>
          <p:cNvSpPr/>
          <p:nvPr/>
        </p:nvSpPr>
        <p:spPr>
          <a:xfrm>
            <a:off x="40005" y="1841906"/>
            <a:ext cx="2216434" cy="436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传参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并非只是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7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4432446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NRF24L01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读时序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A8D66-5F74-4334-BBD6-1AB048AD7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05198" y="489477"/>
            <a:ext cx="5895331" cy="1308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2443923" y="1841906"/>
            <a:ext cx="6013538" cy="296735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nrf24l01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reg_val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NRF24L01_CSN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使能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spi2_read_write_byte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发送寄存器号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reg_val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spi2_read_write_byte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xFF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读取寄存器内容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NRF24L01_CSN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reg_val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返回状态值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30418</TotalTime>
  <Words>3821</Words>
  <Application>Microsoft Office PowerPoint</Application>
  <PresentationFormat>全屏显示(16:9)</PresentationFormat>
  <Paragraphs>882</Paragraphs>
  <Slides>38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-apple-system</vt:lpstr>
      <vt:lpstr>PingFang SC</vt:lpstr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174</cp:revision>
  <dcterms:created xsi:type="dcterms:W3CDTF">2021-03-21T09:45:45Z</dcterms:created>
  <dcterms:modified xsi:type="dcterms:W3CDTF">2021-10-20T15:46:44Z</dcterms:modified>
</cp:coreProperties>
</file>