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68" r:id="rId2"/>
    <p:sldId id="270" r:id="rId3"/>
    <p:sldId id="371" r:id="rId4"/>
    <p:sldId id="373" r:id="rId5"/>
    <p:sldId id="380" r:id="rId6"/>
    <p:sldId id="383" r:id="rId7"/>
    <p:sldId id="274" r:id="rId8"/>
    <p:sldId id="359" r:id="rId9"/>
    <p:sldId id="374" r:id="rId10"/>
    <p:sldId id="375" r:id="rId11"/>
    <p:sldId id="376" r:id="rId12"/>
    <p:sldId id="377" r:id="rId13"/>
    <p:sldId id="378" r:id="rId14"/>
    <p:sldId id="399" r:id="rId15"/>
    <p:sldId id="381" r:id="rId16"/>
    <p:sldId id="386" r:id="rId17"/>
    <p:sldId id="396" r:id="rId18"/>
    <p:sldId id="395" r:id="rId19"/>
    <p:sldId id="393" r:id="rId20"/>
    <p:sldId id="384" r:id="rId21"/>
    <p:sldId id="397" r:id="rId22"/>
    <p:sldId id="398" r:id="rId23"/>
    <p:sldId id="390" r:id="rId24"/>
    <p:sldId id="391" r:id="rId25"/>
    <p:sldId id="389" r:id="rId26"/>
    <p:sldId id="394" r:id="rId27"/>
    <p:sldId id="392" r:id="rId28"/>
    <p:sldId id="401" r:id="rId29"/>
    <p:sldId id="379" r:id="rId30"/>
    <p:sldId id="281" r:id="rId31"/>
    <p:sldId id="402" r:id="rId32"/>
    <p:sldId id="403" r:id="rId33"/>
    <p:sldId id="400" r:id="rId34"/>
    <p:sldId id="363" r:id="rId35"/>
    <p:sldId id="271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1969B2"/>
    <a:srgbClr val="FFFFFF"/>
    <a:srgbClr val="B4C7E7"/>
    <a:srgbClr val="5AA5DE"/>
    <a:srgbClr val="117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9" autoAdjust="0"/>
    <p:restoredTop sz="88746" autoAdjust="0"/>
  </p:normalViewPr>
  <p:slideViewPr>
    <p:cSldViewPr snapToGrid="0">
      <p:cViewPr varScale="1">
        <p:scale>
          <a:sx n="114" d="100"/>
          <a:sy n="114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0C222-97C0-4B70-ACDD-E66639EAD96B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94774-0824-4F4F-BB73-1B96461CD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3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464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961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475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081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063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363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693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678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458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047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1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632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526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40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STM32H750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闪存的编程位数固定为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256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位，每次写入数据必须为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个字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(32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，不够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个字，可以在后面进行补零写入，否则后续的内容将不可预估。而且，写入首地址必须是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的整数倍，否则会影响前后数据。</a:t>
            </a:r>
            <a:endParaRPr lang="en-US" altLang="zh-CN" sz="12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0605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3954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844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35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346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66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9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375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043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87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558" y="2308223"/>
            <a:ext cx="4788709" cy="52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ts val="281"/>
              </a:spcBef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FLASH</a:t>
            </a: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模拟</a:t>
            </a:r>
            <a:r>
              <a:rPr lang="en-US" altLang="zh-CN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EEPROM</a:t>
            </a: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实验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6121DD-D2D6-43F9-A3CD-0ACF2153A16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2" y="469945"/>
            <a:ext cx="1346153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闪存的读取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80AF2AC-33A6-4027-819D-930A0F6EBE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7A33F6D-3A1F-4463-B758-5CD1FF2A82F9}"/>
              </a:ext>
            </a:extLst>
          </p:cNvPr>
          <p:cNvSpPr/>
          <p:nvPr/>
        </p:nvSpPr>
        <p:spPr>
          <a:xfrm>
            <a:off x="283233" y="909088"/>
            <a:ext cx="8577533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直接在通用地址空间直接寻址，任何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位数据的读操作都能访问闪存模块的内容并得到相对应的数据。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FDCFA7-FA5C-44DD-8375-1BDAF5284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825" y="1501233"/>
            <a:ext cx="6596975" cy="1294683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B06DB0F-0383-4A84-B101-528951DE7DFF}"/>
              </a:ext>
            </a:extLst>
          </p:cNvPr>
          <p:cNvCxnSpPr>
            <a:cxnSpLocks/>
          </p:cNvCxnSpPr>
          <p:nvPr/>
        </p:nvCxnSpPr>
        <p:spPr>
          <a:xfrm>
            <a:off x="2903546" y="1840216"/>
            <a:ext cx="3901114" cy="0"/>
          </a:xfrm>
          <a:prstGeom prst="line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2FA7C2C-6690-4FC9-8ED9-02F5F186E2AF}"/>
              </a:ext>
            </a:extLst>
          </p:cNvPr>
          <p:cNvSpPr txBox="1"/>
          <p:nvPr/>
        </p:nvSpPr>
        <p:spPr>
          <a:xfrm>
            <a:off x="2752112" y="1362947"/>
            <a:ext cx="2665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ICode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指令总线访问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指令</a:t>
            </a:r>
            <a:endParaRPr lang="zh-CN" altLang="en-US" sz="1400" dirty="0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33D39906-89E0-4CAA-B576-DD4ECD627F49}"/>
              </a:ext>
            </a:extLst>
          </p:cNvPr>
          <p:cNvCxnSpPr>
            <a:cxnSpLocks/>
          </p:cNvCxnSpPr>
          <p:nvPr/>
        </p:nvCxnSpPr>
        <p:spPr>
          <a:xfrm flipV="1">
            <a:off x="4084966" y="1931656"/>
            <a:ext cx="2765414" cy="531786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D335EAF4-92D3-4CB2-9184-F78A08B79769}"/>
              </a:ext>
            </a:extLst>
          </p:cNvPr>
          <p:cNvCxnSpPr>
            <a:cxnSpLocks/>
          </p:cNvCxnSpPr>
          <p:nvPr/>
        </p:nvCxnSpPr>
        <p:spPr>
          <a:xfrm>
            <a:off x="2903546" y="2247411"/>
            <a:ext cx="1190944" cy="216031"/>
          </a:xfrm>
          <a:prstGeom prst="bentConnector3">
            <a:avLst>
              <a:gd name="adj1" fmla="val 100186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7BE8B503-78DE-4837-9009-F27AA1534ED0}"/>
              </a:ext>
            </a:extLst>
          </p:cNvPr>
          <p:cNvSpPr txBox="1"/>
          <p:nvPr/>
        </p:nvSpPr>
        <p:spPr>
          <a:xfrm>
            <a:off x="4447721" y="2554881"/>
            <a:ext cx="28348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DCode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数据总线访问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</a:t>
            </a:r>
            <a:endParaRPr lang="zh-CN" altLang="en-US" sz="1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6DDA7D0-1727-4D5F-809B-C9031E6F615D}"/>
              </a:ext>
            </a:extLst>
          </p:cNvPr>
          <p:cNvSpPr txBox="1"/>
          <p:nvPr/>
        </p:nvSpPr>
        <p:spPr>
          <a:xfrm>
            <a:off x="283232" y="2904525"/>
            <a:ext cx="8577533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CPU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运行速度比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快得多，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STM32F103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最快访问速度≤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24MHz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频率超过这个速度，得加入等待时间，否则读写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可能出错，导致死机等情况。</a:t>
            </a:r>
          </a:p>
        </p:txBody>
      </p: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D5C84745-5472-4297-8BBE-D628ADF57CD0}"/>
              </a:ext>
            </a:extLst>
          </p:cNvPr>
          <p:cNvGraphicFramePr>
            <a:graphicFrameLocks noGrp="1"/>
          </p:cNvGraphicFramePr>
          <p:nvPr/>
        </p:nvGraphicFramePr>
        <p:xfrm>
          <a:off x="1979999" y="3558006"/>
          <a:ext cx="5184000" cy="1219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88000">
                  <a:extLst>
                    <a:ext uri="{9D8B030D-6E8A-4147-A177-3AD203B41FA5}">
                      <a16:colId xmlns:a16="http://schemas.microsoft.com/office/drawing/2014/main" val="3486456569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892135545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频率范围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等待周期数</a:t>
                      </a:r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(LATENCY)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167178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 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＜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SYSCLK 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＜ 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24MHz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个等待周期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750769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24MHz 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＜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SYSCLK 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≤ 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48MHz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个等待周期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2930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48MHz 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＜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SYSCLK 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≤ 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72MHz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个等待周期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338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23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80AF2AC-33A6-4027-819D-930A0F6EBE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7A33F6D-3A1F-4463-B758-5CD1FF2A82F9}"/>
              </a:ext>
            </a:extLst>
          </p:cNvPr>
          <p:cNvSpPr/>
          <p:nvPr/>
        </p:nvSpPr>
        <p:spPr>
          <a:xfrm>
            <a:off x="283233" y="553408"/>
            <a:ext cx="4902721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正确设置好等待周期后，利用指针读取数据。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CB5A6C7-8A11-4D1E-95D6-9BB3CE8F1063}"/>
              </a:ext>
            </a:extLst>
          </p:cNvPr>
          <p:cNvSpPr/>
          <p:nvPr/>
        </p:nvSpPr>
        <p:spPr>
          <a:xfrm>
            <a:off x="283232" y="1023797"/>
            <a:ext cx="7415731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从地址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，读取数据（字节为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位，半字为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位，字为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3564A8-B27A-4C1D-AE2C-98BE7D33B537}"/>
              </a:ext>
            </a:extLst>
          </p:cNvPr>
          <p:cNvSpPr/>
          <p:nvPr/>
        </p:nvSpPr>
        <p:spPr>
          <a:xfrm>
            <a:off x="1800702" y="1457477"/>
            <a:ext cx="6115389" cy="1162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 = *(volatile uint8_t *)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/*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读取一个字节数据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 = *(volatile uint16_t *)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/*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读取一个半字数据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 = *(volatile uint32_t *)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/*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读取一个字数据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068295B-2139-414D-9DDF-FBA7590DDDB1}"/>
              </a:ext>
            </a:extLst>
          </p:cNvPr>
          <p:cNvSpPr/>
          <p:nvPr/>
        </p:nvSpPr>
        <p:spPr>
          <a:xfrm>
            <a:off x="1289074" y="3150843"/>
            <a:ext cx="6228602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 在进行写或擦除操作时，不能进行代码或数据的读取操作。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25CC01C-0AB0-42B6-BC7E-9AFDD7C51D4A}"/>
              </a:ext>
            </a:extLst>
          </p:cNvPr>
          <p:cNvSpPr/>
          <p:nvPr/>
        </p:nvSpPr>
        <p:spPr>
          <a:xfrm>
            <a:off x="283232" y="2629820"/>
            <a:ext cx="8778240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将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强制转换为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</a:t>
            </a:r>
            <a:r>
              <a:rPr lang="en-US" altLang="zh-CN" sz="16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指针，然后取该指针所指向地址的值，即可获得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地址的数据。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5678F71-4A0C-484F-B3E1-4B75A708BC0F}"/>
              </a:ext>
            </a:extLst>
          </p:cNvPr>
          <p:cNvSpPr/>
          <p:nvPr/>
        </p:nvSpPr>
        <p:spPr>
          <a:xfrm>
            <a:off x="2071653" y="3844315"/>
            <a:ext cx="6228602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(volatile uint16_t *)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data? 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并不全是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95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2" y="469945"/>
            <a:ext cx="1346153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闪存的写入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80AF2AC-33A6-4027-819D-930A0F6EBE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7A33F6D-3A1F-4463-B758-5CD1FF2A82F9}"/>
              </a:ext>
            </a:extLst>
          </p:cNvPr>
          <p:cNvSpPr/>
          <p:nvPr/>
        </p:nvSpPr>
        <p:spPr>
          <a:xfrm>
            <a:off x="492240" y="1266486"/>
            <a:ext cx="4647996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写操作有四步：解锁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擦除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写数据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上锁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4741680-63A8-4FCA-B435-924B9A0F3D0D}"/>
              </a:ext>
            </a:extLst>
          </p:cNvPr>
          <p:cNvSpPr/>
          <p:nvPr/>
        </p:nvSpPr>
        <p:spPr>
          <a:xfrm>
            <a:off x="492240" y="911293"/>
            <a:ext cx="6522514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闪存编程是由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FPEC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（闪存编程和擦除控制器）模块处理的。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7A400E7-5878-400E-BB27-1E587DD4D117}"/>
              </a:ext>
            </a:extLst>
          </p:cNvPr>
          <p:cNvSpPr/>
          <p:nvPr/>
        </p:nvSpPr>
        <p:spPr>
          <a:xfrm>
            <a:off x="1987938" y="1702720"/>
            <a:ext cx="7201783" cy="360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将两个特定的解锁序列号（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KEY1: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0x45670123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KEY2: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0xCDEF89AB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依次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FLASH_KEYR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D5E42E1-2E21-410F-B1BE-90013B977342}"/>
              </a:ext>
            </a:extLst>
          </p:cNvPr>
          <p:cNvSpPr/>
          <p:nvPr/>
        </p:nvSpPr>
        <p:spPr>
          <a:xfrm>
            <a:off x="731830" y="1702721"/>
            <a:ext cx="1182188" cy="36760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解锁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109207F-57AE-47ED-A6EF-21C6C5A39D11}"/>
              </a:ext>
            </a:extLst>
          </p:cNvPr>
          <p:cNvSpPr/>
          <p:nvPr/>
        </p:nvSpPr>
        <p:spPr>
          <a:xfrm>
            <a:off x="731830" y="2601645"/>
            <a:ext cx="1182188" cy="36760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擦除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71F04EF-72E4-466E-98DC-B2BE733B83B3}"/>
              </a:ext>
            </a:extLst>
          </p:cNvPr>
          <p:cNvSpPr/>
          <p:nvPr/>
        </p:nvSpPr>
        <p:spPr>
          <a:xfrm>
            <a:off x="731830" y="3500569"/>
            <a:ext cx="1182188" cy="36760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写数据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9B4070B-45A8-4C0F-9F24-E64F0C61D05F}"/>
              </a:ext>
            </a:extLst>
          </p:cNvPr>
          <p:cNvSpPr/>
          <p:nvPr/>
        </p:nvSpPr>
        <p:spPr>
          <a:xfrm>
            <a:off x="731830" y="4399493"/>
            <a:ext cx="1182188" cy="36760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上锁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33F8C04-75AF-424A-A001-746F638C21E8}"/>
              </a:ext>
            </a:extLst>
          </p:cNvPr>
          <p:cNvCxnSpPr>
            <a:stCxn id="2" idx="2"/>
            <a:endCxn id="22" idx="0"/>
          </p:cNvCxnSpPr>
          <p:nvPr/>
        </p:nvCxnSpPr>
        <p:spPr>
          <a:xfrm>
            <a:off x="1322924" y="2070322"/>
            <a:ext cx="0" cy="5313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987D485-0FC0-4B06-A485-E811B8A91591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1322924" y="2969246"/>
            <a:ext cx="0" cy="5313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62DF1F4-1C98-47BA-AAD7-D8A953289DDE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322924" y="3868170"/>
            <a:ext cx="0" cy="5313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C588B4EC-139E-46F9-809E-463845B37C83}"/>
              </a:ext>
            </a:extLst>
          </p:cNvPr>
          <p:cNvSpPr/>
          <p:nvPr/>
        </p:nvSpPr>
        <p:spPr>
          <a:xfrm>
            <a:off x="1987939" y="2457534"/>
            <a:ext cx="6962298" cy="655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物理特性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只能写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，不能写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1)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，所以写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之前需要擦除，将要写入的区域变为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0xFFFF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。擦除操作分为：页擦除和批量擦除 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A25FA3E-530F-49C8-9766-FE35B046FFBB}"/>
              </a:ext>
            </a:extLst>
          </p:cNvPr>
          <p:cNvSpPr/>
          <p:nvPr/>
        </p:nvSpPr>
        <p:spPr>
          <a:xfrm>
            <a:off x="1987939" y="3500568"/>
            <a:ext cx="6346164" cy="360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擦除完成，可以向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写数据，每次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只能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以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位方式写入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02F9E9F-226D-419C-84D7-FFCA92708746}"/>
              </a:ext>
            </a:extLst>
          </p:cNvPr>
          <p:cNvSpPr/>
          <p:nvPr/>
        </p:nvSpPr>
        <p:spPr>
          <a:xfrm>
            <a:off x="1987939" y="4399492"/>
            <a:ext cx="7084218" cy="360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写入数据完成，需要设置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FLASH_CR[LOCK]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，重新上锁，以防数据不小心被修改。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957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2" grpId="0" animBg="1"/>
      <p:bldP spid="22" grpId="0" animBg="1"/>
      <p:bldP spid="23" grpId="0" animBg="1"/>
      <p:bldP spid="24" grpId="0" animBg="1"/>
      <p:bldP spid="33" grpId="0"/>
      <p:bldP spid="3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2" y="469945"/>
            <a:ext cx="1346153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闪存的擦除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80AF2AC-33A6-4027-819D-930A0F6EBE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90C51E8-F879-4F40-B7F4-6640B04C8ADE}"/>
              </a:ext>
            </a:extLst>
          </p:cNvPr>
          <p:cNvSpPr/>
          <p:nvPr/>
        </p:nvSpPr>
        <p:spPr>
          <a:xfrm>
            <a:off x="402582" y="952353"/>
            <a:ext cx="2545083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FLASH_CR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LOCK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</a:p>
        </p:txBody>
      </p: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A58FF2DE-65EA-4161-8AD0-672B1709A856}"/>
              </a:ext>
            </a:extLst>
          </p:cNvPr>
          <p:cNvSpPr/>
          <p:nvPr/>
        </p:nvSpPr>
        <p:spPr>
          <a:xfrm>
            <a:off x="402583" y="1499318"/>
            <a:ext cx="2545082" cy="36760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LOCK==1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？</a:t>
            </a:r>
            <a:endParaRPr lang="zh-CN" altLang="en-US" sz="1400" dirty="0">
              <a:solidFill>
                <a:srgbClr val="1969B2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8D5D405-407C-42F9-968B-B37D622F564A}"/>
              </a:ext>
            </a:extLst>
          </p:cNvPr>
          <p:cNvSpPr/>
          <p:nvPr/>
        </p:nvSpPr>
        <p:spPr>
          <a:xfrm>
            <a:off x="402583" y="2106107"/>
            <a:ext cx="2545083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FLASH_CR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PER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B47A117-9F83-4F74-AE5C-D15581BDEC43}"/>
              </a:ext>
            </a:extLst>
          </p:cNvPr>
          <p:cNvSpPr/>
          <p:nvPr/>
        </p:nvSpPr>
        <p:spPr>
          <a:xfrm>
            <a:off x="402583" y="2653072"/>
            <a:ext cx="2545083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FLASH_AR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指定擦除地址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F1232AC-2A42-41EE-BC70-D2073AD8FAD8}"/>
              </a:ext>
            </a:extLst>
          </p:cNvPr>
          <p:cNvSpPr/>
          <p:nvPr/>
        </p:nvSpPr>
        <p:spPr>
          <a:xfrm>
            <a:off x="402583" y="3200037"/>
            <a:ext cx="2545083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FLASH_CR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流程图: 决策 28">
            <a:extLst>
              <a:ext uri="{FF2B5EF4-FFF2-40B4-BE49-F238E27FC236}">
                <a16:creationId xmlns:a16="http://schemas.microsoft.com/office/drawing/2014/main" id="{C6904C10-3484-40AF-9D2F-0027CB6561DD}"/>
              </a:ext>
            </a:extLst>
          </p:cNvPr>
          <p:cNvSpPr/>
          <p:nvPr/>
        </p:nvSpPr>
        <p:spPr>
          <a:xfrm>
            <a:off x="402583" y="3747002"/>
            <a:ext cx="2545082" cy="36760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BSY==1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？</a:t>
            </a:r>
            <a:endParaRPr lang="zh-CN" altLang="en-US" sz="1400" dirty="0">
              <a:solidFill>
                <a:srgbClr val="1969B2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861BBF7-253C-4267-BD52-C8D86AE208C2}"/>
              </a:ext>
            </a:extLst>
          </p:cNvPr>
          <p:cNvSpPr/>
          <p:nvPr/>
        </p:nvSpPr>
        <p:spPr>
          <a:xfrm>
            <a:off x="402582" y="4353790"/>
            <a:ext cx="2545083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读擦除地址并检查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E364915-B95E-4AC6-B811-1B46599807FC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675124" y="1260130"/>
            <a:ext cx="0" cy="239188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3AEF087-5B0A-46D5-A191-43946A19AEEE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>
            <a:off x="1675124" y="1866919"/>
            <a:ext cx="1" cy="239188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6378A73-9D33-4771-BD85-2F9BE727DA56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1675125" y="2413884"/>
            <a:ext cx="0" cy="239188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C745593-79E3-4718-ADD3-B4D35AB8467D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1675125" y="2960849"/>
            <a:ext cx="0" cy="239188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0FB80CD-46B4-4B72-81F5-570900D93485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1675124" y="3507814"/>
            <a:ext cx="1" cy="239188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AFAB977-1601-436D-B59F-3A1B28FB7500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1675124" y="4114603"/>
            <a:ext cx="0" cy="239187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116B802E-8A96-4143-9349-453BD027AA67}"/>
              </a:ext>
            </a:extLst>
          </p:cNvPr>
          <p:cNvCxnSpPr>
            <a:cxnSpLocks/>
            <a:stCxn id="29" idx="3"/>
          </p:cNvCxnSpPr>
          <p:nvPr/>
        </p:nvCxnSpPr>
        <p:spPr>
          <a:xfrm flipH="1" flipV="1">
            <a:off x="1716424" y="3625170"/>
            <a:ext cx="1231241" cy="305633"/>
          </a:xfrm>
          <a:prstGeom prst="bentConnector3">
            <a:avLst>
              <a:gd name="adj1" fmla="val -2885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271C62D-4950-4B52-9EE2-BD68317B17E8}"/>
              </a:ext>
            </a:extLst>
          </p:cNvPr>
          <p:cNvCxnSpPr>
            <a:cxnSpLocks/>
            <a:stCxn id="6" idx="3"/>
            <a:endCxn id="54" idx="1"/>
          </p:cNvCxnSpPr>
          <p:nvPr/>
        </p:nvCxnSpPr>
        <p:spPr>
          <a:xfrm flipV="1">
            <a:off x="2947665" y="1683118"/>
            <a:ext cx="216902" cy="1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C5311F81-200C-4C70-9407-36BEF764C4D5}"/>
              </a:ext>
            </a:extLst>
          </p:cNvPr>
          <p:cNvSpPr/>
          <p:nvPr/>
        </p:nvSpPr>
        <p:spPr>
          <a:xfrm>
            <a:off x="3164567" y="1529229"/>
            <a:ext cx="1331233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写入解锁序列</a:t>
            </a:r>
          </a:p>
        </p:txBody>
      </p:sp>
      <p:sp>
        <p:nvSpPr>
          <p:cNvPr id="57" name="矩形 39">
            <a:extLst>
              <a:ext uri="{FF2B5EF4-FFF2-40B4-BE49-F238E27FC236}">
                <a16:creationId xmlns:a16="http://schemas.microsoft.com/office/drawing/2014/main" id="{0E0F4076-807B-493C-A5E3-A541E89D6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497" y="469945"/>
            <a:ext cx="1346153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闪存的写入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F3B6356-4D0C-44F9-BB16-8255672BE214}"/>
              </a:ext>
            </a:extLst>
          </p:cNvPr>
          <p:cNvSpPr/>
          <p:nvPr/>
        </p:nvSpPr>
        <p:spPr>
          <a:xfrm>
            <a:off x="4717407" y="952353"/>
            <a:ext cx="2545083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FLASH_CR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LOCK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</a:p>
        </p:txBody>
      </p:sp>
      <p:sp>
        <p:nvSpPr>
          <p:cNvPr id="59" name="流程图: 决策 58">
            <a:extLst>
              <a:ext uri="{FF2B5EF4-FFF2-40B4-BE49-F238E27FC236}">
                <a16:creationId xmlns:a16="http://schemas.microsoft.com/office/drawing/2014/main" id="{CF3F39DD-8FCC-4FFD-A6AA-24CE5F39BED6}"/>
              </a:ext>
            </a:extLst>
          </p:cNvPr>
          <p:cNvSpPr/>
          <p:nvPr/>
        </p:nvSpPr>
        <p:spPr>
          <a:xfrm>
            <a:off x="4717408" y="1608711"/>
            <a:ext cx="2545082" cy="36760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LOCK==1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？</a:t>
            </a:r>
            <a:endParaRPr lang="zh-CN" altLang="en-US" sz="1400" dirty="0">
              <a:solidFill>
                <a:srgbClr val="1969B2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E009D85-34AD-4157-9003-6BE00852AF9F}"/>
              </a:ext>
            </a:extLst>
          </p:cNvPr>
          <p:cNvSpPr/>
          <p:nvPr/>
        </p:nvSpPr>
        <p:spPr>
          <a:xfrm>
            <a:off x="4717408" y="2324893"/>
            <a:ext cx="2545083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FLASH_CR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PG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84AB3B7-E662-4622-BBE6-102F9CA3A0DB}"/>
              </a:ext>
            </a:extLst>
          </p:cNvPr>
          <p:cNvSpPr/>
          <p:nvPr/>
        </p:nvSpPr>
        <p:spPr>
          <a:xfrm>
            <a:off x="4717408" y="2981251"/>
            <a:ext cx="2545083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在指定地址写入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半字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位）</a:t>
            </a:r>
          </a:p>
        </p:txBody>
      </p:sp>
      <p:sp>
        <p:nvSpPr>
          <p:cNvPr id="63" name="流程图: 决策 62">
            <a:extLst>
              <a:ext uri="{FF2B5EF4-FFF2-40B4-BE49-F238E27FC236}">
                <a16:creationId xmlns:a16="http://schemas.microsoft.com/office/drawing/2014/main" id="{14951143-1C55-4D5D-BBD0-D5155837EBE9}"/>
              </a:ext>
            </a:extLst>
          </p:cNvPr>
          <p:cNvSpPr/>
          <p:nvPr/>
        </p:nvSpPr>
        <p:spPr>
          <a:xfrm>
            <a:off x="4717408" y="3637609"/>
            <a:ext cx="2545082" cy="36760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BSY==1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？</a:t>
            </a:r>
            <a:endParaRPr lang="zh-CN" altLang="en-US" sz="1400" dirty="0">
              <a:solidFill>
                <a:srgbClr val="1969B2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A414DBD-A19A-42FA-BDD8-4A45661999E8}"/>
              </a:ext>
            </a:extLst>
          </p:cNvPr>
          <p:cNvSpPr/>
          <p:nvPr/>
        </p:nvSpPr>
        <p:spPr>
          <a:xfrm>
            <a:off x="4717407" y="4353790"/>
            <a:ext cx="2545083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读编程地址并检查写入的数据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7B0A4BF-8DB7-4034-9004-808BF780AE09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>
            <a:off x="5989949" y="1260130"/>
            <a:ext cx="0" cy="348581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961B799-45AF-44C6-A18B-89F933829D17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5989949" y="1976312"/>
            <a:ext cx="1" cy="348581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EF0E317-FA92-4884-A5B9-62C22EF84720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5989950" y="2632670"/>
            <a:ext cx="0" cy="348581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C8137048-38CC-43FD-B358-9F5B6016CE87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5989949" y="4005210"/>
            <a:ext cx="0" cy="348580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4F835FA-9E6A-4488-BDAC-53D5FABFDBFD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>
            <a:off x="7262490" y="1792512"/>
            <a:ext cx="226427" cy="4906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64094BD8-4CDA-4D10-A2AC-DB4C23E1FF6B}"/>
              </a:ext>
            </a:extLst>
          </p:cNvPr>
          <p:cNvSpPr/>
          <p:nvPr/>
        </p:nvSpPr>
        <p:spPr>
          <a:xfrm>
            <a:off x="7488917" y="1643529"/>
            <a:ext cx="1302658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写入解锁序列</a:t>
            </a:r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ECE8841C-12A2-4184-AB71-3A24FA23F776}"/>
              </a:ext>
            </a:extLst>
          </p:cNvPr>
          <p:cNvCxnSpPr>
            <a:cxnSpLocks/>
            <a:stCxn id="54" idx="2"/>
          </p:cNvCxnSpPr>
          <p:nvPr/>
        </p:nvCxnSpPr>
        <p:spPr>
          <a:xfrm rot="5400000">
            <a:off x="2718060" y="835374"/>
            <a:ext cx="110493" cy="2113757"/>
          </a:xfrm>
          <a:prstGeom prst="bentConnector2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539B1B5F-F145-4ED6-A903-602C130712E1}"/>
              </a:ext>
            </a:extLst>
          </p:cNvPr>
          <p:cNvCxnSpPr>
            <a:cxnSpLocks/>
            <a:stCxn id="73" idx="2"/>
          </p:cNvCxnSpPr>
          <p:nvPr/>
        </p:nvCxnSpPr>
        <p:spPr>
          <a:xfrm rot="5400000">
            <a:off x="6995033" y="987523"/>
            <a:ext cx="181430" cy="2108996"/>
          </a:xfrm>
          <a:prstGeom prst="bentConnector2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ABF487BC-BC67-488B-A23D-9F5E2572E6B8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 flipH="1">
            <a:off x="5989949" y="3289028"/>
            <a:ext cx="1" cy="348581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81AAB251-222F-474A-9987-1187D0E1B749}"/>
              </a:ext>
            </a:extLst>
          </p:cNvPr>
          <p:cNvCxnSpPr>
            <a:cxnSpLocks/>
            <a:stCxn id="63" idx="3"/>
          </p:cNvCxnSpPr>
          <p:nvPr/>
        </p:nvCxnSpPr>
        <p:spPr>
          <a:xfrm flipH="1" flipV="1">
            <a:off x="6031250" y="3445694"/>
            <a:ext cx="1231240" cy="375716"/>
          </a:xfrm>
          <a:prstGeom prst="bentConnector3">
            <a:avLst>
              <a:gd name="adj1" fmla="val -2885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F7E47D5C-A3C9-46A3-8E9E-0EE355B50691}"/>
              </a:ext>
            </a:extLst>
          </p:cNvPr>
          <p:cNvSpPr txBox="1"/>
          <p:nvPr/>
        </p:nvSpPr>
        <p:spPr>
          <a:xfrm>
            <a:off x="2789345" y="1374678"/>
            <a:ext cx="516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1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849DD8B-D5B0-4429-8096-7F35956C1C58}"/>
              </a:ext>
            </a:extLst>
          </p:cNvPr>
          <p:cNvSpPr txBox="1"/>
          <p:nvPr/>
        </p:nvSpPr>
        <p:spPr>
          <a:xfrm>
            <a:off x="7121419" y="1489640"/>
            <a:ext cx="5415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1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C0292A6-FE92-4D2D-B456-935D1153C7D2}"/>
              </a:ext>
            </a:extLst>
          </p:cNvPr>
          <p:cNvSpPr txBox="1"/>
          <p:nvPr/>
        </p:nvSpPr>
        <p:spPr>
          <a:xfrm>
            <a:off x="2934784" y="3623065"/>
            <a:ext cx="828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1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4E6F213-EB06-463F-8CF5-D3394A68AB35}"/>
              </a:ext>
            </a:extLst>
          </p:cNvPr>
          <p:cNvSpPr txBox="1"/>
          <p:nvPr/>
        </p:nvSpPr>
        <p:spPr>
          <a:xfrm>
            <a:off x="7251200" y="3515208"/>
            <a:ext cx="5392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1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A6C86ED-CF26-4CBE-83E9-CBC7382E947A}"/>
              </a:ext>
            </a:extLst>
          </p:cNvPr>
          <p:cNvSpPr txBox="1"/>
          <p:nvPr/>
        </p:nvSpPr>
        <p:spPr>
          <a:xfrm>
            <a:off x="1252822" y="1797671"/>
            <a:ext cx="516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0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39188A8-3AE6-4A86-B19E-2973823D84DE}"/>
              </a:ext>
            </a:extLst>
          </p:cNvPr>
          <p:cNvSpPr txBox="1"/>
          <p:nvPr/>
        </p:nvSpPr>
        <p:spPr>
          <a:xfrm>
            <a:off x="1280957" y="4071888"/>
            <a:ext cx="516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0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36BAC8F-E53C-4F87-8FD5-7A0A4C7DC28A}"/>
              </a:ext>
            </a:extLst>
          </p:cNvPr>
          <p:cNvSpPr txBox="1"/>
          <p:nvPr/>
        </p:nvSpPr>
        <p:spPr>
          <a:xfrm>
            <a:off x="5584550" y="4038326"/>
            <a:ext cx="516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0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D949985-F9C2-4D74-B66F-53B5FCD3F44F}"/>
              </a:ext>
            </a:extLst>
          </p:cNvPr>
          <p:cNvSpPr txBox="1"/>
          <p:nvPr/>
        </p:nvSpPr>
        <p:spPr>
          <a:xfrm>
            <a:off x="5590651" y="2004447"/>
            <a:ext cx="516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0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862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25" grpId="0" animBg="1"/>
      <p:bldP spid="26" grpId="0" animBg="1"/>
      <p:bldP spid="28" grpId="0" animBg="1"/>
      <p:bldP spid="29" grpId="0" animBg="1"/>
      <p:bldP spid="31" grpId="0" animBg="1"/>
      <p:bldP spid="54" grpId="0" animBg="1"/>
      <p:bldP spid="58" grpId="0" animBg="1"/>
      <p:bldP spid="59" grpId="0" animBg="1"/>
      <p:bldP spid="60" grpId="0" animBg="1"/>
      <p:bldP spid="61" grpId="0" animBg="1"/>
      <p:bldP spid="63" grpId="0" animBg="1"/>
      <p:bldP spid="64" grpId="0" animBg="1"/>
      <p:bldP spid="73" grpId="0" animBg="1"/>
      <p:bldP spid="42" grpId="0"/>
      <p:bldP spid="43" grpId="0"/>
      <p:bldP spid="45" grpId="0"/>
      <p:bldP spid="46" grpId="0"/>
      <p:bldP spid="49" grpId="0"/>
      <p:bldP spid="50" grpId="0"/>
      <p:bldP spid="52" grpId="0"/>
      <p:bldP spid="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858" y="1246336"/>
            <a:ext cx="4223308" cy="27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内部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，内部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FLASH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构成（了解）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FLASH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读写过程（熟悉）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，相关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库函数简介（熟悉）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41657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2" y="469945"/>
            <a:ext cx="517627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，内部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构成（了解）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F4 /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/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H7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B0A5BFB-C480-4E9B-85DC-7883D156E183}"/>
              </a:ext>
            </a:extLst>
          </p:cNvPr>
          <p:cNvSpPr/>
          <p:nvPr/>
        </p:nvSpPr>
        <p:spPr>
          <a:xfrm>
            <a:off x="214263" y="1014062"/>
            <a:ext cx="8715473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主要由四部分组成：主存储器、系统存储器、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OPT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区域和选项字节。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80AF2AC-33A6-4027-819D-930A0F6EBE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2F2C521F-24C9-44D5-8DC4-FB0B0A8D8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96887"/>
              </p:ext>
            </p:extLst>
          </p:nvPr>
        </p:nvGraphicFramePr>
        <p:xfrm>
          <a:off x="143999" y="1545940"/>
          <a:ext cx="8856000" cy="1947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3050182803"/>
                    </a:ext>
                  </a:extLst>
                </a:gridCol>
                <a:gridCol w="6552000">
                  <a:extLst>
                    <a:ext uri="{9D8B030D-6E8A-4147-A177-3AD203B41FA5}">
                      <a16:colId xmlns:a16="http://schemas.microsoft.com/office/drawing/2014/main" val="3486456569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闪存模块的子部分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167178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主存储器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用来存放代码和数据常数（如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const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类型定义的数据）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750769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系统存储器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用来存放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bootloader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代码，该代码在出厂时固化在内部，用户不能访问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29302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OPT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区域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一次性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可编程区域，分为两部分（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F4: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sym typeface="Wingdings" panose="05000000000000000000" pitchFamily="2" charset="2"/>
                        </a:rPr>
                        <a:t>前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sym typeface="Wingdings" panose="05000000000000000000" pitchFamily="2" charset="2"/>
                        </a:rPr>
                        <a:t>512B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sym typeface="Wingdings" panose="05000000000000000000" pitchFamily="2" charset="2"/>
                        </a:rPr>
                        <a:t>、后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sym typeface="Wingdings" panose="05000000000000000000" pitchFamily="2" charset="2"/>
                        </a:rPr>
                        <a:t>16B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sym typeface="Wingdings" panose="05000000000000000000" pitchFamily="2" charset="2"/>
                        </a:rPr>
                        <a:t>（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sym typeface="Wingdings" panose="05000000000000000000" pitchFamily="2" charset="2"/>
                        </a:rPr>
                        <a:t>F7:1056B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sym typeface="Wingdings" panose="05000000000000000000" pitchFamily="2" charset="2"/>
                        </a:rPr>
                        <a:t>）</a:t>
                      </a:r>
                      <a:endParaRPr lang="zh-CN" altLang="en-US" sz="16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338128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选项字节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用于配置读保护、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BOR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级别、软件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硬件看门狗以及器件处于待机或停止模式下的复位（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32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字节，可通过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FLASH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选项控制寄存器修改）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881810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F70BF35E-A79A-4B6F-BDAB-E5752E8AA761}"/>
              </a:ext>
            </a:extLst>
          </p:cNvPr>
          <p:cNvSpPr/>
          <p:nvPr/>
        </p:nvSpPr>
        <p:spPr>
          <a:xfrm>
            <a:off x="546026" y="3493060"/>
            <a:ext cx="8304301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闪存存储器接口寄存器，该部分用于控制闪存读写等，是整个闪存模块的控制机构。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EE6C6C-C177-49AF-B972-8E3AD150C015}"/>
              </a:ext>
            </a:extLst>
          </p:cNvPr>
          <p:cNvSpPr/>
          <p:nvPr/>
        </p:nvSpPr>
        <p:spPr>
          <a:xfrm>
            <a:off x="0" y="3957202"/>
            <a:ext cx="9144000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注意：对于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来说，在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Bank1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内部有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2KB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大小的用户选项字节，不过没有映射到内存地址上，可通过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相关寄存器访问。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54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7990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DDB99DC4-D7A6-4BA2-9DCB-3EC483882A6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0C25AB9-F2EA-4786-A8B2-3695CB203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485353" cy="5143500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47DC4FD3-B8E1-4B07-8F0D-11127EACF284}"/>
              </a:ext>
            </a:extLst>
          </p:cNvPr>
          <p:cNvSpPr/>
          <p:nvPr/>
        </p:nvSpPr>
        <p:spPr>
          <a:xfrm>
            <a:off x="4485353" y="455771"/>
            <a:ext cx="2573198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F429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闪存模块组织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右大括号 39">
            <a:extLst>
              <a:ext uri="{FF2B5EF4-FFF2-40B4-BE49-F238E27FC236}">
                <a16:creationId xmlns:a16="http://schemas.microsoft.com/office/drawing/2014/main" id="{FA8A41C8-9F8A-4B7F-ADE3-D979F4907230}"/>
              </a:ext>
            </a:extLst>
          </p:cNvPr>
          <p:cNvSpPr/>
          <p:nvPr/>
        </p:nvSpPr>
        <p:spPr>
          <a:xfrm rot="10800000">
            <a:off x="1039581" y="251600"/>
            <a:ext cx="193971" cy="2048054"/>
          </a:xfrm>
          <a:prstGeom prst="rightBrace">
            <a:avLst>
              <a:gd name="adj1" fmla="val 45175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D4876F3F-DF9E-4946-B29F-A55B54CA0B92}"/>
              </a:ext>
            </a:extLst>
          </p:cNvPr>
          <p:cNvSpPr/>
          <p:nvPr/>
        </p:nvSpPr>
        <p:spPr>
          <a:xfrm rot="10800000">
            <a:off x="1039580" y="2311917"/>
            <a:ext cx="193971" cy="2048054"/>
          </a:xfrm>
          <a:prstGeom prst="rightBrace">
            <a:avLst>
              <a:gd name="adj1" fmla="val 45175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13535CD-457B-4D5F-A37B-0A2D6CAD8ADE}"/>
              </a:ext>
            </a:extLst>
          </p:cNvPr>
          <p:cNvSpPr/>
          <p:nvPr/>
        </p:nvSpPr>
        <p:spPr>
          <a:xfrm>
            <a:off x="239939" y="1056324"/>
            <a:ext cx="1074420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BANK1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9F94DB6-4C3B-475A-9F11-25627C88CD1B}"/>
              </a:ext>
            </a:extLst>
          </p:cNvPr>
          <p:cNvSpPr/>
          <p:nvPr/>
        </p:nvSpPr>
        <p:spPr>
          <a:xfrm>
            <a:off x="232528" y="3132128"/>
            <a:ext cx="1074420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BANK2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F41B94C-E516-47E4-982B-257E400F9D68}"/>
              </a:ext>
            </a:extLst>
          </p:cNvPr>
          <p:cNvSpPr/>
          <p:nvPr/>
        </p:nvSpPr>
        <p:spPr>
          <a:xfrm>
            <a:off x="1013759" y="251609"/>
            <a:ext cx="3470829" cy="2060303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96154DB-1B82-4616-884B-3655F2AEE35C}"/>
              </a:ext>
            </a:extLst>
          </p:cNvPr>
          <p:cNvSpPr/>
          <p:nvPr/>
        </p:nvSpPr>
        <p:spPr>
          <a:xfrm>
            <a:off x="1829931" y="4390451"/>
            <a:ext cx="2643254" cy="554929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C5D7EC9-2305-481B-A5EC-1CE31BF9C6EC}"/>
              </a:ext>
            </a:extLst>
          </p:cNvPr>
          <p:cNvSpPr/>
          <p:nvPr/>
        </p:nvSpPr>
        <p:spPr>
          <a:xfrm>
            <a:off x="4484589" y="2324290"/>
            <a:ext cx="3684052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带颜色部分就是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F407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闪存模块组织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B6C2EBA-326D-46C4-8118-AE8429A78EAD}"/>
              </a:ext>
            </a:extLst>
          </p:cNvPr>
          <p:cNvSpPr/>
          <p:nvPr/>
        </p:nvSpPr>
        <p:spPr>
          <a:xfrm>
            <a:off x="4560914" y="3053831"/>
            <a:ext cx="4391279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GND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0x0800 0000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开始运行代码。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E982AC4-9FC2-48FC-8189-863FACB257C9}"/>
              </a:ext>
            </a:extLst>
          </p:cNvPr>
          <p:cNvSpPr/>
          <p:nvPr/>
        </p:nvSpPr>
        <p:spPr>
          <a:xfrm>
            <a:off x="4557861" y="3391638"/>
            <a:ext cx="4391279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GND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，从系统存储器开始启动。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C8490E4-4E00-45E6-85A0-F8593FAFA056}"/>
              </a:ext>
            </a:extLst>
          </p:cNvPr>
          <p:cNvSpPr/>
          <p:nvPr/>
        </p:nvSpPr>
        <p:spPr>
          <a:xfrm>
            <a:off x="7411" y="1390553"/>
            <a:ext cx="1074420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个扇区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716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0" grpId="0" animBg="1"/>
      <p:bldP spid="41" grpId="0" animBg="1"/>
      <p:bldP spid="42" grpId="0"/>
      <p:bldP spid="43" grpId="0"/>
      <p:bldP spid="2" grpId="0" animBg="1"/>
      <p:bldP spid="21" grpId="0" animBg="1"/>
      <p:bldP spid="22" grpId="0"/>
      <p:bldP spid="24" grpId="0"/>
      <p:bldP spid="25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92769532-E858-4944-B304-DFFB409BE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35" y="1097071"/>
            <a:ext cx="7111637" cy="338690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7990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DDB99DC4-D7A6-4BA2-9DCB-3EC483882A6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5F7E66F-FA80-4491-97A0-631FF5DCE546}"/>
              </a:ext>
            </a:extLst>
          </p:cNvPr>
          <p:cNvSpPr/>
          <p:nvPr/>
        </p:nvSpPr>
        <p:spPr>
          <a:xfrm>
            <a:off x="95458" y="709016"/>
            <a:ext cx="4301282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F767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Bank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闪存组织结构（默认）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D4A83EC-4E0A-4B6C-905D-3046F2BB071E}"/>
              </a:ext>
            </a:extLst>
          </p:cNvPr>
          <p:cNvSpPr/>
          <p:nvPr/>
        </p:nvSpPr>
        <p:spPr>
          <a:xfrm>
            <a:off x="1447311" y="1118334"/>
            <a:ext cx="2626849" cy="3330386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71B4DAF-624D-4D42-A1CF-EB6C6BC170BC}"/>
              </a:ext>
            </a:extLst>
          </p:cNvPr>
          <p:cNvSpPr/>
          <p:nvPr/>
        </p:nvSpPr>
        <p:spPr>
          <a:xfrm>
            <a:off x="5635785" y="694948"/>
            <a:ext cx="3480081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Bank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详看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《STM32F7xx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参考手册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》</a:t>
            </a:r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45BF5A9C-D24C-4AA8-B2ED-40425B105AD6}"/>
              </a:ext>
            </a:extLst>
          </p:cNvPr>
          <p:cNvSpPr/>
          <p:nvPr/>
        </p:nvSpPr>
        <p:spPr>
          <a:xfrm rot="10800000">
            <a:off x="640080" y="1400527"/>
            <a:ext cx="193761" cy="2214737"/>
          </a:xfrm>
          <a:prstGeom prst="rightBrace">
            <a:avLst>
              <a:gd name="adj1" fmla="val 56135"/>
              <a:gd name="adj2" fmla="val 81759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1540-76CD-4909-8116-8D48EAD0A015}"/>
              </a:ext>
            </a:extLst>
          </p:cNvPr>
          <p:cNvSpPr/>
          <p:nvPr/>
        </p:nvSpPr>
        <p:spPr>
          <a:xfrm>
            <a:off x="-68100" y="1442791"/>
            <a:ext cx="957274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个扇区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右大括号 31">
            <a:extLst>
              <a:ext uri="{FF2B5EF4-FFF2-40B4-BE49-F238E27FC236}">
                <a16:creationId xmlns:a16="http://schemas.microsoft.com/office/drawing/2014/main" id="{C0FC64DE-0CDB-4234-857C-617CC30B1F33}"/>
              </a:ext>
            </a:extLst>
          </p:cNvPr>
          <p:cNvSpPr/>
          <p:nvPr/>
        </p:nvSpPr>
        <p:spPr>
          <a:xfrm>
            <a:off x="7188589" y="1394784"/>
            <a:ext cx="186185" cy="2220480"/>
          </a:xfrm>
          <a:prstGeom prst="rightBrace">
            <a:avLst>
              <a:gd name="adj1" fmla="val 45175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4812513-95AB-49BC-AED7-D8873A927625}"/>
              </a:ext>
            </a:extLst>
          </p:cNvPr>
          <p:cNvSpPr/>
          <p:nvPr/>
        </p:nvSpPr>
        <p:spPr>
          <a:xfrm>
            <a:off x="7355568" y="2272887"/>
            <a:ext cx="686792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MB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C81B6D1-788F-4537-8534-C69D6F91AD47}"/>
              </a:ext>
            </a:extLst>
          </p:cNvPr>
          <p:cNvSpPr/>
          <p:nvPr/>
        </p:nvSpPr>
        <p:spPr>
          <a:xfrm>
            <a:off x="452416" y="386359"/>
            <a:ext cx="6975797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访问路径有两条：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AXIM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ITCM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，对应不同的地址映射。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BDC1CC0-DA22-4A1A-A8CE-2CC201FB098C}"/>
              </a:ext>
            </a:extLst>
          </p:cNvPr>
          <p:cNvSpPr/>
          <p:nvPr/>
        </p:nvSpPr>
        <p:spPr>
          <a:xfrm>
            <a:off x="1438462" y="1394784"/>
            <a:ext cx="5173353" cy="274785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9322B66-0C12-48CB-B562-3BB2ED50B96C}"/>
              </a:ext>
            </a:extLst>
          </p:cNvPr>
          <p:cNvSpPr/>
          <p:nvPr/>
        </p:nvSpPr>
        <p:spPr>
          <a:xfrm>
            <a:off x="1445280" y="1678268"/>
            <a:ext cx="5166536" cy="274785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ACF1EEF-14FF-412B-8186-A3A134C029D1}"/>
              </a:ext>
            </a:extLst>
          </p:cNvPr>
          <p:cNvSpPr/>
          <p:nvPr/>
        </p:nvSpPr>
        <p:spPr>
          <a:xfrm>
            <a:off x="1438246" y="3614623"/>
            <a:ext cx="5173353" cy="834097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157610B-6BDA-47CC-B9B3-7BCEBFDC78AB}"/>
              </a:ext>
            </a:extLst>
          </p:cNvPr>
          <p:cNvSpPr/>
          <p:nvPr/>
        </p:nvSpPr>
        <p:spPr>
          <a:xfrm>
            <a:off x="2172554" y="4412341"/>
            <a:ext cx="4301282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带蓝色部分是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F750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闪存组织结构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46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 animBg="1"/>
      <p:bldP spid="28" grpId="0"/>
      <p:bldP spid="29" grpId="0" animBg="1"/>
      <p:bldP spid="30" grpId="0"/>
      <p:bldP spid="32" grpId="0" animBg="1"/>
      <p:bldP spid="33" grpId="0"/>
      <p:bldP spid="34" grpId="0"/>
      <p:bldP spid="17" grpId="0" animBg="1"/>
      <p:bldP spid="18" grpId="0" animBg="1"/>
      <p:bldP spid="19" grpId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AA568B52-BE73-4ED0-AB82-201D45FD3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4" y="460832"/>
            <a:ext cx="5938543" cy="437553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7990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DDB99DC4-D7A6-4BA2-9DCB-3EC483882A6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5F7E66F-FA80-4491-97A0-631FF5DCE546}"/>
              </a:ext>
            </a:extLst>
          </p:cNvPr>
          <p:cNvSpPr/>
          <p:nvPr/>
        </p:nvSpPr>
        <p:spPr>
          <a:xfrm>
            <a:off x="6051857" y="446582"/>
            <a:ext cx="2977843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H743 2MB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闪存模块组织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D4A83EC-4E0A-4B6C-905D-3046F2BB071E}"/>
              </a:ext>
            </a:extLst>
          </p:cNvPr>
          <p:cNvSpPr/>
          <p:nvPr/>
        </p:nvSpPr>
        <p:spPr>
          <a:xfrm>
            <a:off x="1031930" y="697859"/>
            <a:ext cx="4920453" cy="235371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45BF5A9C-D24C-4AA8-B2ED-40425B105AD6}"/>
              </a:ext>
            </a:extLst>
          </p:cNvPr>
          <p:cNvSpPr/>
          <p:nvPr/>
        </p:nvSpPr>
        <p:spPr>
          <a:xfrm rot="10800000">
            <a:off x="1101640" y="727198"/>
            <a:ext cx="201560" cy="1792801"/>
          </a:xfrm>
          <a:prstGeom prst="rightBrace">
            <a:avLst>
              <a:gd name="adj1" fmla="val 56135"/>
              <a:gd name="adj2" fmla="val 81759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1540-76CD-4909-8116-8D48EAD0A015}"/>
              </a:ext>
            </a:extLst>
          </p:cNvPr>
          <p:cNvSpPr/>
          <p:nvPr/>
        </p:nvSpPr>
        <p:spPr>
          <a:xfrm>
            <a:off x="288306" y="938291"/>
            <a:ext cx="957274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个扇区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右大括号 31">
            <a:extLst>
              <a:ext uri="{FF2B5EF4-FFF2-40B4-BE49-F238E27FC236}">
                <a16:creationId xmlns:a16="http://schemas.microsoft.com/office/drawing/2014/main" id="{C0FC64DE-0CDB-4234-857C-617CC30B1F33}"/>
              </a:ext>
            </a:extLst>
          </p:cNvPr>
          <p:cNvSpPr/>
          <p:nvPr/>
        </p:nvSpPr>
        <p:spPr>
          <a:xfrm>
            <a:off x="5757856" y="719997"/>
            <a:ext cx="201561" cy="1792801"/>
          </a:xfrm>
          <a:prstGeom prst="rightBrace">
            <a:avLst>
              <a:gd name="adj1" fmla="val 45175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4812513-95AB-49BC-AED7-D8873A927625}"/>
              </a:ext>
            </a:extLst>
          </p:cNvPr>
          <p:cNvSpPr/>
          <p:nvPr/>
        </p:nvSpPr>
        <p:spPr>
          <a:xfrm>
            <a:off x="6012771" y="1411458"/>
            <a:ext cx="686792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MB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F4BF576-FABB-4179-A115-94F96D25D17A}"/>
              </a:ext>
            </a:extLst>
          </p:cNvPr>
          <p:cNvSpPr/>
          <p:nvPr/>
        </p:nvSpPr>
        <p:spPr>
          <a:xfrm>
            <a:off x="1031929" y="2524428"/>
            <a:ext cx="4920453" cy="235371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D4EF5B3-958B-4DF0-A46F-BB5D5603497B}"/>
              </a:ext>
            </a:extLst>
          </p:cNvPr>
          <p:cNvSpPr/>
          <p:nvPr/>
        </p:nvSpPr>
        <p:spPr>
          <a:xfrm>
            <a:off x="5988968" y="2421838"/>
            <a:ext cx="3161216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带颜色部分是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H750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闪存模块组织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961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 animBg="1"/>
      <p:bldP spid="29" grpId="0" animBg="1"/>
      <p:bldP spid="30" grpId="0"/>
      <p:bldP spid="32" grpId="0" animBg="1"/>
      <p:bldP spid="33" grpId="0"/>
      <p:bldP spid="38" grpId="0" animBg="1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2" y="469945"/>
            <a:ext cx="517627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读写过程（熟悉）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F4 /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/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H7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B0A5BFB-C480-4E9B-85DC-7883D156E183}"/>
              </a:ext>
            </a:extLst>
          </p:cNvPr>
          <p:cNvSpPr/>
          <p:nvPr/>
        </p:nvSpPr>
        <p:spPr>
          <a:xfrm>
            <a:off x="299767" y="1012490"/>
            <a:ext cx="3815033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的核心操作就是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80AF2AC-33A6-4027-819D-930A0F6EBE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5CF166C-F760-4010-B0C2-28C0FE98B7F1}"/>
              </a:ext>
            </a:extLst>
          </p:cNvPr>
          <p:cNvSpPr/>
          <p:nvPr/>
        </p:nvSpPr>
        <p:spPr>
          <a:xfrm>
            <a:off x="299766" y="1431302"/>
            <a:ext cx="6863034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的物理特性：只能写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，不能写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靠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擦除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BE9E01FF-3A7D-43C3-9C31-503892923378}"/>
              </a:ext>
            </a:extLst>
          </p:cNvPr>
          <p:cNvSpPr/>
          <p:nvPr/>
        </p:nvSpPr>
        <p:spPr>
          <a:xfrm>
            <a:off x="864377" y="2536305"/>
            <a:ext cx="1773316" cy="58782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读操作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ED2D5F8-EE68-441E-865E-7E87D9DB0F31}"/>
              </a:ext>
            </a:extLst>
          </p:cNvPr>
          <p:cNvSpPr/>
          <p:nvPr/>
        </p:nvSpPr>
        <p:spPr>
          <a:xfrm>
            <a:off x="6118878" y="2536305"/>
            <a:ext cx="1773316" cy="58782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擦除操作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7E2425E-AB35-4771-AF27-3F5FF9651622}"/>
              </a:ext>
            </a:extLst>
          </p:cNvPr>
          <p:cNvSpPr/>
          <p:nvPr/>
        </p:nvSpPr>
        <p:spPr>
          <a:xfrm>
            <a:off x="3491627" y="2536305"/>
            <a:ext cx="1773316" cy="58782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</a:t>
            </a:r>
          </a:p>
        </p:txBody>
      </p:sp>
    </p:spTree>
    <p:extLst>
      <p:ext uri="{BB962C8B-B14F-4D97-AF65-F5344CB8AC3E}">
        <p14:creationId xmlns:p14="http://schemas.microsoft.com/office/powerpoint/2010/main" val="52291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8" grpId="0"/>
      <p:bldP spid="2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858" y="1246336"/>
            <a:ext cx="4223308" cy="27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STM32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内部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FLASH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，内部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构成（了解）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读写过程（熟悉）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，相关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库函数简介（熟悉）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84164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877F2689-E7D4-4602-91F1-49EFBFD1A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8" y="1385685"/>
            <a:ext cx="6320924" cy="307995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80AF2AC-33A6-4027-819D-930A0F6EBE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7A33F6D-3A1F-4463-B758-5CD1FF2A82F9}"/>
              </a:ext>
            </a:extLst>
          </p:cNvPr>
          <p:cNvSpPr/>
          <p:nvPr/>
        </p:nvSpPr>
        <p:spPr>
          <a:xfrm>
            <a:off x="146958" y="890764"/>
            <a:ext cx="7740832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准确读取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数据需要设置等待周期数，跟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时钟频率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器件电源电压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有关。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84C3502-3622-4FD1-8862-3FF9E5E5BE7D}"/>
              </a:ext>
            </a:extLst>
          </p:cNvPr>
          <p:cNvSpPr/>
          <p:nvPr/>
        </p:nvSpPr>
        <p:spPr>
          <a:xfrm>
            <a:off x="6669310" y="3914850"/>
            <a:ext cx="2261571" cy="462385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自适应实时存储器加速器</a:t>
            </a: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ART Accelerator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5B5EC42-6B7B-4729-A2CB-DA2C28E16167}"/>
              </a:ext>
            </a:extLst>
          </p:cNvPr>
          <p:cNvSpPr/>
          <p:nvPr/>
        </p:nvSpPr>
        <p:spPr>
          <a:xfrm>
            <a:off x="1445711" y="3534389"/>
            <a:ext cx="1240989" cy="214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6DA2110-E8AB-4FFF-ACF2-67BF9E2D4A20}"/>
              </a:ext>
            </a:extLst>
          </p:cNvPr>
          <p:cNvSpPr/>
          <p:nvPr/>
        </p:nvSpPr>
        <p:spPr>
          <a:xfrm>
            <a:off x="2165665" y="568703"/>
            <a:ext cx="2017172" cy="28329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FLASH_ACR [LATENCY]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036D36B-3B20-4CEE-832E-8AA64A4A0D9C}"/>
              </a:ext>
            </a:extLst>
          </p:cNvPr>
          <p:cNvSpPr/>
          <p:nvPr/>
        </p:nvSpPr>
        <p:spPr>
          <a:xfrm>
            <a:off x="6432001" y="1647108"/>
            <a:ext cx="1044180" cy="31781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复位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B40BBC6-C302-430B-880C-903FD9DC391C}"/>
              </a:ext>
            </a:extLst>
          </p:cNvPr>
          <p:cNvSpPr/>
          <p:nvPr/>
        </p:nvSpPr>
        <p:spPr>
          <a:xfrm>
            <a:off x="6432001" y="2838879"/>
            <a:ext cx="1044180" cy="31781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正常工作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1FFD3AC-1BD8-4BAE-9BB5-F18CA5487DB3}"/>
              </a:ext>
            </a:extLst>
          </p:cNvPr>
          <p:cNvSpPr/>
          <p:nvPr/>
        </p:nvSpPr>
        <p:spPr>
          <a:xfrm>
            <a:off x="7388410" y="1499985"/>
            <a:ext cx="2171427" cy="588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3.3V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供电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</a:t>
            </a:r>
            <a:r>
              <a:rPr lang="en-US" altLang="zh-CN" sz="1400" baseline="-250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16M(RC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振荡器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2C0CB40-4F81-41F0-B7D8-0DE2957F8F2C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6954091" y="1964922"/>
            <a:ext cx="0" cy="8739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31D2009-5F0D-4959-AEF1-1FFB66868BC3}"/>
              </a:ext>
            </a:extLst>
          </p:cNvPr>
          <p:cNvSpPr/>
          <p:nvPr/>
        </p:nvSpPr>
        <p:spPr>
          <a:xfrm>
            <a:off x="7388410" y="2711363"/>
            <a:ext cx="1869889" cy="588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3.3V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供电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</a:t>
            </a:r>
            <a:r>
              <a:rPr lang="en-US" altLang="zh-CN" sz="1400" baseline="-250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168/180MHz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82D7D3F-17FC-4BC9-A406-74339EB7239A}"/>
              </a:ext>
            </a:extLst>
          </p:cNvPr>
          <p:cNvSpPr/>
          <p:nvPr/>
        </p:nvSpPr>
        <p:spPr>
          <a:xfrm>
            <a:off x="1438091" y="2365783"/>
            <a:ext cx="1248609" cy="214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A750E80-37E8-4857-870F-F23E89BE5C59}"/>
              </a:ext>
            </a:extLst>
          </p:cNvPr>
          <p:cNvSpPr/>
          <p:nvPr/>
        </p:nvSpPr>
        <p:spPr>
          <a:xfrm>
            <a:off x="6448692" y="2055521"/>
            <a:ext cx="3004457" cy="33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LATENCY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默认为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周期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73588AE-B211-482D-A2B7-AC47E25B51BA}"/>
              </a:ext>
            </a:extLst>
          </p:cNvPr>
          <p:cNvSpPr/>
          <p:nvPr/>
        </p:nvSpPr>
        <p:spPr>
          <a:xfrm>
            <a:off x="6509652" y="3253277"/>
            <a:ext cx="2579919" cy="33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LATENCY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周期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0F16FF3-606F-4239-BA10-7607520E1112}"/>
              </a:ext>
            </a:extLst>
          </p:cNvPr>
          <p:cNvCxnSpPr>
            <a:cxnSpLocks/>
            <a:stCxn id="24" idx="0"/>
            <a:endCxn id="28" idx="2"/>
          </p:cNvCxnSpPr>
          <p:nvPr/>
        </p:nvCxnSpPr>
        <p:spPr>
          <a:xfrm flipH="1" flipV="1">
            <a:off x="7799612" y="3585291"/>
            <a:ext cx="484" cy="3295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B1DEBF02-0A0E-4926-8316-7CBBFE608412}"/>
              </a:ext>
            </a:extLst>
          </p:cNvPr>
          <p:cNvSpPr/>
          <p:nvPr/>
        </p:nvSpPr>
        <p:spPr>
          <a:xfrm>
            <a:off x="6571705" y="3311210"/>
            <a:ext cx="2244635" cy="245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9E5E729-B069-40A3-967D-122920437D22}"/>
              </a:ext>
            </a:extLst>
          </p:cNvPr>
          <p:cNvSpPr/>
          <p:nvPr/>
        </p:nvSpPr>
        <p:spPr>
          <a:xfrm>
            <a:off x="3605068" y="4504555"/>
            <a:ext cx="5796894" cy="33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通过指令缓存存储器预取指令，实现相当于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 FLASH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等待的运行速度。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B1D7E42-7F58-4EAE-8957-C912800B117A}"/>
              </a:ext>
            </a:extLst>
          </p:cNvPr>
          <p:cNvSpPr/>
          <p:nvPr/>
        </p:nvSpPr>
        <p:spPr>
          <a:xfrm>
            <a:off x="1445711" y="1699658"/>
            <a:ext cx="1248609" cy="671059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39">
            <a:extLst>
              <a:ext uri="{FF2B5EF4-FFF2-40B4-BE49-F238E27FC236}">
                <a16:creationId xmlns:a16="http://schemas.microsoft.com/office/drawing/2014/main" id="{F7B2CD21-9EE9-470C-A5B6-36A14ABBD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3" y="469945"/>
            <a:ext cx="886688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F4</a:t>
            </a:r>
          </a:p>
        </p:txBody>
      </p:sp>
    </p:spTree>
    <p:extLst>
      <p:ext uri="{BB962C8B-B14F-4D97-AF65-F5344CB8AC3E}">
        <p14:creationId xmlns:p14="http://schemas.microsoft.com/office/powerpoint/2010/main" val="283432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 animBg="1"/>
      <p:bldP spid="15" grpId="0" animBg="1"/>
      <p:bldP spid="17" grpId="0" animBg="1"/>
      <p:bldP spid="18" grpId="0" animBg="1"/>
      <p:bldP spid="20" grpId="0" animBg="1"/>
      <p:bldP spid="21" grpId="0"/>
      <p:bldP spid="22" grpId="0"/>
      <p:bldP spid="23" grpId="0" animBg="1"/>
      <p:bldP spid="25" grpId="0"/>
      <p:bldP spid="28" grpId="0"/>
      <p:bldP spid="30" grpId="0" animBg="1"/>
      <p:bldP spid="33" grpId="0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80AF2AC-33A6-4027-819D-930A0F6EBE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44" name="矩形 39">
            <a:extLst>
              <a:ext uri="{FF2B5EF4-FFF2-40B4-BE49-F238E27FC236}">
                <a16:creationId xmlns:a16="http://schemas.microsoft.com/office/drawing/2014/main" id="{F7B2CD21-9EE9-470C-A5B6-36A14ABBD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3" y="447085"/>
            <a:ext cx="886688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F7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AA4151-F9A2-4ED8-90AA-51FE19B10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" y="518352"/>
            <a:ext cx="7955280" cy="3934639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F47592FD-6F85-4479-B844-69F0B7A6A47E}"/>
              </a:ext>
            </a:extLst>
          </p:cNvPr>
          <p:cNvSpPr/>
          <p:nvPr/>
        </p:nvSpPr>
        <p:spPr>
          <a:xfrm>
            <a:off x="2672531" y="897822"/>
            <a:ext cx="1427029" cy="601581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D9F8491-6DAC-4DBD-B00F-0C51BA78E235}"/>
              </a:ext>
            </a:extLst>
          </p:cNvPr>
          <p:cNvSpPr/>
          <p:nvPr/>
        </p:nvSpPr>
        <p:spPr>
          <a:xfrm>
            <a:off x="2672530" y="3549126"/>
            <a:ext cx="1427029" cy="275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1C77CF7-0F89-4BAA-A528-0158CE31198B}"/>
              </a:ext>
            </a:extLst>
          </p:cNvPr>
          <p:cNvSpPr/>
          <p:nvPr/>
        </p:nvSpPr>
        <p:spPr>
          <a:xfrm>
            <a:off x="3386044" y="4452991"/>
            <a:ext cx="3396050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LATENCY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，即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个等待周期。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72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8E498B2-BDBC-4EB0-B911-379E1DDD1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268" y="518352"/>
            <a:ext cx="7220894" cy="361628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80AF2AC-33A6-4027-819D-930A0F6EBE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44" name="矩形 39">
            <a:extLst>
              <a:ext uri="{FF2B5EF4-FFF2-40B4-BE49-F238E27FC236}">
                <a16:creationId xmlns:a16="http://schemas.microsoft.com/office/drawing/2014/main" id="{F7B2CD21-9EE9-470C-A5B6-36A14ABBD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3" y="469945"/>
            <a:ext cx="886688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H7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47D0E75-FEFD-4E6A-885E-2E0C04D0D5B3}"/>
              </a:ext>
            </a:extLst>
          </p:cNvPr>
          <p:cNvSpPr/>
          <p:nvPr/>
        </p:nvSpPr>
        <p:spPr>
          <a:xfrm>
            <a:off x="3811" y="1156866"/>
            <a:ext cx="194309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H743/H750XB </a:t>
            </a: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H750VB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44C4CFB-9A10-4C55-B065-EA97BD156F31}"/>
              </a:ext>
            </a:extLst>
          </p:cNvPr>
          <p:cNvSpPr/>
          <p:nvPr/>
        </p:nvSpPr>
        <p:spPr>
          <a:xfrm>
            <a:off x="7671326" y="839994"/>
            <a:ext cx="1289527" cy="47010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43800FB-C412-4BDB-830E-B0F6F8823A2F}"/>
              </a:ext>
            </a:extLst>
          </p:cNvPr>
          <p:cNvSpPr/>
          <p:nvPr/>
        </p:nvSpPr>
        <p:spPr>
          <a:xfrm>
            <a:off x="7671325" y="3549456"/>
            <a:ext cx="1289527" cy="558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8E030A-BC66-43AA-ACD4-D34264141D66}"/>
              </a:ext>
            </a:extLst>
          </p:cNvPr>
          <p:cNvSpPr/>
          <p:nvPr/>
        </p:nvSpPr>
        <p:spPr>
          <a:xfrm>
            <a:off x="6364288" y="844622"/>
            <a:ext cx="1289527" cy="470102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5C81DAD-FB0F-4C47-BBC8-679BFE844F10}"/>
              </a:ext>
            </a:extLst>
          </p:cNvPr>
          <p:cNvSpPr/>
          <p:nvPr/>
        </p:nvSpPr>
        <p:spPr>
          <a:xfrm>
            <a:off x="6366778" y="2682139"/>
            <a:ext cx="1289527" cy="308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04EC4EC-9A37-4FB2-8A4A-6CD27151A081}"/>
              </a:ext>
            </a:extLst>
          </p:cNvPr>
          <p:cNvSpPr/>
          <p:nvPr/>
        </p:nvSpPr>
        <p:spPr>
          <a:xfrm>
            <a:off x="617220" y="4150590"/>
            <a:ext cx="753438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H743/H750XB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Vcore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电压范围为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VOS1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，频率一般设置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200MHz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，即等待周期为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H750VB	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Vcore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电压范围为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VOS0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，频率一般设置为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240MHz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，即等待周期为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495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80AF2AC-33A6-4027-819D-930A0F6EBE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7A33F6D-3A1F-4463-B758-5CD1FF2A82F9}"/>
              </a:ext>
            </a:extLst>
          </p:cNvPr>
          <p:cNvSpPr/>
          <p:nvPr/>
        </p:nvSpPr>
        <p:spPr>
          <a:xfrm>
            <a:off x="283233" y="860381"/>
            <a:ext cx="4902721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正确设置好等待周期后，利用指针读取数据。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CB5A6C7-8A11-4D1E-95D6-9BB3CE8F1063}"/>
              </a:ext>
            </a:extLst>
          </p:cNvPr>
          <p:cNvSpPr/>
          <p:nvPr/>
        </p:nvSpPr>
        <p:spPr>
          <a:xfrm>
            <a:off x="283232" y="1291584"/>
            <a:ext cx="6287385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从地址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，读取数据（字节为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位，半字为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位，字为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3564A8-B27A-4C1D-AE2C-98BE7D33B537}"/>
              </a:ext>
            </a:extLst>
          </p:cNvPr>
          <p:cNvSpPr/>
          <p:nvPr/>
        </p:nvSpPr>
        <p:spPr>
          <a:xfrm>
            <a:off x="1800702" y="1725264"/>
            <a:ext cx="6115389" cy="1162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 = *(volatile uint8_t *)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/*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读取一个字节数据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 = *(volatile uint16_t *)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/*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读取一个半字数据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 = *(volatile uint32_t *)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/*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读取一个字数据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068295B-2139-414D-9DDF-FBA7590DDDB1}"/>
              </a:ext>
            </a:extLst>
          </p:cNvPr>
          <p:cNvSpPr/>
          <p:nvPr/>
        </p:nvSpPr>
        <p:spPr>
          <a:xfrm>
            <a:off x="1289074" y="3418630"/>
            <a:ext cx="6228602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 在进行写或擦除操作时，不能进行代码或数据的读取操作。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25CC01C-0AB0-42B6-BC7E-9AFDD7C51D4A}"/>
              </a:ext>
            </a:extLst>
          </p:cNvPr>
          <p:cNvSpPr/>
          <p:nvPr/>
        </p:nvSpPr>
        <p:spPr>
          <a:xfrm>
            <a:off x="283232" y="2897607"/>
            <a:ext cx="8778240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将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强制转换为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</a:t>
            </a:r>
            <a:r>
              <a:rPr lang="en-US" altLang="zh-CN" sz="16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指针，然后取该指针所指向地址的值，即可获得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地址的数据。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5678F71-4A0C-484F-B3E1-4B75A708BC0F}"/>
              </a:ext>
            </a:extLst>
          </p:cNvPr>
          <p:cNvSpPr/>
          <p:nvPr/>
        </p:nvSpPr>
        <p:spPr>
          <a:xfrm>
            <a:off x="2071653" y="4112102"/>
            <a:ext cx="6228602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(volatile uint16_t *)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data? 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并不全是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39">
            <a:extLst>
              <a:ext uri="{FF2B5EF4-FFF2-40B4-BE49-F238E27FC236}">
                <a16:creationId xmlns:a16="http://schemas.microsoft.com/office/drawing/2014/main" id="{BB230057-FFB5-4BAA-B5E2-071033718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2" y="469945"/>
            <a:ext cx="1346153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闪存的读取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313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80AF2AC-33A6-4027-819D-930A0F6EBE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7A33F6D-3A1F-4463-B758-5CD1FF2A82F9}"/>
              </a:ext>
            </a:extLst>
          </p:cNvPr>
          <p:cNvSpPr/>
          <p:nvPr/>
        </p:nvSpPr>
        <p:spPr>
          <a:xfrm>
            <a:off x="283233" y="925693"/>
            <a:ext cx="7872026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STM32F4/F7/H7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进行写操作或擦除，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电源电压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会影响数据的最大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操作位数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39">
            <a:extLst>
              <a:ext uri="{FF2B5EF4-FFF2-40B4-BE49-F238E27FC236}">
                <a16:creationId xmlns:a16="http://schemas.microsoft.com/office/drawing/2014/main" id="{BB230057-FFB5-4BAA-B5E2-071033718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2" y="469945"/>
            <a:ext cx="1346153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闪存的写入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4DDBC3-6D2D-4466-9966-EC5D8284D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45" y="1405409"/>
            <a:ext cx="8434310" cy="125171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750A6F7-D9A0-4BFD-9A71-7713DB76A4B3}"/>
              </a:ext>
            </a:extLst>
          </p:cNvPr>
          <p:cNvSpPr/>
          <p:nvPr/>
        </p:nvSpPr>
        <p:spPr>
          <a:xfrm>
            <a:off x="3718111" y="1439029"/>
            <a:ext cx="1252305" cy="555831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457E258-EF69-413B-9746-F9E66477EAC7}"/>
              </a:ext>
            </a:extLst>
          </p:cNvPr>
          <p:cNvSpPr/>
          <p:nvPr/>
        </p:nvSpPr>
        <p:spPr>
          <a:xfrm>
            <a:off x="2568791" y="2707660"/>
            <a:ext cx="4006417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最大操作位数会影响擦除和写入的速度。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47493BE-7210-4C51-A9E3-50291BAE1A20}"/>
              </a:ext>
            </a:extLst>
          </p:cNvPr>
          <p:cNvSpPr/>
          <p:nvPr/>
        </p:nvSpPr>
        <p:spPr>
          <a:xfrm>
            <a:off x="264324" y="3146447"/>
            <a:ext cx="8560176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开发板使用的电压是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3.3V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PSIZE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，即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并行位数。擦除或者写入都以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位为单位。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13BF47D-A92E-4AAB-8F41-A46C4EB1006D}"/>
              </a:ext>
            </a:extLst>
          </p:cNvPr>
          <p:cNvSpPr/>
          <p:nvPr/>
        </p:nvSpPr>
        <p:spPr>
          <a:xfrm>
            <a:off x="6173560" y="535716"/>
            <a:ext cx="2745409" cy="36760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数据操作位数与电压有关</a:t>
            </a:r>
          </a:p>
        </p:txBody>
      </p:sp>
    </p:spTree>
    <p:extLst>
      <p:ext uri="{BB962C8B-B14F-4D97-AF65-F5344CB8AC3E}">
        <p14:creationId xmlns:p14="http://schemas.microsoft.com/office/powerpoint/2010/main" val="259232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 animBg="1"/>
      <p:bldP spid="21" grpId="0"/>
      <p:bldP spid="22" grpId="0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2" y="485317"/>
            <a:ext cx="4483328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接口寄存器（写入 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&amp; 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擦除相关）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80AF2AC-33A6-4027-819D-930A0F6EBE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93BA1AE-BABD-49C2-B6B8-6D3E88B55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176913"/>
              </p:ext>
            </p:extLst>
          </p:nvPr>
        </p:nvGraphicFramePr>
        <p:xfrm>
          <a:off x="141248" y="1059862"/>
          <a:ext cx="8928000" cy="171432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050182803"/>
                    </a:ext>
                  </a:extLst>
                </a:gridCol>
                <a:gridCol w="7488000">
                  <a:extLst>
                    <a:ext uri="{9D8B030D-6E8A-4147-A177-3AD203B41FA5}">
                      <a16:colId xmlns:a16="http://schemas.microsoft.com/office/drawing/2014/main" val="3486456569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FLASH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寄存器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167178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FLASH_ACR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用于使能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关闭加速功能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(DCEN/ICEN/PRFTEN)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，且可根据</a:t>
                      </a:r>
                      <a:r>
                        <a:rPr lang="en-US" altLang="zh-CN" sz="1400" dirty="0" err="1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</a:t>
                      </a:r>
                      <a:r>
                        <a:rPr lang="en-US" altLang="zh-CN" sz="1400" baseline="-25000" dirty="0" err="1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CPU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控制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FLASH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访问时间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(LATENCY)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750769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FLASH_KEYR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用来解锁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FLASH_CR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，需依次写入特定序列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(KEY1:0x45670123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和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KEY2:0xCDEF89AB)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29302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FLASH_SR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用来提供正在执行的编程和擦除操作的相关信息（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BSY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位指示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FLASH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操作正在进行）</a:t>
                      </a:r>
                      <a:endParaRPr lang="en-US" altLang="zh-CN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338128"/>
                  </a:ext>
                </a:extLst>
              </a:tr>
              <a:tr h="346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FLASH_CR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用于配置和启动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FLASH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操作（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LOCK/STRT/PSIZE/SNB/SER/PG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881810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2267B2FE-75AA-41B5-A40F-CE114A03F517}"/>
              </a:ext>
            </a:extLst>
          </p:cNvPr>
          <p:cNvSpPr/>
          <p:nvPr/>
        </p:nvSpPr>
        <p:spPr>
          <a:xfrm>
            <a:off x="121920" y="2878268"/>
            <a:ext cx="4483328" cy="1957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FLASH_CR</a:t>
            </a: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LOCK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：指示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FLASH_CR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寄存器是否被锁住（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锁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未锁）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：用于开始一次擦除操作（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开始）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PSIZE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：用于设置编程宽度（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3.3V PSIZE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SNB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：用于选择要擦除的扇区编号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：用于选择扇区擦除操作（页擦除置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PG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：用于选择编程操作，往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写数据需置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FB24552-8C58-4E25-85F4-EB6D116598F7}"/>
              </a:ext>
            </a:extLst>
          </p:cNvPr>
          <p:cNvSpPr/>
          <p:nvPr/>
        </p:nvSpPr>
        <p:spPr>
          <a:xfrm>
            <a:off x="2421751" y="2702759"/>
            <a:ext cx="5657385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还有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FLASH_CCR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清除与控制寄存器用于清除相关错误。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756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2" y="469945"/>
            <a:ext cx="1346153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闪存的写入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80AF2AC-33A6-4027-819D-930A0F6EBE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7A33F6D-3A1F-4463-B758-5CD1FF2A82F9}"/>
              </a:ext>
            </a:extLst>
          </p:cNvPr>
          <p:cNvSpPr/>
          <p:nvPr/>
        </p:nvSpPr>
        <p:spPr>
          <a:xfrm>
            <a:off x="492240" y="924516"/>
            <a:ext cx="4647996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写操作有四步：解锁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擦除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写数据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上锁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7A400E7-5878-400E-BB27-1E587DD4D117}"/>
              </a:ext>
            </a:extLst>
          </p:cNvPr>
          <p:cNvSpPr/>
          <p:nvPr/>
        </p:nvSpPr>
        <p:spPr>
          <a:xfrm>
            <a:off x="1987938" y="1360750"/>
            <a:ext cx="7201783" cy="360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将两个特定的解锁序列号（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KEY1: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0x45670123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KEY2: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0xCDEF89AB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依次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FLASH_KEYR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D5E42E1-2E21-410F-B1BE-90013B977342}"/>
              </a:ext>
            </a:extLst>
          </p:cNvPr>
          <p:cNvSpPr/>
          <p:nvPr/>
        </p:nvSpPr>
        <p:spPr>
          <a:xfrm>
            <a:off x="731830" y="1360751"/>
            <a:ext cx="1182188" cy="36760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解锁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109207F-57AE-47ED-A6EF-21C6C5A39D11}"/>
              </a:ext>
            </a:extLst>
          </p:cNvPr>
          <p:cNvSpPr/>
          <p:nvPr/>
        </p:nvSpPr>
        <p:spPr>
          <a:xfrm>
            <a:off x="731830" y="2259675"/>
            <a:ext cx="1182188" cy="36760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擦除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71F04EF-72E4-466E-98DC-B2BE733B83B3}"/>
              </a:ext>
            </a:extLst>
          </p:cNvPr>
          <p:cNvSpPr/>
          <p:nvPr/>
        </p:nvSpPr>
        <p:spPr>
          <a:xfrm>
            <a:off x="731830" y="3158599"/>
            <a:ext cx="1182188" cy="36760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写数据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9B4070B-45A8-4C0F-9F24-E64F0C61D05F}"/>
              </a:ext>
            </a:extLst>
          </p:cNvPr>
          <p:cNvSpPr/>
          <p:nvPr/>
        </p:nvSpPr>
        <p:spPr>
          <a:xfrm>
            <a:off x="731830" y="4057523"/>
            <a:ext cx="1182188" cy="36760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上锁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33F8C04-75AF-424A-A001-746F638C21E8}"/>
              </a:ext>
            </a:extLst>
          </p:cNvPr>
          <p:cNvCxnSpPr>
            <a:stCxn id="2" idx="2"/>
            <a:endCxn id="22" idx="0"/>
          </p:cNvCxnSpPr>
          <p:nvPr/>
        </p:nvCxnSpPr>
        <p:spPr>
          <a:xfrm>
            <a:off x="1322924" y="1728352"/>
            <a:ext cx="0" cy="5313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987D485-0FC0-4B06-A485-E811B8A91591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1322924" y="2627276"/>
            <a:ext cx="0" cy="5313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62DF1F4-1C98-47BA-AAD7-D8A953289DDE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322924" y="3526200"/>
            <a:ext cx="0" cy="5313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C588B4EC-139E-46F9-809E-463845B37C83}"/>
              </a:ext>
            </a:extLst>
          </p:cNvPr>
          <p:cNvSpPr/>
          <p:nvPr/>
        </p:nvSpPr>
        <p:spPr>
          <a:xfrm>
            <a:off x="1987939" y="2115564"/>
            <a:ext cx="6962298" cy="655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物理特性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只能写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，不能写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1)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，所以写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之前需要擦除，将要写入的区域变为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0xFFFF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。擦除操作分为：扇区擦除和整片擦除 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A25FA3E-530F-49C8-9766-FE35B046FFBB}"/>
              </a:ext>
            </a:extLst>
          </p:cNvPr>
          <p:cNvSpPr/>
          <p:nvPr/>
        </p:nvSpPr>
        <p:spPr>
          <a:xfrm>
            <a:off x="1987939" y="3158598"/>
            <a:ext cx="5446836" cy="360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擦除完成，可以向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写数据，根据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PSIZE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设置写入数据的单位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02F9E9F-226D-419C-84D7-FFCA92708746}"/>
              </a:ext>
            </a:extLst>
          </p:cNvPr>
          <p:cNvSpPr/>
          <p:nvPr/>
        </p:nvSpPr>
        <p:spPr>
          <a:xfrm>
            <a:off x="1987939" y="4057522"/>
            <a:ext cx="7084218" cy="360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写入数据完成，需要设置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FLASH_CR[LOCK]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，重新上锁，以防数据不小心被修改。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5CA53F45-F669-47F4-9EB4-8F5BF6AD718E}"/>
              </a:ext>
            </a:extLst>
          </p:cNvPr>
          <p:cNvSpPr/>
          <p:nvPr/>
        </p:nvSpPr>
        <p:spPr>
          <a:xfrm rot="10800000">
            <a:off x="7241123" y="2799074"/>
            <a:ext cx="707761" cy="1127465"/>
          </a:xfrm>
          <a:prstGeom prst="rightBrace">
            <a:avLst>
              <a:gd name="adj1" fmla="val 14141"/>
              <a:gd name="adj2" fmla="val 5061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7BEC6C0-87D0-4B85-BB7E-5C462EC998A3}"/>
              </a:ext>
            </a:extLst>
          </p:cNvPr>
          <p:cNvSpPr txBox="1"/>
          <p:nvPr/>
        </p:nvSpPr>
        <p:spPr>
          <a:xfrm>
            <a:off x="7719422" y="2771385"/>
            <a:ext cx="1302658" cy="1197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PSZIE:00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PSIZE:01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半字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PSIZE:10 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PSIZE:11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双字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F9D0256-2A96-433A-BE18-E7C24C16C347}"/>
              </a:ext>
            </a:extLst>
          </p:cNvPr>
          <p:cNvSpPr/>
          <p:nvPr/>
        </p:nvSpPr>
        <p:spPr>
          <a:xfrm>
            <a:off x="103030" y="4490100"/>
            <a:ext cx="8560176" cy="351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注意：对于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STM32H7 FLASH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写入的规则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写入首地址必须是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的倍数，写入数据长度必须是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字节的倍数。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895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" grpId="0" animBg="1"/>
      <p:bldP spid="22" grpId="0" animBg="1"/>
      <p:bldP spid="23" grpId="0" animBg="1"/>
      <p:bldP spid="24" grpId="0" animBg="1"/>
      <p:bldP spid="33" grpId="0"/>
      <p:bldP spid="34" grpId="0"/>
      <p:bldP spid="35" grpId="0"/>
      <p:bldP spid="25" grpId="0" animBg="1"/>
      <p:bldP spid="26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652" y="458408"/>
            <a:ext cx="1346153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闪存的擦除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90C51E8-F879-4F40-B7F4-6640B04C8ADE}"/>
              </a:ext>
            </a:extLst>
          </p:cNvPr>
          <p:cNvSpPr/>
          <p:nvPr/>
        </p:nvSpPr>
        <p:spPr>
          <a:xfrm>
            <a:off x="198596" y="516251"/>
            <a:ext cx="2545083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FLASH_CR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LOCK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</a:p>
        </p:txBody>
      </p: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A58FF2DE-65EA-4161-8AD0-672B1709A856}"/>
              </a:ext>
            </a:extLst>
          </p:cNvPr>
          <p:cNvSpPr/>
          <p:nvPr/>
        </p:nvSpPr>
        <p:spPr>
          <a:xfrm>
            <a:off x="198597" y="999911"/>
            <a:ext cx="2545082" cy="3036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LOCK==1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？</a:t>
            </a:r>
            <a:endParaRPr lang="zh-CN" altLang="en-US" sz="1400" dirty="0">
              <a:solidFill>
                <a:srgbClr val="1969B2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8D5D405-407C-42F9-968B-B37D622F564A}"/>
              </a:ext>
            </a:extLst>
          </p:cNvPr>
          <p:cNvSpPr/>
          <p:nvPr/>
        </p:nvSpPr>
        <p:spPr>
          <a:xfrm>
            <a:off x="198597" y="2492976"/>
            <a:ext cx="2545083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FLASH_CR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B47A117-9F83-4F74-AE5C-D15581BDEC43}"/>
              </a:ext>
            </a:extLst>
          </p:cNvPr>
          <p:cNvSpPr/>
          <p:nvPr/>
        </p:nvSpPr>
        <p:spPr>
          <a:xfrm>
            <a:off x="198597" y="2948499"/>
            <a:ext cx="2545083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FLASH_CR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擦除扇区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SNB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F1232AC-2A42-41EE-BC70-D2073AD8FAD8}"/>
              </a:ext>
            </a:extLst>
          </p:cNvPr>
          <p:cNvSpPr/>
          <p:nvPr/>
        </p:nvSpPr>
        <p:spPr>
          <a:xfrm>
            <a:off x="198597" y="3396988"/>
            <a:ext cx="2545083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FLASH_CR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流程图: 决策 28">
            <a:extLst>
              <a:ext uri="{FF2B5EF4-FFF2-40B4-BE49-F238E27FC236}">
                <a16:creationId xmlns:a16="http://schemas.microsoft.com/office/drawing/2014/main" id="{C6904C10-3484-40AF-9D2F-0027CB6561DD}"/>
              </a:ext>
            </a:extLst>
          </p:cNvPr>
          <p:cNvSpPr/>
          <p:nvPr/>
        </p:nvSpPr>
        <p:spPr>
          <a:xfrm>
            <a:off x="198597" y="3929886"/>
            <a:ext cx="2545082" cy="30777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BSY==1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？</a:t>
            </a:r>
            <a:endParaRPr lang="zh-CN" altLang="en-US" sz="1400" dirty="0">
              <a:solidFill>
                <a:srgbClr val="1969B2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861BBF7-253C-4267-BD52-C8D86AE208C2}"/>
              </a:ext>
            </a:extLst>
          </p:cNvPr>
          <p:cNvSpPr/>
          <p:nvPr/>
        </p:nvSpPr>
        <p:spPr>
          <a:xfrm>
            <a:off x="198596" y="4459299"/>
            <a:ext cx="2545083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读擦除地址并检查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E364915-B95E-4AC6-B811-1B46599807FC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471138" y="824028"/>
            <a:ext cx="0" cy="175883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3AEF087-5B0A-46D5-A191-43946A19AEEE}"/>
              </a:ext>
            </a:extLst>
          </p:cNvPr>
          <p:cNvCxnSpPr>
            <a:cxnSpLocks/>
            <a:stCxn id="6" idx="2"/>
            <a:endCxn id="93" idx="0"/>
          </p:cNvCxnSpPr>
          <p:nvPr/>
        </p:nvCxnSpPr>
        <p:spPr>
          <a:xfrm>
            <a:off x="1471138" y="1303551"/>
            <a:ext cx="751" cy="188074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6378A73-9D33-4771-BD85-2F9BE727DA56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1471139" y="2800753"/>
            <a:ext cx="0" cy="147746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C745593-79E3-4718-ADD3-B4D35AB8467D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1471139" y="3256276"/>
            <a:ext cx="0" cy="140712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0FB80CD-46B4-4B72-81F5-570900D93485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1471138" y="3704765"/>
            <a:ext cx="1" cy="225121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AFAB977-1601-436D-B59F-3A1B28FB7500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1471138" y="4237664"/>
            <a:ext cx="0" cy="221635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116B802E-8A96-4143-9349-453BD027AA67}"/>
              </a:ext>
            </a:extLst>
          </p:cNvPr>
          <p:cNvCxnSpPr>
            <a:cxnSpLocks/>
            <a:stCxn id="29" idx="3"/>
          </p:cNvCxnSpPr>
          <p:nvPr/>
        </p:nvCxnSpPr>
        <p:spPr>
          <a:xfrm flipH="1" flipV="1">
            <a:off x="1512438" y="3808053"/>
            <a:ext cx="1231241" cy="275722"/>
          </a:xfrm>
          <a:prstGeom prst="bentConnector3">
            <a:avLst>
              <a:gd name="adj1" fmla="val -1856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271C62D-4950-4B52-9EE2-BD68317B17E8}"/>
              </a:ext>
            </a:extLst>
          </p:cNvPr>
          <p:cNvCxnSpPr>
            <a:cxnSpLocks/>
            <a:stCxn id="6" idx="3"/>
            <a:endCxn id="54" idx="1"/>
          </p:cNvCxnSpPr>
          <p:nvPr/>
        </p:nvCxnSpPr>
        <p:spPr>
          <a:xfrm flipV="1">
            <a:off x="2743679" y="1148540"/>
            <a:ext cx="216902" cy="3191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C5311F81-200C-4C70-9407-36BEF764C4D5}"/>
              </a:ext>
            </a:extLst>
          </p:cNvPr>
          <p:cNvSpPr/>
          <p:nvPr/>
        </p:nvSpPr>
        <p:spPr>
          <a:xfrm>
            <a:off x="2960581" y="994651"/>
            <a:ext cx="1331233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写入解锁序列</a:t>
            </a:r>
          </a:p>
        </p:txBody>
      </p:sp>
      <p:sp>
        <p:nvSpPr>
          <p:cNvPr id="57" name="矩形 39">
            <a:extLst>
              <a:ext uri="{FF2B5EF4-FFF2-40B4-BE49-F238E27FC236}">
                <a16:creationId xmlns:a16="http://schemas.microsoft.com/office/drawing/2014/main" id="{0E0F4076-807B-493C-A5E3-A541E89D6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0406" y="442884"/>
            <a:ext cx="1346153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闪存的写入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F3B6356-4D0C-44F9-BB16-8255672BE214}"/>
              </a:ext>
            </a:extLst>
          </p:cNvPr>
          <p:cNvSpPr/>
          <p:nvPr/>
        </p:nvSpPr>
        <p:spPr>
          <a:xfrm>
            <a:off x="4717407" y="1557273"/>
            <a:ext cx="2545083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FLASH_SR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BSY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</a:p>
        </p:txBody>
      </p:sp>
      <p:sp>
        <p:nvSpPr>
          <p:cNvPr id="59" name="流程图: 决策 58">
            <a:extLst>
              <a:ext uri="{FF2B5EF4-FFF2-40B4-BE49-F238E27FC236}">
                <a16:creationId xmlns:a16="http://schemas.microsoft.com/office/drawing/2014/main" id="{CF3F39DD-8FCC-4FFD-A6AA-24CE5F39BED6}"/>
              </a:ext>
            </a:extLst>
          </p:cNvPr>
          <p:cNvSpPr/>
          <p:nvPr/>
        </p:nvSpPr>
        <p:spPr>
          <a:xfrm>
            <a:off x="4717408" y="2087022"/>
            <a:ext cx="2545082" cy="36760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BSY==1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？</a:t>
            </a:r>
            <a:endParaRPr lang="zh-CN" altLang="en-US" sz="1400" dirty="0">
              <a:solidFill>
                <a:srgbClr val="1969B2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E009D85-34AD-4157-9003-6BE00852AF9F}"/>
              </a:ext>
            </a:extLst>
          </p:cNvPr>
          <p:cNvSpPr/>
          <p:nvPr/>
        </p:nvSpPr>
        <p:spPr>
          <a:xfrm>
            <a:off x="4717408" y="2683626"/>
            <a:ext cx="2545083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FLASH_CR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PG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84AB3B7-E662-4622-BBE6-102F9CA3A0DB}"/>
              </a:ext>
            </a:extLst>
          </p:cNvPr>
          <p:cNvSpPr/>
          <p:nvPr/>
        </p:nvSpPr>
        <p:spPr>
          <a:xfrm>
            <a:off x="4717408" y="3199305"/>
            <a:ext cx="2545083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在指定地址写入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字（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位）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3" name="流程图: 决策 62">
            <a:extLst>
              <a:ext uri="{FF2B5EF4-FFF2-40B4-BE49-F238E27FC236}">
                <a16:creationId xmlns:a16="http://schemas.microsoft.com/office/drawing/2014/main" id="{14951143-1C55-4D5D-BBD0-D5155837EBE9}"/>
              </a:ext>
            </a:extLst>
          </p:cNvPr>
          <p:cNvSpPr/>
          <p:nvPr/>
        </p:nvSpPr>
        <p:spPr>
          <a:xfrm>
            <a:off x="4717408" y="3820492"/>
            <a:ext cx="2545082" cy="36760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BSY==1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？</a:t>
            </a:r>
            <a:endParaRPr lang="zh-CN" altLang="en-US" sz="1400" dirty="0">
              <a:solidFill>
                <a:srgbClr val="1969B2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A414DBD-A19A-42FA-BDD8-4A45661999E8}"/>
              </a:ext>
            </a:extLst>
          </p:cNvPr>
          <p:cNvSpPr/>
          <p:nvPr/>
        </p:nvSpPr>
        <p:spPr>
          <a:xfrm>
            <a:off x="4717407" y="4445231"/>
            <a:ext cx="2545083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读编程地址并检查写入的数据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7B0A4BF-8DB7-4034-9004-808BF780AE09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>
            <a:off x="5989949" y="1865050"/>
            <a:ext cx="0" cy="221972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961B799-45AF-44C6-A18B-89F933829D17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5989949" y="2454623"/>
            <a:ext cx="1" cy="229003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EF0E317-FA92-4884-A5B9-62C22EF84720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5989950" y="2991403"/>
            <a:ext cx="0" cy="207902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C8137048-38CC-43FD-B358-9F5B6016CE87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5989949" y="4188093"/>
            <a:ext cx="0" cy="257138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ECE8841C-12A2-4184-AB71-3A24FA23F776}"/>
              </a:ext>
            </a:extLst>
          </p:cNvPr>
          <p:cNvCxnSpPr>
            <a:cxnSpLocks/>
            <a:stCxn id="54" idx="2"/>
          </p:cNvCxnSpPr>
          <p:nvPr/>
        </p:nvCxnSpPr>
        <p:spPr>
          <a:xfrm rot="5400000">
            <a:off x="2527685" y="287185"/>
            <a:ext cx="83271" cy="2113756"/>
          </a:xfrm>
          <a:prstGeom prst="bentConnector2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ABF487BC-BC67-488B-A23D-9F5E2572E6B8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 flipH="1">
            <a:off x="5989949" y="3507082"/>
            <a:ext cx="1" cy="313410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81AAB251-222F-474A-9987-1187D0E1B749}"/>
              </a:ext>
            </a:extLst>
          </p:cNvPr>
          <p:cNvCxnSpPr>
            <a:cxnSpLocks/>
            <a:stCxn id="63" idx="3"/>
          </p:cNvCxnSpPr>
          <p:nvPr/>
        </p:nvCxnSpPr>
        <p:spPr>
          <a:xfrm flipH="1" flipV="1">
            <a:off x="6031250" y="3628577"/>
            <a:ext cx="1231240" cy="375716"/>
          </a:xfrm>
          <a:prstGeom prst="bentConnector3">
            <a:avLst>
              <a:gd name="adj1" fmla="val -2885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F7E47D5C-A3C9-46A3-8E9E-0EE355B50691}"/>
              </a:ext>
            </a:extLst>
          </p:cNvPr>
          <p:cNvSpPr txBox="1"/>
          <p:nvPr/>
        </p:nvSpPr>
        <p:spPr>
          <a:xfrm>
            <a:off x="2585359" y="896372"/>
            <a:ext cx="516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1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849DD8B-D5B0-4429-8096-7F35956C1C58}"/>
              </a:ext>
            </a:extLst>
          </p:cNvPr>
          <p:cNvSpPr txBox="1"/>
          <p:nvPr/>
        </p:nvSpPr>
        <p:spPr>
          <a:xfrm>
            <a:off x="7121419" y="1939815"/>
            <a:ext cx="5415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1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C0292A6-FE92-4D2D-B456-935D1153C7D2}"/>
              </a:ext>
            </a:extLst>
          </p:cNvPr>
          <p:cNvSpPr txBox="1"/>
          <p:nvPr/>
        </p:nvSpPr>
        <p:spPr>
          <a:xfrm>
            <a:off x="2597152" y="3805948"/>
            <a:ext cx="828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1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4E6F213-EB06-463F-8CF5-D3394A68AB35}"/>
              </a:ext>
            </a:extLst>
          </p:cNvPr>
          <p:cNvSpPr txBox="1"/>
          <p:nvPr/>
        </p:nvSpPr>
        <p:spPr>
          <a:xfrm>
            <a:off x="7251200" y="3698091"/>
            <a:ext cx="5392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1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A6C86ED-CF26-4CBE-83E9-CBC7382E947A}"/>
              </a:ext>
            </a:extLst>
          </p:cNvPr>
          <p:cNvSpPr txBox="1"/>
          <p:nvPr/>
        </p:nvSpPr>
        <p:spPr>
          <a:xfrm>
            <a:off x="1002780" y="1259370"/>
            <a:ext cx="516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0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39188A8-3AE6-4A86-B19E-2973823D84DE}"/>
              </a:ext>
            </a:extLst>
          </p:cNvPr>
          <p:cNvSpPr txBox="1"/>
          <p:nvPr/>
        </p:nvSpPr>
        <p:spPr>
          <a:xfrm>
            <a:off x="1002780" y="4177397"/>
            <a:ext cx="516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0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36BAC8F-E53C-4F87-8FD5-7A0A4C7DC28A}"/>
              </a:ext>
            </a:extLst>
          </p:cNvPr>
          <p:cNvSpPr txBox="1"/>
          <p:nvPr/>
        </p:nvSpPr>
        <p:spPr>
          <a:xfrm>
            <a:off x="5584550" y="4129767"/>
            <a:ext cx="516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0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D949985-F9C2-4D74-B66F-53B5FCD3F44F}"/>
              </a:ext>
            </a:extLst>
          </p:cNvPr>
          <p:cNvSpPr txBox="1"/>
          <p:nvPr/>
        </p:nvSpPr>
        <p:spPr>
          <a:xfrm>
            <a:off x="5590651" y="2433520"/>
            <a:ext cx="516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0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7785202-E302-47AF-8F62-3301AFF14C0A}"/>
              </a:ext>
            </a:extLst>
          </p:cNvPr>
          <p:cNvSpPr/>
          <p:nvPr/>
        </p:nvSpPr>
        <p:spPr>
          <a:xfrm>
            <a:off x="4719378" y="541476"/>
            <a:ext cx="2545083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FLASH_CR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LOCK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</a:p>
        </p:txBody>
      </p:sp>
      <p:sp>
        <p:nvSpPr>
          <p:cNvPr id="68" name="流程图: 决策 67">
            <a:extLst>
              <a:ext uri="{FF2B5EF4-FFF2-40B4-BE49-F238E27FC236}">
                <a16:creationId xmlns:a16="http://schemas.microsoft.com/office/drawing/2014/main" id="{4D1566DB-89A0-48BE-A74E-294D2BAFF397}"/>
              </a:ext>
            </a:extLst>
          </p:cNvPr>
          <p:cNvSpPr/>
          <p:nvPr/>
        </p:nvSpPr>
        <p:spPr>
          <a:xfrm>
            <a:off x="4719379" y="982931"/>
            <a:ext cx="2545082" cy="36760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LOCK==1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？</a:t>
            </a:r>
            <a:endParaRPr lang="zh-CN" altLang="en-US" sz="1400" dirty="0">
              <a:solidFill>
                <a:srgbClr val="1969B2"/>
              </a:solidFill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3CB22AB-0E65-4F84-87AB-0674C5CDA37E}"/>
              </a:ext>
            </a:extLst>
          </p:cNvPr>
          <p:cNvCxnSpPr>
            <a:stCxn id="62" idx="2"/>
            <a:endCxn id="68" idx="0"/>
          </p:cNvCxnSpPr>
          <p:nvPr/>
        </p:nvCxnSpPr>
        <p:spPr>
          <a:xfrm>
            <a:off x="5991920" y="849253"/>
            <a:ext cx="0" cy="133678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F65980A-81FF-4073-9CC2-BD0DD0AE965F}"/>
              </a:ext>
            </a:extLst>
          </p:cNvPr>
          <p:cNvCxnSpPr>
            <a:cxnSpLocks/>
            <a:stCxn id="68" idx="3"/>
            <a:endCxn id="74" idx="1"/>
          </p:cNvCxnSpPr>
          <p:nvPr/>
        </p:nvCxnSpPr>
        <p:spPr>
          <a:xfrm flipV="1">
            <a:off x="7264461" y="1166731"/>
            <a:ext cx="216902" cy="1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7D771D1A-5C20-429E-B6B1-AA0976374159}"/>
              </a:ext>
            </a:extLst>
          </p:cNvPr>
          <p:cNvSpPr/>
          <p:nvPr/>
        </p:nvSpPr>
        <p:spPr>
          <a:xfrm>
            <a:off x="7481363" y="1012842"/>
            <a:ext cx="1331233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写入解锁序列</a:t>
            </a:r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7751EB6E-1B07-4E8A-98C5-BFD6316F10E9}"/>
              </a:ext>
            </a:extLst>
          </p:cNvPr>
          <p:cNvCxnSpPr>
            <a:cxnSpLocks/>
            <a:stCxn id="74" idx="2"/>
          </p:cNvCxnSpPr>
          <p:nvPr/>
        </p:nvCxnSpPr>
        <p:spPr>
          <a:xfrm rot="5400000">
            <a:off x="7034856" y="318987"/>
            <a:ext cx="110493" cy="2113757"/>
          </a:xfrm>
          <a:prstGeom prst="bentConnector2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55E6AF11-E1E3-42C5-8317-5D209D4C5AF2}"/>
              </a:ext>
            </a:extLst>
          </p:cNvPr>
          <p:cNvSpPr txBox="1"/>
          <p:nvPr/>
        </p:nvSpPr>
        <p:spPr>
          <a:xfrm>
            <a:off x="7106141" y="858291"/>
            <a:ext cx="516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1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2B9E8B73-A33F-4D6E-B405-00FAE0421A0F}"/>
              </a:ext>
            </a:extLst>
          </p:cNvPr>
          <p:cNvCxnSpPr>
            <a:cxnSpLocks/>
            <a:stCxn id="68" idx="2"/>
            <a:endCxn id="58" idx="0"/>
          </p:cNvCxnSpPr>
          <p:nvPr/>
        </p:nvCxnSpPr>
        <p:spPr>
          <a:xfrm flipH="1">
            <a:off x="5989949" y="1350532"/>
            <a:ext cx="1971" cy="206741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77295887-6DB7-4A77-A3EE-ACCFCE03510E}"/>
              </a:ext>
            </a:extLst>
          </p:cNvPr>
          <p:cNvCxnSpPr>
            <a:cxnSpLocks/>
            <a:stCxn id="59" idx="3"/>
          </p:cNvCxnSpPr>
          <p:nvPr/>
        </p:nvCxnSpPr>
        <p:spPr>
          <a:xfrm flipH="1" flipV="1">
            <a:off x="6010141" y="1945247"/>
            <a:ext cx="1252349" cy="325576"/>
          </a:xfrm>
          <a:prstGeom prst="bentConnector3">
            <a:avLst>
              <a:gd name="adj1" fmla="val -1825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30DF49F7-6D4A-4FFA-AB85-52A4DECF7C78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976156E-2C2C-4A60-943B-8282AF967B8D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BEC179B-9AB9-4DCB-B78B-81E1987EE47F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BEC40C7-F66A-410F-A871-F8C8B17FC204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91" name="图片 90">
            <a:extLst>
              <a:ext uri="{FF2B5EF4-FFF2-40B4-BE49-F238E27FC236}">
                <a16:creationId xmlns:a16="http://schemas.microsoft.com/office/drawing/2014/main" id="{5674CD11-D51F-41F7-B5AF-6F47B3F24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92" name="Rectangle 2">
            <a:extLst>
              <a:ext uri="{FF2B5EF4-FFF2-40B4-BE49-F238E27FC236}">
                <a16:creationId xmlns:a16="http://schemas.microsoft.com/office/drawing/2014/main" id="{FB3265BF-67CB-4271-B6F6-F87228E4B54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6CAD8DF4-7946-4480-88ED-80F7C3EBD6E3}"/>
              </a:ext>
            </a:extLst>
          </p:cNvPr>
          <p:cNvSpPr/>
          <p:nvPr/>
        </p:nvSpPr>
        <p:spPr>
          <a:xfrm>
            <a:off x="199347" y="1491625"/>
            <a:ext cx="2545083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FLASH_SR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BSY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</a:p>
        </p:txBody>
      </p:sp>
      <p:sp>
        <p:nvSpPr>
          <p:cNvPr id="94" name="流程图: 决策 93">
            <a:extLst>
              <a:ext uri="{FF2B5EF4-FFF2-40B4-BE49-F238E27FC236}">
                <a16:creationId xmlns:a16="http://schemas.microsoft.com/office/drawing/2014/main" id="{885FEEC2-62BB-4624-B026-F6D063085055}"/>
              </a:ext>
            </a:extLst>
          </p:cNvPr>
          <p:cNvSpPr/>
          <p:nvPr/>
        </p:nvSpPr>
        <p:spPr>
          <a:xfrm>
            <a:off x="199348" y="2000272"/>
            <a:ext cx="2545082" cy="30777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BSY==1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？</a:t>
            </a:r>
            <a:endParaRPr lang="zh-CN" altLang="en-US" sz="1400" dirty="0">
              <a:solidFill>
                <a:srgbClr val="1969B2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A32ACC7-A547-454F-9E89-AD50E7385C1F}"/>
              </a:ext>
            </a:extLst>
          </p:cNvPr>
          <p:cNvSpPr txBox="1"/>
          <p:nvPr/>
        </p:nvSpPr>
        <p:spPr>
          <a:xfrm>
            <a:off x="1025640" y="2234228"/>
            <a:ext cx="516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0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C8495762-1B56-49E4-9FFA-713D7C8918D0}"/>
              </a:ext>
            </a:extLst>
          </p:cNvPr>
          <p:cNvCxnSpPr>
            <a:cxnSpLocks/>
            <a:stCxn id="94" idx="3"/>
          </p:cNvCxnSpPr>
          <p:nvPr/>
        </p:nvCxnSpPr>
        <p:spPr>
          <a:xfrm flipH="1" flipV="1">
            <a:off x="1519341" y="1874554"/>
            <a:ext cx="1225089" cy="279607"/>
          </a:xfrm>
          <a:prstGeom prst="bentConnector3">
            <a:avLst>
              <a:gd name="adj1" fmla="val -1866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9F779392-7576-460C-A09A-FE78CA430862}"/>
              </a:ext>
            </a:extLst>
          </p:cNvPr>
          <p:cNvCxnSpPr>
            <a:cxnSpLocks/>
            <a:stCxn id="94" idx="2"/>
            <a:endCxn id="25" idx="0"/>
          </p:cNvCxnSpPr>
          <p:nvPr/>
        </p:nvCxnSpPr>
        <p:spPr>
          <a:xfrm flipH="1">
            <a:off x="1471139" y="2308049"/>
            <a:ext cx="750" cy="184927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66C24248-ECD5-4D23-A812-213894D3A0BB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1471889" y="1799402"/>
            <a:ext cx="0" cy="200870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1B834C3C-7C15-4A1C-A9DA-5A046471E4B8}"/>
              </a:ext>
            </a:extLst>
          </p:cNvPr>
          <p:cNvSpPr txBox="1"/>
          <p:nvPr/>
        </p:nvSpPr>
        <p:spPr>
          <a:xfrm>
            <a:off x="2597151" y="1883293"/>
            <a:ext cx="828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1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391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25" grpId="0" animBg="1"/>
      <p:bldP spid="26" grpId="0" animBg="1"/>
      <p:bldP spid="28" grpId="0" animBg="1"/>
      <p:bldP spid="29" grpId="0" animBg="1"/>
      <p:bldP spid="31" grpId="0" animBg="1"/>
      <p:bldP spid="54" grpId="0" animBg="1"/>
      <p:bldP spid="58" grpId="0" animBg="1"/>
      <p:bldP spid="59" grpId="0" animBg="1"/>
      <p:bldP spid="60" grpId="0" animBg="1"/>
      <p:bldP spid="61" grpId="0" animBg="1"/>
      <p:bldP spid="63" grpId="0" animBg="1"/>
      <p:bldP spid="64" grpId="0" animBg="1"/>
      <p:bldP spid="42" grpId="0"/>
      <p:bldP spid="43" grpId="0"/>
      <p:bldP spid="45" grpId="0"/>
      <p:bldP spid="46" grpId="0"/>
      <p:bldP spid="49" grpId="0"/>
      <p:bldP spid="50" grpId="0"/>
      <p:bldP spid="52" grpId="0"/>
      <p:bldP spid="53" grpId="0"/>
      <p:bldP spid="62" grpId="0" animBg="1"/>
      <p:bldP spid="68" grpId="0" animBg="1"/>
      <p:bldP spid="74" grpId="0" animBg="1"/>
      <p:bldP spid="77" grpId="0"/>
      <p:bldP spid="93" grpId="0" animBg="1"/>
      <p:bldP spid="94" grpId="0" animBg="1"/>
      <p:bldP spid="95" grpId="0"/>
      <p:bldP spid="10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858" y="1246336"/>
            <a:ext cx="4223308" cy="27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内部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，内部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构成（了解）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读写过程（熟悉）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，相关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库函数简介（熟悉）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52976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08" y="417413"/>
            <a:ext cx="706644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库函数简介（掌握）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 F1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/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F4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/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F7 / H7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95FF413-401E-4170-9710-740491BAC0B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0C15D1F-6E2F-4B1A-95FA-17CDAF65F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12779"/>
              </p:ext>
            </p:extLst>
          </p:nvPr>
        </p:nvGraphicFramePr>
        <p:xfrm>
          <a:off x="499977" y="915652"/>
          <a:ext cx="8160773" cy="194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7123">
                  <a:extLst>
                    <a:ext uri="{9D8B030D-6E8A-4147-A177-3AD203B41FA5}">
                      <a16:colId xmlns:a16="http://schemas.microsoft.com/office/drawing/2014/main" val="107443588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  <a:gridCol w="3168000">
                  <a:extLst>
                    <a:ext uri="{9D8B030D-6E8A-4147-A177-3AD203B41FA5}">
                      <a16:colId xmlns:a16="http://schemas.microsoft.com/office/drawing/2014/main" val="342030332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驱动函数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关联寄存器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功能描述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HAL_FLASH_Unlock</a:t>
                      </a:r>
                      <a:r>
                        <a:rPr lang="en-US" altLang="zh-CN" sz="14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FLASH_KEYR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用于解锁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FLASH_CR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的访问</a:t>
                      </a:r>
                      <a:endParaRPr lang="zh-CN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HAL_FLASH_Lock</a:t>
                      </a:r>
                      <a:r>
                        <a:rPr lang="en-US" altLang="zh-CN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FLASH_CR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用于锁定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FLASH_CR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的访问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7561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HAL_FLASH_Program</a:t>
                      </a:r>
                      <a:r>
                        <a:rPr lang="en-US" altLang="zh-CN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FLASH_CR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FLASH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的写入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3072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HAL_FLASHEx_Erase</a:t>
                      </a:r>
                      <a:r>
                        <a:rPr lang="en-US" altLang="zh-CN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FLASH_CR/AR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用于大量擦除或擦除指定的闪存扇区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9719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FLASH_WaitForLastOperation</a:t>
                      </a:r>
                      <a:r>
                        <a:rPr lang="en-US" altLang="zh-CN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FLASH_SR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等待操作完成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385951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5670DBCE-147B-49AA-BE1F-1F052A7405F8}"/>
              </a:ext>
            </a:extLst>
          </p:cNvPr>
          <p:cNvSpPr/>
          <p:nvPr/>
        </p:nvSpPr>
        <p:spPr>
          <a:xfrm>
            <a:off x="2283062" y="2822918"/>
            <a:ext cx="4424715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相关结构体：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FLASH_EraseInitTypeDef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E8A9A2F6-AE2C-4C50-8741-03D47685B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02" y="3232975"/>
            <a:ext cx="2980687" cy="37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FLASH_EraseInitTypeDef</a:t>
            </a:r>
            <a:endParaRPr lang="en-US" altLang="zh-CN" sz="16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A95D41F-D0BA-43E9-8332-70A6E006A5D4}"/>
              </a:ext>
            </a:extLst>
          </p:cNvPr>
          <p:cNvSpPr/>
          <p:nvPr/>
        </p:nvSpPr>
        <p:spPr>
          <a:xfrm>
            <a:off x="175690" y="3623227"/>
            <a:ext cx="5385051" cy="1101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TypeErase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 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擦除类型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	Banks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擦除的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bank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编号（整片擦除）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PageAddress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擦除页面地址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NbPages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擦除的页面数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448761F-51BA-4C66-B8B7-58740AD2027A}"/>
              </a:ext>
            </a:extLst>
          </p:cNvPr>
          <p:cNvSpPr/>
          <p:nvPr/>
        </p:nvSpPr>
        <p:spPr>
          <a:xfrm>
            <a:off x="5580809" y="3477791"/>
            <a:ext cx="2661424" cy="1357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TypeErase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 	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	Banks		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	Sector	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NbSectors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VoltageRange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AF2D2BF-2489-44C9-AF50-43DBBCDE9F97}"/>
              </a:ext>
            </a:extLst>
          </p:cNvPr>
          <p:cNvSpPr/>
          <p:nvPr/>
        </p:nvSpPr>
        <p:spPr>
          <a:xfrm>
            <a:off x="77308" y="3280877"/>
            <a:ext cx="555621" cy="307778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AAB46F7-8EA6-4F44-9633-23CCB16CF298}"/>
              </a:ext>
            </a:extLst>
          </p:cNvPr>
          <p:cNvSpPr/>
          <p:nvPr/>
        </p:nvSpPr>
        <p:spPr>
          <a:xfrm>
            <a:off x="4422251" y="3280877"/>
            <a:ext cx="1198615" cy="307778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F4/F7/H7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955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80AF2AC-33A6-4027-819D-930A0F6EBE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FA5979A-1EA9-45F2-BC2A-9A33F0DFD055}"/>
              </a:ext>
            </a:extLst>
          </p:cNvPr>
          <p:cNvSpPr/>
          <p:nvPr/>
        </p:nvSpPr>
        <p:spPr>
          <a:xfrm>
            <a:off x="282512" y="588141"/>
            <a:ext cx="3041933" cy="187614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电脑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69689AA-8F66-4209-B8D6-293460814846}"/>
              </a:ext>
            </a:extLst>
          </p:cNvPr>
          <p:cNvSpPr/>
          <p:nvPr/>
        </p:nvSpPr>
        <p:spPr>
          <a:xfrm>
            <a:off x="573169" y="1164876"/>
            <a:ext cx="1029050" cy="30777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7609C0D-7544-49F4-BFD3-56B2EBBEBD3C}"/>
              </a:ext>
            </a:extLst>
          </p:cNvPr>
          <p:cNvSpPr/>
          <p:nvPr/>
        </p:nvSpPr>
        <p:spPr>
          <a:xfrm>
            <a:off x="2017862" y="1158896"/>
            <a:ext cx="1029050" cy="30777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005F220-8B69-4D53-82C5-3B87A148F033}"/>
              </a:ext>
            </a:extLst>
          </p:cNvPr>
          <p:cNvSpPr/>
          <p:nvPr/>
        </p:nvSpPr>
        <p:spPr>
          <a:xfrm>
            <a:off x="573169" y="1854714"/>
            <a:ext cx="1029050" cy="30777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硬盘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2ADD99D-0922-44D5-A213-6B6FDEADC361}"/>
              </a:ext>
            </a:extLst>
          </p:cNvPr>
          <p:cNvSpPr/>
          <p:nvPr/>
        </p:nvSpPr>
        <p:spPr>
          <a:xfrm>
            <a:off x="2017862" y="1854714"/>
            <a:ext cx="1029050" cy="30777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主板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7703BF84-AC72-4821-8EEA-5B4AECF447DD}"/>
              </a:ext>
            </a:extLst>
          </p:cNvPr>
          <p:cNvSpPr/>
          <p:nvPr/>
        </p:nvSpPr>
        <p:spPr>
          <a:xfrm>
            <a:off x="282512" y="2827210"/>
            <a:ext cx="3041933" cy="187614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单片机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026FCED6-8D51-4E3F-AC2D-72FC5DA6BB0B}"/>
              </a:ext>
            </a:extLst>
          </p:cNvPr>
          <p:cNvSpPr/>
          <p:nvPr/>
        </p:nvSpPr>
        <p:spPr>
          <a:xfrm>
            <a:off x="573169" y="3403945"/>
            <a:ext cx="1029050" cy="30777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D5D9355-669F-4D0F-8C02-BE5E48E9BE14}"/>
              </a:ext>
            </a:extLst>
          </p:cNvPr>
          <p:cNvSpPr/>
          <p:nvPr/>
        </p:nvSpPr>
        <p:spPr>
          <a:xfrm>
            <a:off x="2017862" y="3397965"/>
            <a:ext cx="1029050" cy="30777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70D6FC7A-8D79-4331-BC37-2ECF60FEC521}"/>
              </a:ext>
            </a:extLst>
          </p:cNvPr>
          <p:cNvSpPr/>
          <p:nvPr/>
        </p:nvSpPr>
        <p:spPr>
          <a:xfrm>
            <a:off x="573169" y="4093783"/>
            <a:ext cx="1029050" cy="30777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F535D85E-AB97-4D58-B1A0-B20AF0B237B5}"/>
              </a:ext>
            </a:extLst>
          </p:cNvPr>
          <p:cNvSpPr/>
          <p:nvPr/>
        </p:nvSpPr>
        <p:spPr>
          <a:xfrm>
            <a:off x="2017862" y="4093783"/>
            <a:ext cx="1029050" cy="30777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81F46A-CA3C-447A-BBAC-A59802647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186" y="937625"/>
            <a:ext cx="2127059" cy="2127059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88183A99-FDDB-49ED-A8C4-E8CF071D6AD1}"/>
              </a:ext>
            </a:extLst>
          </p:cNvPr>
          <p:cNvSpPr txBox="1"/>
          <p:nvPr/>
        </p:nvSpPr>
        <p:spPr>
          <a:xfrm>
            <a:off x="6686127" y="859251"/>
            <a:ext cx="1739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STM32F103ZET6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8386FD5-1661-40F7-8FA1-0281AC65265C}"/>
              </a:ext>
            </a:extLst>
          </p:cNvPr>
          <p:cNvSpPr txBox="1"/>
          <p:nvPr/>
        </p:nvSpPr>
        <p:spPr>
          <a:xfrm>
            <a:off x="6686127" y="1166751"/>
            <a:ext cx="1498359" cy="1530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站酷酷黑" panose="02010600030101010101" pitchFamily="2" charset="-122"/>
                <a:ea typeface="站酷酷黑" panose="02010600030101010101" pitchFamily="2" charset="-122"/>
              </a:rPr>
              <a:t>·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内核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站酷酷黑" panose="02010600030101010101" pitchFamily="2" charset="-122"/>
                <a:ea typeface="站酷酷黑" panose="02010600030101010101" pitchFamily="2" charset="-122"/>
              </a:rPr>
              <a:t>·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72Mhz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主频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站酷酷黑" panose="02010600030101010101" pitchFamily="2" charset="-122"/>
                <a:ea typeface="站酷酷黑" panose="02010600030101010101" pitchFamily="2" charset="-122"/>
              </a:rPr>
              <a:t>·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512KB FLASH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站酷酷黑" panose="02010600030101010101" pitchFamily="2" charset="-122"/>
                <a:ea typeface="站酷酷黑" panose="02010600030101010101" pitchFamily="2" charset="-122"/>
              </a:rPr>
              <a:t>·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64KB SRAM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CE5B4B1-7CA4-401F-B393-E7D136B4963F}"/>
              </a:ext>
            </a:extLst>
          </p:cNvPr>
          <p:cNvSpPr/>
          <p:nvPr/>
        </p:nvSpPr>
        <p:spPr>
          <a:xfrm>
            <a:off x="3856643" y="3861022"/>
            <a:ext cx="4059258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用于保存要运行的代码和常量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0A1910C-FCE3-4731-AD09-D2A9E2051B45}"/>
              </a:ext>
            </a:extLst>
          </p:cNvPr>
          <p:cNvSpPr/>
          <p:nvPr/>
        </p:nvSpPr>
        <p:spPr>
          <a:xfrm>
            <a:off x="3856643" y="4262363"/>
            <a:ext cx="4314052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用于存储需要掉电保存的用户数据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04C7931E-4E34-40FA-8E18-4C8641EBE27C}"/>
              </a:ext>
            </a:extLst>
          </p:cNvPr>
          <p:cNvSpPr/>
          <p:nvPr/>
        </p:nvSpPr>
        <p:spPr>
          <a:xfrm>
            <a:off x="7448689" y="3512410"/>
            <a:ext cx="1628566" cy="423386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用户数据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9E9473-4EAB-46D2-8944-6BC351910B27}"/>
              </a:ext>
            </a:extLst>
          </p:cNvPr>
          <p:cNvSpPr/>
          <p:nvPr/>
        </p:nvSpPr>
        <p:spPr>
          <a:xfrm>
            <a:off x="4557726" y="3577036"/>
            <a:ext cx="1943145" cy="30044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0B262A-3B12-4996-9021-1D7A62DA5F0F}"/>
              </a:ext>
            </a:extLst>
          </p:cNvPr>
          <p:cNvSpPr/>
          <p:nvPr/>
        </p:nvSpPr>
        <p:spPr>
          <a:xfrm>
            <a:off x="4557727" y="3582307"/>
            <a:ext cx="1242060" cy="300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used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61792D6-01B1-4389-9038-933B23251EBD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191794" y="3724103"/>
            <a:ext cx="1256895" cy="276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C46C69B2-B8B9-43DA-88C8-97045CE30E57}"/>
              </a:ext>
            </a:extLst>
          </p:cNvPr>
          <p:cNvSpPr/>
          <p:nvPr/>
        </p:nvSpPr>
        <p:spPr>
          <a:xfrm>
            <a:off x="6712209" y="3248803"/>
            <a:ext cx="564616" cy="3537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快</a:t>
            </a:r>
          </a:p>
        </p:txBody>
      </p:sp>
    </p:spTree>
    <p:extLst>
      <p:ext uri="{BB962C8B-B14F-4D97-AF65-F5344CB8AC3E}">
        <p14:creationId xmlns:p14="http://schemas.microsoft.com/office/powerpoint/2010/main" val="103830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21" grpId="0"/>
      <p:bldP spid="22" grpId="0"/>
      <p:bldP spid="2" grpId="0" animBg="1"/>
      <p:bldP spid="3" grpId="0" animBg="1"/>
      <p:bldP spid="7" grpId="0" animBg="1"/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458947" y="1349945"/>
            <a:ext cx="8226106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，例程源码解读</a:t>
            </a: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168F6CAE-C973-4EAD-844E-F5CE39F2F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43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CC6B6EF-8BE8-4FA0-A127-0AF5AC77A678}"/>
              </a:ext>
            </a:extLst>
          </p:cNvPr>
          <p:cNvSpPr txBox="1"/>
          <p:nvPr/>
        </p:nvSpPr>
        <p:spPr>
          <a:xfrm>
            <a:off x="0" y="508673"/>
            <a:ext cx="3137669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F103ZET6 </a:t>
            </a:r>
            <a:r>
              <a:rPr lang="en-US" altLang="zh-CN" sz="1600" b="1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stmflash_write</a:t>
            </a:r>
            <a:r>
              <a:rPr lang="zh-CN" altLang="en-US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思路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CC09398-B7D9-4209-AAE0-1BC127F0DFAE}"/>
              </a:ext>
            </a:extLst>
          </p:cNvPr>
          <p:cNvSpPr/>
          <p:nvPr/>
        </p:nvSpPr>
        <p:spPr>
          <a:xfrm>
            <a:off x="279511" y="1388549"/>
            <a:ext cx="6951662" cy="36036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D696C2A-95E6-4CFE-9C5E-1BFCB1FC7F4D}"/>
              </a:ext>
            </a:extLst>
          </p:cNvPr>
          <p:cNvCxnSpPr/>
          <p:nvPr/>
        </p:nvCxnSpPr>
        <p:spPr>
          <a:xfrm>
            <a:off x="855773" y="1385193"/>
            <a:ext cx="0" cy="3603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EA3B8A7-C549-48D8-8054-83893A50F865}"/>
              </a:ext>
            </a:extLst>
          </p:cNvPr>
          <p:cNvCxnSpPr/>
          <p:nvPr/>
        </p:nvCxnSpPr>
        <p:spPr>
          <a:xfrm>
            <a:off x="1360598" y="1386599"/>
            <a:ext cx="0" cy="3603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E3EE3D3-508C-4D62-8411-BBB38DBD76DA}"/>
              </a:ext>
            </a:extLst>
          </p:cNvPr>
          <p:cNvCxnSpPr/>
          <p:nvPr/>
        </p:nvCxnSpPr>
        <p:spPr>
          <a:xfrm>
            <a:off x="1936861" y="1381154"/>
            <a:ext cx="0" cy="3603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F85EAB3-3D2C-4869-B591-C8FE630516D7}"/>
              </a:ext>
            </a:extLst>
          </p:cNvPr>
          <p:cNvCxnSpPr/>
          <p:nvPr/>
        </p:nvCxnSpPr>
        <p:spPr>
          <a:xfrm>
            <a:off x="6616811" y="1381154"/>
            <a:ext cx="0" cy="3603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A0837E3-8FE3-4012-B6D9-E74BE8828115}"/>
              </a:ext>
            </a:extLst>
          </p:cNvPr>
          <p:cNvCxnSpPr/>
          <p:nvPr/>
        </p:nvCxnSpPr>
        <p:spPr>
          <a:xfrm>
            <a:off x="6040548" y="1377255"/>
            <a:ext cx="0" cy="3603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F352545-D025-4C5B-85C7-1EF3F69EE919}"/>
              </a:ext>
            </a:extLst>
          </p:cNvPr>
          <p:cNvCxnSpPr/>
          <p:nvPr/>
        </p:nvCxnSpPr>
        <p:spPr>
          <a:xfrm>
            <a:off x="3160823" y="1386599"/>
            <a:ext cx="0" cy="3603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CFB9983-0A55-4158-BA77-6D834E53B6EC}"/>
              </a:ext>
            </a:extLst>
          </p:cNvPr>
          <p:cNvCxnSpPr/>
          <p:nvPr/>
        </p:nvCxnSpPr>
        <p:spPr>
          <a:xfrm>
            <a:off x="3759311" y="1393130"/>
            <a:ext cx="0" cy="3603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5D4355E-2CAD-4E51-8766-E545D3B9D799}"/>
              </a:ext>
            </a:extLst>
          </p:cNvPr>
          <p:cNvCxnSpPr/>
          <p:nvPr/>
        </p:nvCxnSpPr>
        <p:spPr>
          <a:xfrm>
            <a:off x="4384786" y="1377255"/>
            <a:ext cx="0" cy="3603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6">
            <a:extLst>
              <a:ext uri="{FF2B5EF4-FFF2-40B4-BE49-F238E27FC236}">
                <a16:creationId xmlns:a16="http://schemas.microsoft.com/office/drawing/2014/main" id="{3F299B94-B7F5-4CB1-A708-EB0082451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36" y="1394718"/>
            <a:ext cx="434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S1</a:t>
            </a:r>
            <a:endParaRPr lang="zh-CN" altLang="en-US" sz="1600" b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id="{3388FF16-C6B2-4AD6-A22F-A83032BD1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748" y="1396306"/>
            <a:ext cx="434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S2</a:t>
            </a:r>
            <a:endParaRPr lang="zh-CN" altLang="en-US" sz="1600" b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4397B6C3-6842-427B-A5C6-E9EFCDCFD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2036" y="1394718"/>
            <a:ext cx="434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S3</a:t>
            </a:r>
            <a:endParaRPr lang="zh-CN" altLang="en-US" sz="1600" b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61991683-C6D5-45B7-B5AF-FAD1BC902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898" y="130740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  <a:endParaRPr lang="zh-CN" altLang="en-US" sz="2000" b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TextBox 20">
            <a:extLst>
              <a:ext uri="{FF2B5EF4-FFF2-40B4-BE49-F238E27FC236}">
                <a16:creationId xmlns:a16="http://schemas.microsoft.com/office/drawing/2014/main" id="{C6483265-1E10-4758-9985-F0B913694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1048" y="130740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  <a:endParaRPr lang="zh-CN" altLang="en-US" sz="2000" b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TextBox 22">
            <a:extLst>
              <a:ext uri="{FF2B5EF4-FFF2-40B4-BE49-F238E27FC236}">
                <a16:creationId xmlns:a16="http://schemas.microsoft.com/office/drawing/2014/main" id="{868046C3-EA13-4041-BC99-F376BAB4F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261" y="1396306"/>
            <a:ext cx="434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Sn</a:t>
            </a:r>
            <a:endParaRPr lang="zh-CN" altLang="en-US" sz="1600" b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TextBox 24">
            <a:extLst>
              <a:ext uri="{FF2B5EF4-FFF2-40B4-BE49-F238E27FC236}">
                <a16:creationId xmlns:a16="http://schemas.microsoft.com/office/drawing/2014/main" id="{7757729E-21EB-4506-8ABF-1BA32ED13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017" y="1396306"/>
            <a:ext cx="6699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Sn+1</a:t>
            </a:r>
            <a:endParaRPr lang="zh-CN" altLang="en-US" sz="1600" b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左大括号 30">
            <a:extLst>
              <a:ext uri="{FF2B5EF4-FFF2-40B4-BE49-F238E27FC236}">
                <a16:creationId xmlns:a16="http://schemas.microsoft.com/office/drawing/2014/main" id="{5B3CA835-E14C-490F-8A02-B0C4EA277825}"/>
              </a:ext>
            </a:extLst>
          </p:cNvPr>
          <p:cNvSpPr/>
          <p:nvPr/>
        </p:nvSpPr>
        <p:spPr>
          <a:xfrm rot="16200000">
            <a:off x="464998" y="1633636"/>
            <a:ext cx="215900" cy="57626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TextBox 15">
            <a:extLst>
              <a:ext uri="{FF2B5EF4-FFF2-40B4-BE49-F238E27FC236}">
                <a16:creationId xmlns:a16="http://schemas.microsoft.com/office/drawing/2014/main" id="{0C65C193-0B17-45DF-BA08-B835FE3D8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8431" y="569854"/>
            <a:ext cx="6106317" cy="64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ts val="2200"/>
              </a:lnSpc>
              <a:spcBef>
                <a:spcPct val="0"/>
              </a:spcBef>
              <a:buClrTx/>
              <a:buNone/>
            </a:pP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每个扇区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页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2KB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，也就是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2048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个地址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eaLnBrk="1" hangingPunct="1">
              <a:lnSpc>
                <a:spcPts val="2200"/>
              </a:lnSpc>
              <a:spcBef>
                <a:spcPct val="0"/>
              </a:spcBef>
              <a:buClrTx/>
              <a:buNone/>
            </a:pP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写任何一个地址前，如果该地址的值并不是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0xFF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，需先擦除再写入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6F40669-D26B-4480-A9A5-18871A08551F}"/>
              </a:ext>
            </a:extLst>
          </p:cNvPr>
          <p:cNvSpPr/>
          <p:nvPr/>
        </p:nvSpPr>
        <p:spPr>
          <a:xfrm>
            <a:off x="3449749" y="1866067"/>
            <a:ext cx="308756" cy="2190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D1F4834-9266-4A02-A925-E2BD603CC5D9}"/>
              </a:ext>
            </a:extLst>
          </p:cNvPr>
          <p:cNvSpPr/>
          <p:nvPr/>
        </p:nvSpPr>
        <p:spPr>
          <a:xfrm>
            <a:off x="3449748" y="2170233"/>
            <a:ext cx="2322512" cy="2159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1C5FACB-7D9B-4FD6-ADEF-794A9601C718}"/>
              </a:ext>
            </a:extLst>
          </p:cNvPr>
          <p:cNvCxnSpPr>
            <a:cxnSpLocks/>
          </p:cNvCxnSpPr>
          <p:nvPr/>
        </p:nvCxnSpPr>
        <p:spPr>
          <a:xfrm flipV="1">
            <a:off x="3449749" y="1754036"/>
            <a:ext cx="0" cy="861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0D1BE23-AB2F-4614-A19D-4188B8A78291}"/>
              </a:ext>
            </a:extLst>
          </p:cNvPr>
          <p:cNvCxnSpPr>
            <a:cxnSpLocks/>
          </p:cNvCxnSpPr>
          <p:nvPr/>
        </p:nvCxnSpPr>
        <p:spPr>
          <a:xfrm flipV="1">
            <a:off x="3758907" y="1755260"/>
            <a:ext cx="0" cy="861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060177A-03E1-4637-B8CE-D7F5E6B2DCE6}"/>
              </a:ext>
            </a:extLst>
          </p:cNvPr>
          <p:cNvSpPr txBox="1"/>
          <p:nvPr/>
        </p:nvSpPr>
        <p:spPr>
          <a:xfrm>
            <a:off x="60961" y="2581012"/>
            <a:ext cx="9022077" cy="1669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00"/>
              </a:lnSpc>
              <a:buAutoNum type="circleNumDbPlain"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w_addr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，确定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No.sector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号以及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w_addr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sector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的偏移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>
              <a:lnSpc>
                <a:spcPts val="2500"/>
              </a:lnSpc>
              <a:buAutoNum type="circleNumDbPlain"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w_addr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length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，确定写入的内容是否跨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sector</a:t>
            </a:r>
          </a:p>
          <a:p>
            <a:pPr marL="342900" indent="-342900">
              <a:lnSpc>
                <a:spcPts val="2500"/>
              </a:lnSpc>
              <a:buAutoNum type="circleNumDbPlain"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确定好要操作的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sector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以及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sector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的地址范围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>
              <a:lnSpc>
                <a:spcPts val="2500"/>
              </a:lnSpc>
              <a:buAutoNum type="circleNumDbPlain"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遍历要写的地址区域数据是否都是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0xFF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，如果都是不用擦除，否则需要先读出保存在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buf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后擦除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>
              <a:lnSpc>
                <a:spcPts val="2500"/>
              </a:lnSpc>
              <a:buAutoNum type="circleNumDbPlain"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把该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sector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要操作的数据，也写到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buf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，最后一次性把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buf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写入到这个对应的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sector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即可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20E4AF5E-78DD-4498-BB4A-CF412FDC3BF2}"/>
              </a:ext>
            </a:extLst>
          </p:cNvPr>
          <p:cNvSpPr/>
          <p:nvPr/>
        </p:nvSpPr>
        <p:spPr>
          <a:xfrm>
            <a:off x="350156" y="4359189"/>
            <a:ext cx="8521696" cy="36760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跨扇区：需要注意偏移（扇区地址 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扇区中的偏移 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写入数据的偏移 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写地址偏移 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写入长度）</a:t>
            </a:r>
          </a:p>
        </p:txBody>
      </p:sp>
    </p:spTree>
    <p:extLst>
      <p:ext uri="{BB962C8B-B14F-4D97-AF65-F5344CB8AC3E}">
        <p14:creationId xmlns:p14="http://schemas.microsoft.com/office/powerpoint/2010/main" val="353354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3" grpId="0" animBg="1"/>
      <p:bldP spid="34" grpId="0" animBg="1"/>
      <p:bldP spid="4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268447" y="518352"/>
            <a:ext cx="2385853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可操作的地址怎么确定？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06467A-A466-454E-91CA-079E9D7BA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16" y="1407553"/>
            <a:ext cx="4672484" cy="154018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2EFB35A-C849-44CE-AE50-F8EE4862DDCD}"/>
              </a:ext>
            </a:extLst>
          </p:cNvPr>
          <p:cNvSpPr txBox="1"/>
          <p:nvPr/>
        </p:nvSpPr>
        <p:spPr>
          <a:xfrm>
            <a:off x="3202148" y="512754"/>
            <a:ext cx="4151636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不能影响原有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已存放有用数据的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区域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7EA5FB4-80CB-40C9-9CD9-9BF93010704D}"/>
              </a:ext>
            </a:extLst>
          </p:cNvPr>
          <p:cNvSpPr/>
          <p:nvPr/>
        </p:nvSpPr>
        <p:spPr>
          <a:xfrm>
            <a:off x="1" y="3267212"/>
            <a:ext cx="9144000" cy="141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Code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段：表示程序代码占用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的大小（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RO-data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段，即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Read Only-Data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，程序定义的所有常量（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RW-data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段，即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Read Write-Data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，已经初始化的所有静态变量，占用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空间（存储初值）和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（读写操作）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ZI-data(Zero initialized)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段：未初始化的静态变量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RO(Read Only)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段：指代码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Code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以及只读数据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RO-data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的统称，占用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空间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2E9B50-DA00-4AA3-906D-4817CCF06E2E}"/>
              </a:ext>
            </a:extLst>
          </p:cNvPr>
          <p:cNvSpPr txBox="1"/>
          <p:nvPr/>
        </p:nvSpPr>
        <p:spPr>
          <a:xfrm>
            <a:off x="3202148" y="832224"/>
            <a:ext cx="5529102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编译完成提示或者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文件可得占用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709276D-2374-470C-B465-02FFA323992A}"/>
              </a:ext>
            </a:extLst>
          </p:cNvPr>
          <p:cNvSpPr txBox="1"/>
          <p:nvPr/>
        </p:nvSpPr>
        <p:spPr>
          <a:xfrm>
            <a:off x="5105878" y="1441049"/>
            <a:ext cx="4038122" cy="382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占用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大小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40588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27360 + 12868 + 360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zh-CN" altLang="en-US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B7AC9A-F6F2-40C3-B553-E955743AD777}"/>
              </a:ext>
            </a:extLst>
          </p:cNvPr>
          <p:cNvSpPr txBox="1"/>
          <p:nvPr/>
        </p:nvSpPr>
        <p:spPr>
          <a:xfrm>
            <a:off x="5105878" y="1837817"/>
            <a:ext cx="3427252" cy="382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占用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大小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4496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360 + 4136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zh-CN" altLang="en-US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94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858" y="1246336"/>
            <a:ext cx="4223308" cy="27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内部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，内部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构成（了解）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读写过程（熟悉）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，相关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库函数简介（熟悉）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64132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2134643" y="2180941"/>
            <a:ext cx="5376456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模拟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EEPROM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实验（课堂总结）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</p:spTree>
    <p:extLst>
      <p:ext uri="{BB962C8B-B14F-4D97-AF65-F5344CB8AC3E}">
        <p14:creationId xmlns:p14="http://schemas.microsoft.com/office/powerpoint/2010/main" val="131879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81FECE4-2CE8-4FA3-B84C-C0A1EC7E10D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2" y="469945"/>
            <a:ext cx="517627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内部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B0A5BFB-C480-4E9B-85DC-7883D156E183}"/>
              </a:ext>
            </a:extLst>
          </p:cNvPr>
          <p:cNvSpPr/>
          <p:nvPr/>
        </p:nvSpPr>
        <p:spPr>
          <a:xfrm>
            <a:off x="291059" y="929155"/>
            <a:ext cx="6397124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芯片内部有一个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存储器，主要用于存储代码。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80AF2AC-33A6-4027-819D-930A0F6EBE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936A141-6409-45C2-98D0-CF8153EABA65}"/>
              </a:ext>
            </a:extLst>
          </p:cNvPr>
          <p:cNvPicPr/>
          <p:nvPr/>
        </p:nvPicPr>
        <p:blipFill rotWithShape="1">
          <a:blip r:embed="rId4"/>
          <a:srcRect r="42626"/>
          <a:stretch/>
        </p:blipFill>
        <p:spPr>
          <a:xfrm>
            <a:off x="166204" y="1402539"/>
            <a:ext cx="3873399" cy="36786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86AA305-89DC-471C-9E79-235102B35AD9}"/>
              </a:ext>
            </a:extLst>
          </p:cNvPr>
          <p:cNvSpPr txBox="1"/>
          <p:nvPr/>
        </p:nvSpPr>
        <p:spPr>
          <a:xfrm>
            <a:off x="4161523" y="1702401"/>
            <a:ext cx="346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根据闪存容量划分为几个密度等级：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614506B-AFA7-4568-8642-788A9C559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73254"/>
              </p:ext>
            </p:extLst>
          </p:nvPr>
        </p:nvGraphicFramePr>
        <p:xfrm>
          <a:off x="4283418" y="2192598"/>
          <a:ext cx="4314076" cy="180652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74076">
                  <a:extLst>
                    <a:ext uri="{9D8B030D-6E8A-4147-A177-3AD203B41FA5}">
                      <a16:colId xmlns:a16="http://schemas.microsoft.com/office/drawing/2014/main" val="305018280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48645656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892135545"/>
                    </a:ext>
                  </a:extLst>
                </a:gridCol>
              </a:tblGrid>
              <a:tr h="3231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密度等级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容量范围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167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低密度 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LD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≤ 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32KB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小容量产品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75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中密度 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MD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32KB 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＜ 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 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≤ 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128KB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中容量产品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2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高密度 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HD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128KB 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＜ 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 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≤ 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512KB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大容量产品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33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超密度 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XD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＞ 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512KB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超大容量产品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147252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1F1DB693-3AF5-41B8-BCC6-589B75943235}"/>
              </a:ext>
            </a:extLst>
          </p:cNvPr>
          <p:cNvSpPr txBox="1"/>
          <p:nvPr/>
        </p:nvSpPr>
        <p:spPr>
          <a:xfrm>
            <a:off x="4161523" y="4147312"/>
            <a:ext cx="4289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不同密度等级的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，其组织结构也不一样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FB44DE1-713B-42ED-BD75-88CE1AA24982}"/>
              </a:ext>
            </a:extLst>
          </p:cNvPr>
          <p:cNvSpPr/>
          <p:nvPr/>
        </p:nvSpPr>
        <p:spPr>
          <a:xfrm>
            <a:off x="2821404" y="1865648"/>
            <a:ext cx="1162767" cy="2673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51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7" grpId="0"/>
      <p:bldP spid="19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80AF2AC-33A6-4027-819D-930A0F6EBE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614506B-AFA7-4568-8642-788A9C559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9462"/>
              </p:ext>
            </p:extLst>
          </p:nvPr>
        </p:nvGraphicFramePr>
        <p:xfrm>
          <a:off x="462532" y="649949"/>
          <a:ext cx="7344000" cy="366072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28000">
                  <a:extLst>
                    <a:ext uri="{9D8B030D-6E8A-4147-A177-3AD203B41FA5}">
                      <a16:colId xmlns:a16="http://schemas.microsoft.com/office/drawing/2014/main" val="3050182803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3024724567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3486456569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892135545"/>
                    </a:ext>
                  </a:extLst>
                </a:gridCol>
              </a:tblGrid>
              <a:tr h="3231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芯片型号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主频（</a:t>
                      </a:r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MHz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FLASH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容量（</a:t>
                      </a:r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容量（</a:t>
                      </a:r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167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STM32F103RCT6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72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256K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48K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75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STM32F103ZET6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72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512K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64K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2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STM32F407ZGT6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168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1024K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192K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33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STM32F429IGT6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180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1024K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256K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14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STM32F76IGT6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216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1024K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512K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65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STM32H743IIT6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480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2048K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1060K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63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STM32F750N8H6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216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64K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320K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96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STM32H750XBH6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400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128K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1060K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STM32H750VBT6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480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128K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1060K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139868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759F1347-3681-45D4-9137-1BF1CF4B17B6}"/>
              </a:ext>
            </a:extLst>
          </p:cNvPr>
          <p:cNvSpPr/>
          <p:nvPr/>
        </p:nvSpPr>
        <p:spPr>
          <a:xfrm>
            <a:off x="2284572" y="4348643"/>
            <a:ext cx="4574855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同个系列不同型号的，其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容量有所不同。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1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858" y="1246336"/>
            <a:ext cx="4223308" cy="27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内部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，内部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FLASH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构成（了解）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FLASH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读写过程（熟悉）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，相关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库函数简介（熟悉）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76606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2" y="469945"/>
            <a:ext cx="517627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，内部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构成（了解）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F1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B0A5BFB-C480-4E9B-85DC-7883D156E183}"/>
              </a:ext>
            </a:extLst>
          </p:cNvPr>
          <p:cNvSpPr/>
          <p:nvPr/>
        </p:nvSpPr>
        <p:spPr>
          <a:xfrm>
            <a:off x="284527" y="928670"/>
            <a:ext cx="8304301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主要由三部分组成：主存储器、信息块、闪存存储器接口寄存器。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80AF2AC-33A6-4027-819D-930A0F6EBE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8E738AC-873B-4ABE-BD95-3DF9CE1CAD1F}"/>
              </a:ext>
            </a:extLst>
          </p:cNvPr>
          <p:cNvSpPr/>
          <p:nvPr/>
        </p:nvSpPr>
        <p:spPr>
          <a:xfrm>
            <a:off x="284527" y="2878164"/>
            <a:ext cx="8859473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主存储器：地址范围为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0x0800 0000 ~ 0x0807 FFFF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，分为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256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页，每页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2KB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中容量为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 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BOOT0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接地，系统将从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0x0800 0000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地址处开始读取代码（从主存储器启动）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C895407-6548-4009-B2FD-771CD4AC4EDB}"/>
              </a:ext>
            </a:extLst>
          </p:cNvPr>
          <p:cNvSpPr/>
          <p:nvPr/>
        </p:nvSpPr>
        <p:spPr>
          <a:xfrm>
            <a:off x="284527" y="3628389"/>
            <a:ext cx="8440498" cy="1162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信息块：系统存储大小为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2KB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，用来存储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自带的启动程序，用来串口下载代码。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 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选项字节大小为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，一般用于设置内存的写保护、读保护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  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BOOT0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BOOT1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GND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（串口下载程序） ，系统运行的就是这部分代码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2F2C521F-24C9-44D5-8DC4-FB0B0A8D8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19119"/>
              </p:ext>
            </p:extLst>
          </p:nvPr>
        </p:nvGraphicFramePr>
        <p:xfrm>
          <a:off x="144000" y="1410000"/>
          <a:ext cx="8856000" cy="1368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3050182803"/>
                    </a:ext>
                  </a:extLst>
                </a:gridCol>
                <a:gridCol w="6552000">
                  <a:extLst>
                    <a:ext uri="{9D8B030D-6E8A-4147-A177-3AD203B41FA5}">
                      <a16:colId xmlns:a16="http://schemas.microsoft.com/office/drawing/2014/main" val="3486456569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闪存模块的子部分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167178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主存储器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用来存放代码和数据常数（如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const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类型到的数据）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750769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信息块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分为两个部分：系统存储（启动程序代码）、选项字节（用户选择字节）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29302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闪存存储器接口寄存器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用于控制闪存读写等，是整个闪存模块的控制结构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338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30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7990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DDB99DC4-D7A6-4BA2-9DCB-3EC483882A6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73AF20-B883-4E15-8042-5B3C05CA9EE0}"/>
              </a:ext>
            </a:extLst>
          </p:cNvPr>
          <p:cNvSpPr/>
          <p:nvPr/>
        </p:nvSpPr>
        <p:spPr>
          <a:xfrm>
            <a:off x="6557554" y="1022550"/>
            <a:ext cx="2548589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大容量产品闪存模块组织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891670-3DB2-41EE-8B78-0A5F63467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3424"/>
            <a:ext cx="6387451" cy="4394566"/>
          </a:xfrm>
          <a:prstGeom prst="rect">
            <a:avLst/>
          </a:prstGeom>
        </p:spPr>
      </p:pic>
      <p:sp>
        <p:nvSpPr>
          <p:cNvPr id="7" name="右大括号 6">
            <a:extLst>
              <a:ext uri="{FF2B5EF4-FFF2-40B4-BE49-F238E27FC236}">
                <a16:creationId xmlns:a16="http://schemas.microsoft.com/office/drawing/2014/main" id="{46B846A6-5F90-4D2E-970A-AAC98037271B}"/>
              </a:ext>
            </a:extLst>
          </p:cNvPr>
          <p:cNvSpPr/>
          <p:nvPr/>
        </p:nvSpPr>
        <p:spPr>
          <a:xfrm>
            <a:off x="5379720" y="716280"/>
            <a:ext cx="289560" cy="1600200"/>
          </a:xfrm>
          <a:prstGeom prst="rightBrace">
            <a:avLst>
              <a:gd name="adj1" fmla="val 45175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0B54553-D575-44B8-A301-AD7448FFDC48}"/>
              </a:ext>
            </a:extLst>
          </p:cNvPr>
          <p:cNvSpPr/>
          <p:nvPr/>
        </p:nvSpPr>
        <p:spPr>
          <a:xfrm>
            <a:off x="5623561" y="1307248"/>
            <a:ext cx="1074420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512KB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DD645E-3DA1-49E6-86DF-CA11DA25C38E}"/>
              </a:ext>
            </a:extLst>
          </p:cNvPr>
          <p:cNvSpPr/>
          <p:nvPr/>
        </p:nvSpPr>
        <p:spPr>
          <a:xfrm>
            <a:off x="2667000" y="723900"/>
            <a:ext cx="2316480" cy="1196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Coder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E437456-CF26-4FB7-8CF4-CDB99E4FC0A1}"/>
              </a:ext>
            </a:extLst>
          </p:cNvPr>
          <p:cNvSpPr/>
          <p:nvPr/>
        </p:nvSpPr>
        <p:spPr>
          <a:xfrm>
            <a:off x="2659380" y="1927860"/>
            <a:ext cx="2331720" cy="396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59D47A4E-6B52-4CA1-BF94-CF1C9DDB4D3C}"/>
              </a:ext>
            </a:extLst>
          </p:cNvPr>
          <p:cNvSpPr/>
          <p:nvPr/>
        </p:nvSpPr>
        <p:spPr>
          <a:xfrm>
            <a:off x="6381712" y="2807030"/>
            <a:ext cx="822459" cy="2016434"/>
          </a:xfrm>
          <a:prstGeom prst="rightBrace">
            <a:avLst>
              <a:gd name="adj1" fmla="val 45175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84E4B4F-8160-4C0D-8C7C-C9C3DDB8F8C1}"/>
              </a:ext>
            </a:extLst>
          </p:cNvPr>
          <p:cNvSpPr/>
          <p:nvPr/>
        </p:nvSpPr>
        <p:spPr>
          <a:xfrm>
            <a:off x="6864295" y="3264935"/>
            <a:ext cx="2253581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&amp;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擦除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5D2F641-0B88-40AE-B745-B15EEE563CD3}"/>
              </a:ext>
            </a:extLst>
          </p:cNvPr>
          <p:cNvSpPr/>
          <p:nvPr/>
        </p:nvSpPr>
        <p:spPr>
          <a:xfrm>
            <a:off x="6779628" y="3906585"/>
            <a:ext cx="2449285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复位后，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FPEC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WP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72F06E8-6284-416A-845B-01C34E1010A1}"/>
              </a:ext>
            </a:extLst>
          </p:cNvPr>
          <p:cNvSpPr/>
          <p:nvPr/>
        </p:nvSpPr>
        <p:spPr>
          <a:xfrm>
            <a:off x="5111268" y="2708334"/>
            <a:ext cx="1844704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闪存访问控制寄存器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56EEA5B-FA81-42B9-91C5-EA2886AFF091}"/>
              </a:ext>
            </a:extLst>
          </p:cNvPr>
          <p:cNvSpPr/>
          <p:nvPr/>
        </p:nvSpPr>
        <p:spPr>
          <a:xfrm>
            <a:off x="5111267" y="2934745"/>
            <a:ext cx="1386975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FPEC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键寄存器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74B4050-0779-4F46-B0C0-41131CA79310}"/>
              </a:ext>
            </a:extLst>
          </p:cNvPr>
          <p:cNvSpPr/>
          <p:nvPr/>
        </p:nvSpPr>
        <p:spPr>
          <a:xfrm>
            <a:off x="5111267" y="3152673"/>
            <a:ext cx="1707544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选择字节键寄存器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C364989-1C8A-4DC1-8F29-D9F1120358F2}"/>
              </a:ext>
            </a:extLst>
          </p:cNvPr>
          <p:cNvSpPr/>
          <p:nvPr/>
        </p:nvSpPr>
        <p:spPr>
          <a:xfrm>
            <a:off x="5111267" y="3377303"/>
            <a:ext cx="1563856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闪存状态寄存器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FC098C0-D3B9-43F1-AB84-CE22FB4321C2}"/>
              </a:ext>
            </a:extLst>
          </p:cNvPr>
          <p:cNvSpPr/>
          <p:nvPr/>
        </p:nvSpPr>
        <p:spPr>
          <a:xfrm>
            <a:off x="5111267" y="3601169"/>
            <a:ext cx="1563856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闪存控制寄存器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C27BA9A-7FDB-4192-A474-00ED328A52AD}"/>
              </a:ext>
            </a:extLst>
          </p:cNvPr>
          <p:cNvSpPr/>
          <p:nvPr/>
        </p:nvSpPr>
        <p:spPr>
          <a:xfrm>
            <a:off x="5111267" y="4512086"/>
            <a:ext cx="1270445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写保护寄存器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BF9B6F4-0A6C-4A36-BA60-4FC66F8103D7}"/>
              </a:ext>
            </a:extLst>
          </p:cNvPr>
          <p:cNvSpPr/>
          <p:nvPr/>
        </p:nvSpPr>
        <p:spPr>
          <a:xfrm>
            <a:off x="5111267" y="4279886"/>
            <a:ext cx="1446287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选择字节寄存器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E82D8C0-4403-4C26-9746-FA542F638358}"/>
              </a:ext>
            </a:extLst>
          </p:cNvPr>
          <p:cNvSpPr/>
          <p:nvPr/>
        </p:nvSpPr>
        <p:spPr>
          <a:xfrm>
            <a:off x="5111267" y="3819399"/>
            <a:ext cx="1586714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闪存地址寄存器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5BD112A-E915-407F-9858-C40155D812C7}"/>
              </a:ext>
            </a:extLst>
          </p:cNvPr>
          <p:cNvSpPr/>
          <p:nvPr/>
        </p:nvSpPr>
        <p:spPr>
          <a:xfrm>
            <a:off x="5669280" y="1666872"/>
            <a:ext cx="3474720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不同容量的，页数和页大小会有不同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60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7" grpId="0" animBg="1"/>
      <p:bldP spid="16" grpId="0"/>
      <p:bldP spid="10" grpId="0" animBg="1"/>
      <p:bldP spid="13" grpId="0" animBg="1"/>
      <p:bldP spid="18" grpId="0" animBg="1"/>
      <p:bldP spid="19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2" y="469945"/>
            <a:ext cx="517627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读写过程（熟悉）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F1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B0A5BFB-C480-4E9B-85DC-7883D156E183}"/>
              </a:ext>
            </a:extLst>
          </p:cNvPr>
          <p:cNvSpPr/>
          <p:nvPr/>
        </p:nvSpPr>
        <p:spPr>
          <a:xfrm>
            <a:off x="299767" y="1012490"/>
            <a:ext cx="3815033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的核心操作就是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80AF2AC-33A6-4027-819D-930A0F6EBE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5CF166C-F760-4010-B0C2-28C0FE98B7F1}"/>
              </a:ext>
            </a:extLst>
          </p:cNvPr>
          <p:cNvSpPr/>
          <p:nvPr/>
        </p:nvSpPr>
        <p:spPr>
          <a:xfrm>
            <a:off x="299766" y="1431302"/>
            <a:ext cx="6863034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的物理特性：只能写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，不能写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靠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擦除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BE9E01FF-3A7D-43C3-9C31-503892923378}"/>
              </a:ext>
            </a:extLst>
          </p:cNvPr>
          <p:cNvSpPr/>
          <p:nvPr/>
        </p:nvSpPr>
        <p:spPr>
          <a:xfrm>
            <a:off x="864377" y="2536305"/>
            <a:ext cx="1773316" cy="58782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读操作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ED2D5F8-EE68-441E-865E-7E87D9DB0F31}"/>
              </a:ext>
            </a:extLst>
          </p:cNvPr>
          <p:cNvSpPr/>
          <p:nvPr/>
        </p:nvSpPr>
        <p:spPr>
          <a:xfrm>
            <a:off x="6118878" y="2536305"/>
            <a:ext cx="1773316" cy="58782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擦除操作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7E2425E-AB35-4771-AF27-3F5FF9651622}"/>
              </a:ext>
            </a:extLst>
          </p:cNvPr>
          <p:cNvSpPr/>
          <p:nvPr/>
        </p:nvSpPr>
        <p:spPr>
          <a:xfrm>
            <a:off x="3491627" y="2536305"/>
            <a:ext cx="1773316" cy="58782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</a:t>
            </a:r>
          </a:p>
        </p:txBody>
      </p:sp>
    </p:spTree>
    <p:extLst>
      <p:ext uri="{BB962C8B-B14F-4D97-AF65-F5344CB8AC3E}">
        <p14:creationId xmlns:p14="http://schemas.microsoft.com/office/powerpoint/2010/main" val="410622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8" grpId="0"/>
      <p:bldP spid="2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33956</TotalTime>
  <Words>3526</Words>
  <Application>Microsoft Office PowerPoint</Application>
  <PresentationFormat>全屏显示(16:9)</PresentationFormat>
  <Paragraphs>541</Paragraphs>
  <Slides>35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等线</vt:lpstr>
      <vt:lpstr>等线 Light</vt:lpstr>
      <vt:lpstr>思源黑体 CN Bold</vt:lpstr>
      <vt:lpstr>思源黑体 CN Normal</vt:lpstr>
      <vt:lpstr>思源黑体 CN Regular</vt:lpstr>
      <vt:lpstr>宋体</vt:lpstr>
      <vt:lpstr>站酷酷黑</vt:lpstr>
      <vt:lpstr>Arial</vt:lpstr>
      <vt:lpstr>Calibri</vt:lpstr>
      <vt:lpstr>Calibri Light</vt:lpstr>
      <vt:lpstr>Verdana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fae login</cp:lastModifiedBy>
  <cp:revision>258</cp:revision>
  <dcterms:created xsi:type="dcterms:W3CDTF">2021-03-21T09:45:45Z</dcterms:created>
  <dcterms:modified xsi:type="dcterms:W3CDTF">2022-06-11T04:19:47Z</dcterms:modified>
</cp:coreProperties>
</file>