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68" r:id="rId2"/>
    <p:sldId id="270" r:id="rId3"/>
    <p:sldId id="274" r:id="rId4"/>
    <p:sldId id="386" r:id="rId5"/>
    <p:sldId id="388" r:id="rId6"/>
    <p:sldId id="387" r:id="rId7"/>
    <p:sldId id="401" r:id="rId8"/>
    <p:sldId id="402" r:id="rId9"/>
    <p:sldId id="400" r:id="rId10"/>
    <p:sldId id="411" r:id="rId11"/>
    <p:sldId id="390" r:id="rId12"/>
    <p:sldId id="381" r:id="rId13"/>
    <p:sldId id="412" r:id="rId14"/>
    <p:sldId id="415" r:id="rId15"/>
    <p:sldId id="391" r:id="rId16"/>
    <p:sldId id="377" r:id="rId17"/>
    <p:sldId id="379" r:id="rId18"/>
    <p:sldId id="419" r:id="rId19"/>
    <p:sldId id="397" r:id="rId20"/>
    <p:sldId id="399" r:id="rId21"/>
    <p:sldId id="403" r:id="rId22"/>
    <p:sldId id="416" r:id="rId23"/>
    <p:sldId id="404" r:id="rId24"/>
    <p:sldId id="449" r:id="rId25"/>
    <p:sldId id="443" r:id="rId26"/>
    <p:sldId id="407" r:id="rId27"/>
    <p:sldId id="409" r:id="rId28"/>
    <p:sldId id="410" r:id="rId29"/>
    <p:sldId id="421" r:id="rId30"/>
    <p:sldId id="445" r:id="rId31"/>
    <p:sldId id="398" r:id="rId32"/>
    <p:sldId id="382" r:id="rId33"/>
    <p:sldId id="446" r:id="rId34"/>
    <p:sldId id="447" r:id="rId35"/>
    <p:sldId id="281" r:id="rId36"/>
    <p:sldId id="420" r:id="rId37"/>
    <p:sldId id="448" r:id="rId38"/>
    <p:sldId id="363" r:id="rId39"/>
    <p:sldId id="271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969B2"/>
    <a:srgbClr val="FFFFFF"/>
    <a:srgbClr val="FFFCF8"/>
    <a:srgbClr val="C6D4ED"/>
    <a:srgbClr val="4472C4"/>
    <a:srgbClr val="B4C7E7"/>
    <a:srgbClr val="5AA5DE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8746" autoAdjust="0"/>
  </p:normalViewPr>
  <p:slideViewPr>
    <p:cSldViewPr snapToGrid="0">
      <p:cViewPr varScale="1">
        <p:scale>
          <a:sx n="114" d="100"/>
          <a:sy n="114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4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5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6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1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2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2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9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558" y="2308223"/>
            <a:ext cx="4788709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摄像头实验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611" y="1031149"/>
            <a:ext cx="4853944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OV2640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OV5640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，模块时序图介绍（熟悉）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DCMI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2274B7-1EE7-403F-8D2C-434E6071376B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3AEDFE-797C-44BD-84CD-A1F67A577225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AF5D91-BB19-4358-90F9-212611C43B2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4228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0" y="455771"/>
            <a:ext cx="386496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83957C-8A81-4CE2-BFB3-46E47F2C6642}"/>
              </a:ext>
            </a:extLst>
          </p:cNvPr>
          <p:cNvSpPr/>
          <p:nvPr/>
        </p:nvSpPr>
        <p:spPr>
          <a:xfrm>
            <a:off x="596367" y="968678"/>
            <a:ext cx="4383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摄像头的配置参数是通过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总线来实现。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E2D0CC-62BC-4EB3-966A-0D1E06829628}"/>
              </a:ext>
            </a:extLst>
          </p:cNvPr>
          <p:cNvSpPr/>
          <p:nvPr/>
        </p:nvSpPr>
        <p:spPr>
          <a:xfrm>
            <a:off x="596367" y="1360076"/>
            <a:ext cx="8442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Serial Camera Control Bus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）串行摄像头控制总线，由两根线组成：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SIO_C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SIO_D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9C1A5D-C698-4C53-A423-48C13CEE919E}"/>
              </a:ext>
            </a:extLst>
          </p:cNvPr>
          <p:cNvSpPr/>
          <p:nvPr/>
        </p:nvSpPr>
        <p:spPr>
          <a:xfrm>
            <a:off x="4817429" y="879088"/>
            <a:ext cx="2145654" cy="35171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跟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总线协议极其相似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D8BAE8-4E46-493E-85AA-CA09A2250088}"/>
              </a:ext>
            </a:extLst>
          </p:cNvPr>
          <p:cNvSpPr/>
          <p:nvPr/>
        </p:nvSpPr>
        <p:spPr>
          <a:xfrm>
            <a:off x="596367" y="1751474"/>
            <a:ext cx="6845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SIO_C(OV_SCL)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用于传输时钟信号；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SIO_D(OV_SDA)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用于传输数据信号。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1BD71E-2BFF-45CC-869B-BBFCB3ED8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46" y="2141197"/>
            <a:ext cx="5503614" cy="261090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1F85B3B-B2C7-4008-82F8-EF8D73039F79}"/>
              </a:ext>
            </a:extLst>
          </p:cNvPr>
          <p:cNvSpPr/>
          <p:nvPr/>
        </p:nvSpPr>
        <p:spPr>
          <a:xfrm>
            <a:off x="5777560" y="3462393"/>
            <a:ext cx="873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差异点：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F02578-B520-4299-9F58-2AC14BE363D4}"/>
              </a:ext>
            </a:extLst>
          </p:cNvPr>
          <p:cNvSpPr/>
          <p:nvPr/>
        </p:nvSpPr>
        <p:spPr>
          <a:xfrm>
            <a:off x="1582614" y="2405574"/>
            <a:ext cx="379827" cy="135049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3F4219-D609-48B1-9783-1F56FF4DEFF3}"/>
              </a:ext>
            </a:extLst>
          </p:cNvPr>
          <p:cNvSpPr/>
          <p:nvPr/>
        </p:nvSpPr>
        <p:spPr>
          <a:xfrm>
            <a:off x="4649364" y="2405574"/>
            <a:ext cx="379827" cy="135049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140537-C23C-44AB-9989-F1CAE6159C13}"/>
              </a:ext>
            </a:extLst>
          </p:cNvPr>
          <p:cNvSpPr/>
          <p:nvPr/>
        </p:nvSpPr>
        <p:spPr>
          <a:xfrm>
            <a:off x="2611126" y="2405573"/>
            <a:ext cx="379827" cy="207498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B1AD37A-E5AF-4D10-B0F4-0A6E5EDED889}"/>
              </a:ext>
            </a:extLst>
          </p:cNvPr>
          <p:cNvSpPr/>
          <p:nvPr/>
        </p:nvSpPr>
        <p:spPr>
          <a:xfrm>
            <a:off x="5777560" y="2291521"/>
            <a:ext cx="873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相同点：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486C166-CD56-4B0E-8682-EDBB1B62D2A8}"/>
              </a:ext>
            </a:extLst>
          </p:cNvPr>
          <p:cNvSpPr/>
          <p:nvPr/>
        </p:nvSpPr>
        <p:spPr>
          <a:xfrm>
            <a:off x="6214413" y="2655710"/>
            <a:ext cx="1473574" cy="2696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起始和停止信号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7F461A3-1744-4B80-8C27-58D4960AD3BC}"/>
              </a:ext>
            </a:extLst>
          </p:cNvPr>
          <p:cNvSpPr/>
          <p:nvPr/>
        </p:nvSpPr>
        <p:spPr>
          <a:xfrm>
            <a:off x="6214413" y="3067818"/>
            <a:ext cx="1473574" cy="2696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数据有效性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118C43C-B162-42B9-BDCF-EEA4C635B0A3}"/>
              </a:ext>
            </a:extLst>
          </p:cNvPr>
          <p:cNvSpPr/>
          <p:nvPr/>
        </p:nvSpPr>
        <p:spPr>
          <a:xfrm>
            <a:off x="6214413" y="3841927"/>
            <a:ext cx="1473574" cy="2696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en-US" altLang="zh-CN" sz="1400" baseline="-25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内容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04881FE-78C8-4063-8079-B1D0D8A71A7D}"/>
              </a:ext>
            </a:extLst>
          </p:cNvPr>
          <p:cNvSpPr/>
          <p:nvPr/>
        </p:nvSpPr>
        <p:spPr>
          <a:xfrm>
            <a:off x="6214413" y="4254035"/>
            <a:ext cx="1473574" cy="2696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传输单位：相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1CA99A-B595-4468-895E-F6DA3473DE0C}"/>
              </a:ext>
            </a:extLst>
          </p:cNvPr>
          <p:cNvSpPr/>
          <p:nvPr/>
        </p:nvSpPr>
        <p:spPr>
          <a:xfrm>
            <a:off x="7684896" y="3827859"/>
            <a:ext cx="1400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Don’t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位和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8254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/>
      <p:bldP spid="18" grpId="0"/>
      <p:bldP spid="6" grpId="0" animBg="1"/>
      <p:bldP spid="21" grpId="0" animBg="1"/>
      <p:bldP spid="23" grpId="0" animBg="1"/>
      <p:bldP spid="25" grpId="0"/>
      <p:bldP spid="26" grpId="0" animBg="1"/>
      <p:bldP spid="27" grpId="0" animBg="1"/>
      <p:bldP spid="29" grpId="0" animBg="1"/>
      <p:bldP spid="30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455771"/>
            <a:ext cx="197286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传输时序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78013F-D8D4-4185-BC70-33865E0F774A}"/>
              </a:ext>
            </a:extLst>
          </p:cNvPr>
          <p:cNvSpPr/>
          <p:nvPr/>
        </p:nvSpPr>
        <p:spPr>
          <a:xfrm>
            <a:off x="350692" y="1789922"/>
            <a:ext cx="1808700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相写传输周期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5ECBB1B-B7ED-4164-A936-80D18E9DB867}"/>
              </a:ext>
            </a:extLst>
          </p:cNvPr>
          <p:cNvSpPr/>
          <p:nvPr/>
        </p:nvSpPr>
        <p:spPr>
          <a:xfrm>
            <a:off x="350690" y="2426268"/>
            <a:ext cx="1808700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相写传输周期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060C30-F3E4-45BA-A5C9-A0BDFF4BADC8}"/>
              </a:ext>
            </a:extLst>
          </p:cNvPr>
          <p:cNvSpPr/>
          <p:nvPr/>
        </p:nvSpPr>
        <p:spPr>
          <a:xfrm>
            <a:off x="350690" y="3062614"/>
            <a:ext cx="1808699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相读传输周期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83957C-8A81-4CE2-BFB3-46E47F2C6642}"/>
              </a:ext>
            </a:extLst>
          </p:cNvPr>
          <p:cNvSpPr/>
          <p:nvPr/>
        </p:nvSpPr>
        <p:spPr>
          <a:xfrm>
            <a:off x="2417260" y="1791010"/>
            <a:ext cx="3905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设备写通信地址，内存地址，所写数据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F3A20F-FDF6-4AEE-B67F-6B75AF27A52D}"/>
              </a:ext>
            </a:extLst>
          </p:cNvPr>
          <p:cNvSpPr/>
          <p:nvPr/>
        </p:nvSpPr>
        <p:spPr>
          <a:xfrm>
            <a:off x="2417260" y="2426268"/>
            <a:ext cx="3288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设备写通信地址，内存地址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6F9F99-B4EA-434B-AE1C-FF11BA3B03BA}"/>
              </a:ext>
            </a:extLst>
          </p:cNvPr>
          <p:cNvSpPr/>
          <p:nvPr/>
        </p:nvSpPr>
        <p:spPr>
          <a:xfrm>
            <a:off x="2417260" y="3062614"/>
            <a:ext cx="3288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设备读通信地址，所读数据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33E906-9866-4FFE-81C4-930A03AF80CD}"/>
              </a:ext>
            </a:extLst>
          </p:cNvPr>
          <p:cNvSpPr/>
          <p:nvPr/>
        </p:nvSpPr>
        <p:spPr>
          <a:xfrm>
            <a:off x="6598094" y="1791444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945ECFF-EDB3-45E8-97EE-4736A0CFB03C}"/>
              </a:ext>
            </a:extLst>
          </p:cNvPr>
          <p:cNvSpPr/>
          <p:nvPr/>
        </p:nvSpPr>
        <p:spPr>
          <a:xfrm>
            <a:off x="6631714" y="2751782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88A1312-CD6E-410B-B380-C9B2F50772AE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322426" y="1960287"/>
            <a:ext cx="275668" cy="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6BDC9EC-4BC3-4E22-B289-78D1FAF168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79762" y="2580290"/>
            <a:ext cx="1651952" cy="340769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B5871532-518E-4350-AFF3-5E0B9E5C4044}"/>
              </a:ext>
            </a:extLst>
          </p:cNvPr>
          <p:cNvCxnSpPr/>
          <p:nvPr/>
        </p:nvCxnSpPr>
        <p:spPr>
          <a:xfrm flipV="1">
            <a:off x="4979762" y="2829617"/>
            <a:ext cx="822960" cy="400059"/>
          </a:xfrm>
          <a:prstGeom prst="bentConnector3">
            <a:avLst>
              <a:gd name="adj1" fmla="val 10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EF68D93-418C-49B6-8D9E-318CF287CDA8}"/>
              </a:ext>
            </a:extLst>
          </p:cNvPr>
          <p:cNvSpPr/>
          <p:nvPr/>
        </p:nvSpPr>
        <p:spPr>
          <a:xfrm>
            <a:off x="5194633" y="2575164"/>
            <a:ext cx="363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BCB4897-CF3F-4B36-BAC7-D9A74F016159}"/>
              </a:ext>
            </a:extLst>
          </p:cNvPr>
          <p:cNvSpPr/>
          <p:nvPr/>
        </p:nvSpPr>
        <p:spPr>
          <a:xfrm>
            <a:off x="5194633" y="2922296"/>
            <a:ext cx="363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BA72027-4F89-48C6-8AC2-11418090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505" y="728616"/>
            <a:ext cx="6977575" cy="74365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C2D82AC-4AA1-4848-B613-B769066B9E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53" r="7361"/>
          <a:stretch/>
        </p:blipFill>
        <p:spPr>
          <a:xfrm>
            <a:off x="0" y="3573316"/>
            <a:ext cx="4564966" cy="80676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BDB0CFE-3200-4CC1-A94D-7D0C83FB21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58" r="2949"/>
          <a:stretch/>
        </p:blipFill>
        <p:spPr>
          <a:xfrm>
            <a:off x="4579035" y="3515742"/>
            <a:ext cx="4564967" cy="887771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74FEEB2A-9172-4B0C-8651-B89EB5AB0005}"/>
              </a:ext>
            </a:extLst>
          </p:cNvPr>
          <p:cNvSpPr/>
          <p:nvPr/>
        </p:nvSpPr>
        <p:spPr>
          <a:xfrm>
            <a:off x="2793929" y="4497173"/>
            <a:ext cx="4182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‘X’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数据位可写入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，对通讯无影响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0B049DC-4AB0-85ED-EB5A-A13F60C1CEA6}"/>
              </a:ext>
            </a:extLst>
          </p:cNvPr>
          <p:cNvSpPr/>
          <p:nvPr/>
        </p:nvSpPr>
        <p:spPr>
          <a:xfrm>
            <a:off x="6902129" y="471478"/>
            <a:ext cx="2457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：不支持连续读写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89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13" grpId="0"/>
      <p:bldP spid="15" grpId="0"/>
      <p:bldP spid="16" grpId="0"/>
      <p:bldP spid="17" grpId="0" animBg="1"/>
      <p:bldP spid="18" grpId="0" animBg="1"/>
      <p:bldP spid="37" grpId="0"/>
      <p:bldP spid="38" grpId="0"/>
      <p:bldP spid="49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5" y="428453"/>
            <a:ext cx="2082755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模块相关寄存器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7EE00B-8FC2-0590-ED06-D124D063B3C5}"/>
              </a:ext>
            </a:extLst>
          </p:cNvPr>
          <p:cNvSpPr/>
          <p:nvPr/>
        </p:nvSpPr>
        <p:spPr>
          <a:xfrm>
            <a:off x="4090160" y="2075032"/>
            <a:ext cx="944464" cy="14760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EC53E2-5648-9C23-5F5B-C0CD162BC467}"/>
              </a:ext>
            </a:extLst>
          </p:cNvPr>
          <p:cNvSpPr/>
          <p:nvPr/>
        </p:nvSpPr>
        <p:spPr>
          <a:xfrm>
            <a:off x="623620" y="855321"/>
            <a:ext cx="6182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通过寄存器配置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输出图像的分辨率、图像格式、时序等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35E088-52E2-5A92-5089-5CC0EEE2689D}"/>
              </a:ext>
            </a:extLst>
          </p:cNvPr>
          <p:cNvSpPr/>
          <p:nvPr/>
        </p:nvSpPr>
        <p:spPr>
          <a:xfrm>
            <a:off x="623620" y="1175973"/>
            <a:ext cx="8082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有两组寄存器，部分地址重合。设置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RA_DLMT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寄存器可以切换寄存器组。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36D009-84C6-0267-38F8-C8E88AB07F83}"/>
              </a:ext>
            </a:extLst>
          </p:cNvPr>
          <p:cNvSpPr/>
          <p:nvPr/>
        </p:nvSpPr>
        <p:spPr>
          <a:xfrm>
            <a:off x="6425134" y="2075032"/>
            <a:ext cx="944464" cy="14760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0B706-359F-8A76-8675-B177357D0F87}"/>
              </a:ext>
            </a:extLst>
          </p:cNvPr>
          <p:cNvSpPr/>
          <p:nvPr/>
        </p:nvSpPr>
        <p:spPr>
          <a:xfrm>
            <a:off x="5887966" y="1724799"/>
            <a:ext cx="209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Sensor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相关寄存器组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A20D3C-AA93-3BC0-045B-989295E00A42}"/>
              </a:ext>
            </a:extLst>
          </p:cNvPr>
          <p:cNvSpPr/>
          <p:nvPr/>
        </p:nvSpPr>
        <p:spPr>
          <a:xfrm>
            <a:off x="3611528" y="1724799"/>
            <a:ext cx="1901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相关寄存器组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C6CA5D3-DAA5-40AB-C072-7D366F1FD628}"/>
              </a:ext>
            </a:extLst>
          </p:cNvPr>
          <p:cNvCxnSpPr/>
          <p:nvPr/>
        </p:nvCxnSpPr>
        <p:spPr>
          <a:xfrm>
            <a:off x="3048760" y="2075032"/>
            <a:ext cx="1041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6F85A3E-61DF-D444-032C-47D401EFC4B8}"/>
              </a:ext>
            </a:extLst>
          </p:cNvPr>
          <p:cNvSpPr/>
          <p:nvPr/>
        </p:nvSpPr>
        <p:spPr>
          <a:xfrm>
            <a:off x="3394450" y="2073203"/>
            <a:ext cx="695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7261FD-9D0F-A402-3732-8FB55E51140F}"/>
              </a:ext>
            </a:extLst>
          </p:cNvPr>
          <p:cNvSpPr/>
          <p:nvPr/>
        </p:nvSpPr>
        <p:spPr>
          <a:xfrm>
            <a:off x="1180610" y="2358765"/>
            <a:ext cx="1416050" cy="27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RA_DLMT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76AAB6-75AE-677C-A793-59F1CDE331E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888635" y="1743343"/>
            <a:ext cx="0" cy="6154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90610C-E1D2-1CCC-DA79-6A7DD29211A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888635" y="2638217"/>
            <a:ext cx="0" cy="6072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64518AA-58FE-4AFA-C422-B60DD5660C05}"/>
              </a:ext>
            </a:extLst>
          </p:cNvPr>
          <p:cNvSpPr/>
          <p:nvPr/>
        </p:nvSpPr>
        <p:spPr>
          <a:xfrm>
            <a:off x="1897633" y="1881777"/>
            <a:ext cx="336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F42B509-DF69-A025-2243-04E4A449603E}"/>
              </a:ext>
            </a:extLst>
          </p:cNvPr>
          <p:cNvSpPr/>
          <p:nvPr/>
        </p:nvSpPr>
        <p:spPr>
          <a:xfrm>
            <a:off x="1897633" y="2796720"/>
            <a:ext cx="336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7243FA-1B36-ED0A-FCFD-10F14B89DB3F}"/>
              </a:ext>
            </a:extLst>
          </p:cNvPr>
          <p:cNvSpPr/>
          <p:nvPr/>
        </p:nvSpPr>
        <p:spPr>
          <a:xfrm>
            <a:off x="1887683" y="1881777"/>
            <a:ext cx="302420" cy="318485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63B930-CA8E-26D7-C415-E3C3BEED8C93}"/>
              </a:ext>
            </a:extLst>
          </p:cNvPr>
          <p:cNvSpPr/>
          <p:nvPr/>
        </p:nvSpPr>
        <p:spPr>
          <a:xfrm>
            <a:off x="3705866" y="1641173"/>
            <a:ext cx="1607735" cy="1938682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FC3A6C-B54B-4928-D350-36059BA023E5}"/>
              </a:ext>
            </a:extLst>
          </p:cNvPr>
          <p:cNvSpPr/>
          <p:nvPr/>
        </p:nvSpPr>
        <p:spPr>
          <a:xfrm>
            <a:off x="5927287" y="1641173"/>
            <a:ext cx="1984813" cy="193868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E3172AB-53B1-F3E3-164B-09F451B56E72}"/>
              </a:ext>
            </a:extLst>
          </p:cNvPr>
          <p:cNvSpPr/>
          <p:nvPr/>
        </p:nvSpPr>
        <p:spPr>
          <a:xfrm>
            <a:off x="1887683" y="2814944"/>
            <a:ext cx="302420" cy="31848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对话气泡: 椭圆形 30">
            <a:extLst>
              <a:ext uri="{FF2B5EF4-FFF2-40B4-BE49-F238E27FC236}">
                <a16:creationId xmlns:a16="http://schemas.microsoft.com/office/drawing/2014/main" id="{08AB2FA2-84BC-4EC6-53F6-28D3D9689DED}"/>
              </a:ext>
            </a:extLst>
          </p:cNvPr>
          <p:cNvSpPr/>
          <p:nvPr/>
        </p:nvSpPr>
        <p:spPr>
          <a:xfrm>
            <a:off x="623620" y="3415844"/>
            <a:ext cx="2208480" cy="406400"/>
          </a:xfrm>
          <a:prstGeom prst="wedgeEllipse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如何配置？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332E6E-68F1-6080-A2A9-CAE41F13C152}"/>
              </a:ext>
            </a:extLst>
          </p:cNvPr>
          <p:cNvSpPr/>
          <p:nvPr/>
        </p:nvSpPr>
        <p:spPr>
          <a:xfrm>
            <a:off x="457113" y="3895374"/>
            <a:ext cx="3921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OV2640 Software Application Note》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62089E7-BA75-403F-6D43-6E6C84904FA1}"/>
              </a:ext>
            </a:extLst>
          </p:cNvPr>
          <p:cNvSpPr/>
          <p:nvPr/>
        </p:nvSpPr>
        <p:spPr>
          <a:xfrm>
            <a:off x="4353235" y="3895374"/>
            <a:ext cx="3815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针对不同配置需求，提供了配置参数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8BC64FA-B6A6-545B-A6BF-77C4DAA8E538}"/>
              </a:ext>
            </a:extLst>
          </p:cNvPr>
          <p:cNvSpPr/>
          <p:nvPr/>
        </p:nvSpPr>
        <p:spPr>
          <a:xfrm>
            <a:off x="457113" y="4202851"/>
            <a:ext cx="2320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OV2640-DATASHEET》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8F910B-567B-5EC2-59BC-D8DAAD8E815F}"/>
              </a:ext>
            </a:extLst>
          </p:cNvPr>
          <p:cNvSpPr/>
          <p:nvPr/>
        </p:nvSpPr>
        <p:spPr>
          <a:xfrm>
            <a:off x="4353234" y="4208667"/>
            <a:ext cx="1664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寄存器说明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309F534-2CBE-C981-1781-9AE06113F6B5}"/>
              </a:ext>
            </a:extLst>
          </p:cNvPr>
          <p:cNvSpPr/>
          <p:nvPr/>
        </p:nvSpPr>
        <p:spPr>
          <a:xfrm>
            <a:off x="457113" y="4510329"/>
            <a:ext cx="8191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OV5640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OV5640 Software Application Note》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OV5640-DATASHEET》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/>
      <p:bldP spid="16" grpId="0"/>
      <p:bldP spid="18" grpId="0" animBg="1"/>
      <p:bldP spid="19" grpId="0"/>
      <p:bldP spid="21" grpId="0"/>
      <p:bldP spid="22" grpId="0"/>
      <p:bldP spid="6" grpId="0" animBg="1"/>
      <p:bldP spid="29" grpId="0"/>
      <p:bldP spid="30" grpId="0"/>
      <p:bldP spid="28" grpId="0" animBg="1"/>
      <p:bldP spid="33" grpId="0" animBg="1"/>
      <p:bldP spid="34" grpId="0" animBg="1"/>
      <p:bldP spid="35" grpId="0" animBg="1"/>
      <p:bldP spid="31" grpId="0" animBg="1"/>
      <p:bldP spid="38" grpId="0"/>
      <p:bldP spid="39" grpId="0"/>
      <p:bldP spid="41" grpId="0"/>
      <p:bldP spid="42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1" y="455771"/>
            <a:ext cx="148752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关键寄存器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45" name="表格 114">
            <a:extLst>
              <a:ext uri="{FF2B5EF4-FFF2-40B4-BE49-F238E27FC236}">
                <a16:creationId xmlns:a16="http://schemas.microsoft.com/office/drawing/2014/main" id="{20E4B947-2B92-9583-5A27-BA76B1CBD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23597"/>
              </p:ext>
            </p:extLst>
          </p:nvPr>
        </p:nvGraphicFramePr>
        <p:xfrm>
          <a:off x="234000" y="965483"/>
          <a:ext cx="8676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2479702722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179683578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4182320406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1432454672"/>
                    </a:ext>
                  </a:extLst>
                </a:gridCol>
              </a:tblGrid>
              <a:tr h="27257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OV2640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OV5640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147903"/>
                  </a:ext>
                </a:extLst>
              </a:tr>
              <a:tr h="272571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DSP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Sensor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099507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设置图像格式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0xDA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0x4300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72077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设置时序输出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0x15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0x4740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9325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设置分辨率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&amp;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0x12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0x3008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669069"/>
                  </a:ext>
                </a:extLst>
              </a:tr>
              <a:tr h="158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设置传感器窗口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0x17/18/19/1A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0x3800~0x3807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15135"/>
                  </a:ext>
                </a:extLst>
              </a:tr>
              <a:tr h="158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设置图像尺寸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0xC0/C1/8C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0x3810~0x3813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70275"/>
                  </a:ext>
                </a:extLst>
              </a:tr>
              <a:tr h="158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设置图像窗口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0x51/52/53/54/55/57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28772"/>
                  </a:ext>
                </a:extLst>
              </a:tr>
              <a:tr h="158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图像输出大小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0x5A/5B/5C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0x3808~0x380B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110161"/>
                  </a:ext>
                </a:extLst>
              </a:tr>
              <a:tr h="158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0x0A/0B/1C/1D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0x300A/300B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802715"/>
                  </a:ext>
                </a:extLst>
              </a:tr>
              <a:tr h="158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0x3212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12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5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8AA56038-1EAE-45F5-8C21-934A41FD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62" y="455771"/>
            <a:ext cx="631373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ATK_OV2640/OV5640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FDE7CB-B2F8-4C6B-B694-3D61C411E71D}"/>
              </a:ext>
            </a:extLst>
          </p:cNvPr>
          <p:cNvSpPr/>
          <p:nvPr/>
        </p:nvSpPr>
        <p:spPr>
          <a:xfrm>
            <a:off x="681667" y="1018715"/>
            <a:ext cx="3557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UXGA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输出模式 帧时序图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5F93CE-DFB5-4D3B-B082-632FAD7B627B}"/>
              </a:ext>
            </a:extLst>
          </p:cNvPr>
          <p:cNvSpPr/>
          <p:nvPr/>
        </p:nvSpPr>
        <p:spPr>
          <a:xfrm>
            <a:off x="681667" y="1461003"/>
            <a:ext cx="3383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输出格式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时序图</a:t>
            </a:r>
          </a:p>
        </p:txBody>
      </p:sp>
    </p:spTree>
    <p:extLst>
      <p:ext uri="{BB962C8B-B14F-4D97-AF65-F5344CB8AC3E}">
        <p14:creationId xmlns:p14="http://schemas.microsoft.com/office/powerpoint/2010/main" val="22788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" y="408610"/>
            <a:ext cx="440218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帧时序图（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UXGA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模式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1600 x 1200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A5838B-0739-87C7-6C49-215C8016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" y="977455"/>
            <a:ext cx="9144000" cy="308173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D66A1EF-E88B-3DD1-4D99-81D9BDB9FE75}"/>
              </a:ext>
            </a:extLst>
          </p:cNvPr>
          <p:cNvSpPr/>
          <p:nvPr/>
        </p:nvSpPr>
        <p:spPr>
          <a:xfrm>
            <a:off x="-101374" y="1134164"/>
            <a:ext cx="831846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帧信号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AA5619-3C90-C86D-3523-B7ABEEFB10F8}"/>
              </a:ext>
            </a:extLst>
          </p:cNvPr>
          <p:cNvSpPr/>
          <p:nvPr/>
        </p:nvSpPr>
        <p:spPr>
          <a:xfrm>
            <a:off x="-205740" y="2136947"/>
            <a:ext cx="1361243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行中断信号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AD6569-E654-F6BE-907B-A3636D6548B8}"/>
              </a:ext>
            </a:extLst>
          </p:cNvPr>
          <p:cNvSpPr/>
          <p:nvPr/>
        </p:nvSpPr>
        <p:spPr>
          <a:xfrm>
            <a:off x="4923846" y="4164676"/>
            <a:ext cx="3716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极性可以通过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6776A-463B-BD67-5595-6392AF4FC271}"/>
              </a:ext>
            </a:extLst>
          </p:cNvPr>
          <p:cNvSpPr/>
          <p:nvPr/>
        </p:nvSpPr>
        <p:spPr>
          <a:xfrm>
            <a:off x="-48034" y="871969"/>
            <a:ext cx="3271399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摄像头输出，用于标记一帧数据的开始与结束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79629E-6B2D-0A08-7B1A-EFBAA438320B}"/>
              </a:ext>
            </a:extLst>
          </p:cNvPr>
          <p:cNvSpPr/>
          <p:nvPr/>
        </p:nvSpPr>
        <p:spPr>
          <a:xfrm>
            <a:off x="-48034" y="1875196"/>
            <a:ext cx="3271399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摄像头输出，用于标记一行数据的开始与结束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EAF6D2-7B85-543E-7C4B-9151FE0BD6EB}"/>
              </a:ext>
            </a:extLst>
          </p:cNvPr>
          <p:cNvSpPr/>
          <p:nvPr/>
        </p:nvSpPr>
        <p:spPr>
          <a:xfrm>
            <a:off x="-129541" y="3059998"/>
            <a:ext cx="1012371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数据信号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110584-93BA-1E2A-3423-EE4A97D17FD4}"/>
              </a:ext>
            </a:extLst>
          </p:cNvPr>
          <p:cNvSpPr/>
          <p:nvPr/>
        </p:nvSpPr>
        <p:spPr>
          <a:xfrm>
            <a:off x="4913669" y="948444"/>
            <a:ext cx="1647301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一帧图像数据的时间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B789F6-7859-49D4-C82A-588A9521531A}"/>
              </a:ext>
            </a:extLst>
          </p:cNvPr>
          <p:cNvSpPr/>
          <p:nvPr/>
        </p:nvSpPr>
        <p:spPr>
          <a:xfrm>
            <a:off x="3160733" y="2370270"/>
            <a:ext cx="620487" cy="142829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876A70-7C2B-455B-1ECA-940FDF26BD1F}"/>
              </a:ext>
            </a:extLst>
          </p:cNvPr>
          <p:cNvSpPr/>
          <p:nvPr/>
        </p:nvSpPr>
        <p:spPr>
          <a:xfrm>
            <a:off x="3792054" y="2786719"/>
            <a:ext cx="2350065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高电平有效，输出有效数据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9E94DF-B2CF-F30A-FD5A-072E02E2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7" y="3759010"/>
            <a:ext cx="2288706" cy="41196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59BB2F8-CD28-24B2-C722-7056496696DC}"/>
              </a:ext>
            </a:extLst>
          </p:cNvPr>
          <p:cNvSpPr/>
          <p:nvPr/>
        </p:nvSpPr>
        <p:spPr>
          <a:xfrm>
            <a:off x="3741308" y="2538576"/>
            <a:ext cx="1620997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sz="12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输出一个像素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0DCAAC-FCE3-5820-3851-4B5DAC47397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7620057-A83F-C346-1651-8EAEF902F46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F16589-B1C6-2823-868B-84A7F5DFD8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A592396-AE95-A71F-14D2-0ECB0A29C60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70160A-E01F-5469-4044-E5C138BDA065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D673A7-4755-FDF0-09DE-4B3EE3980439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E6B39A7-B9BF-6CF9-8E2C-E6AD18AE6D09}"/>
              </a:ext>
            </a:extLst>
          </p:cNvPr>
          <p:cNvSpPr/>
          <p:nvPr/>
        </p:nvSpPr>
        <p:spPr>
          <a:xfrm>
            <a:off x="3142787" y="1578459"/>
            <a:ext cx="1002969" cy="4098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154618-BA87-F30A-BA4C-507EC811F061}"/>
              </a:ext>
            </a:extLst>
          </p:cNvPr>
          <p:cNvSpPr/>
          <p:nvPr/>
        </p:nvSpPr>
        <p:spPr>
          <a:xfrm>
            <a:off x="4145756" y="1635459"/>
            <a:ext cx="1556181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区别点：行信号周期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5EFE64-DDA7-8673-CF05-2CDAFBB55C3D}"/>
              </a:ext>
            </a:extLst>
          </p:cNvPr>
          <p:cNvSpPr/>
          <p:nvPr/>
        </p:nvSpPr>
        <p:spPr>
          <a:xfrm>
            <a:off x="151741" y="3981679"/>
            <a:ext cx="2082008" cy="213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5C877F-BA37-C611-9536-148111829278}"/>
              </a:ext>
            </a:extLst>
          </p:cNvPr>
          <p:cNvSpPr/>
          <p:nvPr/>
        </p:nvSpPr>
        <p:spPr>
          <a:xfrm>
            <a:off x="215399" y="4483539"/>
            <a:ext cx="8806681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大大减少，且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不连续，数据流以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0xFF,0xD8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开头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，以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0xFF,0xD9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结束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，数据保存为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.jpg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DCCEE5-3D3E-BECE-5C78-C7E9BF50097B}"/>
              </a:ext>
            </a:extLst>
          </p:cNvPr>
          <p:cNvSpPr/>
          <p:nvPr/>
        </p:nvSpPr>
        <p:spPr>
          <a:xfrm>
            <a:off x="4493623" y="552021"/>
            <a:ext cx="3089366" cy="27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参考实际输出时序为准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6A54CEC-4632-365A-9374-6030BA44F8A9}"/>
              </a:ext>
            </a:extLst>
          </p:cNvPr>
          <p:cNvSpPr/>
          <p:nvPr/>
        </p:nvSpPr>
        <p:spPr>
          <a:xfrm>
            <a:off x="215399" y="4244800"/>
            <a:ext cx="3716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OV2640/OV5640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输出。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3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6" grpId="0"/>
      <p:bldP spid="7" grpId="0"/>
      <p:bldP spid="9" grpId="0"/>
      <p:bldP spid="10" grpId="0"/>
      <p:bldP spid="11" grpId="0"/>
      <p:bldP spid="12" grpId="0" animBg="1"/>
      <p:bldP spid="13" grpId="0"/>
      <p:bldP spid="17" grpId="0"/>
      <p:bldP spid="25" grpId="0" animBg="1"/>
      <p:bldP spid="26" grpId="0"/>
      <p:bldP spid="27" grpId="0" animBg="1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255FE6-35E7-0F84-1D44-708474B0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4" y="826222"/>
            <a:ext cx="7087327" cy="3672600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50CECBED-D081-49DA-8681-47A4C0F1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15" y="394619"/>
            <a:ext cx="448427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OV2640/5640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输出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像素输出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652189-E0CA-96E5-BC39-6D5B5E48FCFB}"/>
              </a:ext>
            </a:extLst>
          </p:cNvPr>
          <p:cNvSpPr/>
          <p:nvPr/>
        </p:nvSpPr>
        <p:spPr>
          <a:xfrm>
            <a:off x="1593744" y="2507896"/>
            <a:ext cx="1058016" cy="164064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3EB548-6ACC-4D69-5EA0-7264354FAD4C}"/>
              </a:ext>
            </a:extLst>
          </p:cNvPr>
          <p:cNvSpPr/>
          <p:nvPr/>
        </p:nvSpPr>
        <p:spPr>
          <a:xfrm>
            <a:off x="3681624" y="2507896"/>
            <a:ext cx="3595476" cy="164064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15200F-8D76-60A9-6CF7-1886596D7A20}"/>
              </a:ext>
            </a:extLst>
          </p:cNvPr>
          <p:cNvSpPr/>
          <p:nvPr/>
        </p:nvSpPr>
        <p:spPr>
          <a:xfrm>
            <a:off x="3771900" y="2140940"/>
            <a:ext cx="2971800" cy="30062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高电平时，输出有效数据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5126AC-5604-3564-9AE7-B2DFE4683A08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467EA7-DBC8-7D62-FB46-CD40E623E7F1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E3829-BB56-F0A0-A50A-CF75E2B6DF5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72622C-0D46-8E6E-4644-A750AC46172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3796492-9D20-E0E0-97D4-EE1847F699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0082087-7A07-A4E6-E68D-3B592A24E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0642702-002B-29A0-FC8F-A291D70AA71B}"/>
              </a:ext>
            </a:extLst>
          </p:cNvPr>
          <p:cNvSpPr/>
          <p:nvPr/>
        </p:nvSpPr>
        <p:spPr>
          <a:xfrm>
            <a:off x="605106" y="4471746"/>
            <a:ext cx="7539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格式输出，每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个字节组成一个像素的颜色（低字节在前，高字节在后）。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0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611" y="1031149"/>
            <a:ext cx="4853944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OV2640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OV5640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DCMI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外设介绍（熟悉）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2274B7-1EE7-403F-8D2C-434E6071376B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3AEDFE-797C-44BD-84CD-A1F67A577225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AF5D91-BB19-4358-90F9-212611C43B2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3658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795974" y="1284630"/>
            <a:ext cx="2358706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结构体介绍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68F6CAE-C973-4EAD-844E-F5CE39F2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DCMI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C95694-8C31-76C3-34DB-9DD7C2433F9A}"/>
              </a:ext>
            </a:extLst>
          </p:cNvPr>
          <p:cNvSpPr/>
          <p:nvPr/>
        </p:nvSpPr>
        <p:spPr>
          <a:xfrm>
            <a:off x="3312785" y="1881043"/>
            <a:ext cx="199726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 / F7 / H7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的外设</a:t>
            </a:r>
          </a:p>
        </p:txBody>
      </p:sp>
    </p:spTree>
    <p:extLst>
      <p:ext uri="{BB962C8B-B14F-4D97-AF65-F5344CB8AC3E}">
        <p14:creationId xmlns:p14="http://schemas.microsoft.com/office/powerpoint/2010/main" val="22113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611" y="1031149"/>
            <a:ext cx="4853944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OV2640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OV5640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DCMI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47925" y="443784"/>
            <a:ext cx="172051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E2A1EF-0D9C-0EBA-A055-D7F4B5435631}"/>
              </a:ext>
            </a:extLst>
          </p:cNvPr>
          <p:cNvSpPr/>
          <p:nvPr/>
        </p:nvSpPr>
        <p:spPr>
          <a:xfrm>
            <a:off x="556772" y="891453"/>
            <a:ext cx="7828785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Digital camera interface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，数字摄像头接口，是一个同步并行接口，能接收外部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CMOS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摄像头模块发出的高速数据流。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D0142B-1BF6-7C1C-DDD4-1808BB0C041D}"/>
              </a:ext>
            </a:extLst>
          </p:cNvPr>
          <p:cNvSpPr/>
          <p:nvPr/>
        </p:nvSpPr>
        <p:spPr>
          <a:xfrm>
            <a:off x="447925" y="1811894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支持数据格式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6B022F-5A35-14F4-7B22-517324D923A4}"/>
              </a:ext>
            </a:extLst>
          </p:cNvPr>
          <p:cNvSpPr/>
          <p:nvPr/>
        </p:nvSpPr>
        <p:spPr>
          <a:xfrm>
            <a:off x="2331584" y="1811894"/>
            <a:ext cx="6878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位逐行视频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单色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/Bayer)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YCbCr4:2:2/RGB565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逐行视频和压缩数据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9CE3DD-D427-F2A3-927A-C5FA3D70BAFB}"/>
              </a:ext>
            </a:extLst>
          </p:cNvPr>
          <p:cNvSpPr/>
          <p:nvPr/>
        </p:nvSpPr>
        <p:spPr>
          <a:xfrm>
            <a:off x="447925" y="2319964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支持高速数据流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0AA1AF-66A6-9EAC-D824-638E70A9A312}"/>
              </a:ext>
            </a:extLst>
          </p:cNvPr>
          <p:cNvSpPr/>
          <p:nvPr/>
        </p:nvSpPr>
        <p:spPr>
          <a:xfrm>
            <a:off x="2331584" y="2322253"/>
            <a:ext cx="1630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54 MB/s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B6637C6-174F-6D12-DADA-4408729DDBD0}"/>
              </a:ext>
            </a:extLst>
          </p:cNvPr>
          <p:cNvSpPr/>
          <p:nvPr/>
        </p:nvSpPr>
        <p:spPr>
          <a:xfrm>
            <a:off x="447925" y="2828034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接口引脚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8EA491-BD76-BA45-63CC-E90AD319294A}"/>
              </a:ext>
            </a:extLst>
          </p:cNvPr>
          <p:cNvSpPr/>
          <p:nvPr/>
        </p:nvSpPr>
        <p:spPr>
          <a:xfrm>
            <a:off x="2331584" y="2840618"/>
            <a:ext cx="62812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条数据线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(D13-D0)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和一条像素时钟线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(PIXCLK)(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时钟极性可编程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58AAF0-C77E-FCE8-72B2-4925EE8F2EA4}"/>
              </a:ext>
            </a:extLst>
          </p:cNvPr>
          <p:cNvSpPr/>
          <p:nvPr/>
        </p:nvSpPr>
        <p:spPr>
          <a:xfrm>
            <a:off x="447925" y="3336104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数据流同步方式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3E916A-1B79-C43A-A870-9753560BEDD2}"/>
              </a:ext>
            </a:extLst>
          </p:cNvPr>
          <p:cNvSpPr/>
          <p:nvPr/>
        </p:nvSpPr>
        <p:spPr>
          <a:xfrm>
            <a:off x="2331584" y="3360097"/>
            <a:ext cx="6743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硬件同步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:HSYNC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信号；同步码同步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位并行数据接口宽度支持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0E345E8-6654-ACE4-21E9-5186D4B39B89}"/>
              </a:ext>
            </a:extLst>
          </p:cNvPr>
          <p:cNvSpPr/>
          <p:nvPr/>
        </p:nvSpPr>
        <p:spPr>
          <a:xfrm>
            <a:off x="4996658" y="3607327"/>
            <a:ext cx="4213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对于压缩数据，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仅支持硬件同步模式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70B6108-9D0D-9B6C-4F56-85B379AC1499}"/>
              </a:ext>
            </a:extLst>
          </p:cNvPr>
          <p:cNvSpPr/>
          <p:nvPr/>
        </p:nvSpPr>
        <p:spPr>
          <a:xfrm>
            <a:off x="447925" y="3844174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捕获模式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B04495-C33D-0B9E-50A3-31D4FD4A93B8}"/>
              </a:ext>
            </a:extLst>
          </p:cNvPr>
          <p:cNvSpPr/>
          <p:nvPr/>
        </p:nvSpPr>
        <p:spPr>
          <a:xfrm>
            <a:off x="2331583" y="3844174"/>
            <a:ext cx="2826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和连续采集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6DE01D7-B8B7-C143-9BFE-900CE8456CEF}"/>
              </a:ext>
            </a:extLst>
          </p:cNvPr>
          <p:cNvSpPr/>
          <p:nvPr/>
        </p:nvSpPr>
        <p:spPr>
          <a:xfrm>
            <a:off x="447925" y="4352243"/>
            <a:ext cx="180869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裁剪功能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E76835-16B4-80C5-D5C1-49F53106060E}"/>
              </a:ext>
            </a:extLst>
          </p:cNvPr>
          <p:cNvSpPr/>
          <p:nvPr/>
        </p:nvSpPr>
        <p:spPr>
          <a:xfrm>
            <a:off x="2331583" y="4362539"/>
            <a:ext cx="3732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收到的图像中选择一个矩形窗口</a:t>
            </a:r>
          </a:p>
        </p:txBody>
      </p:sp>
    </p:spTree>
    <p:extLst>
      <p:ext uri="{BB962C8B-B14F-4D97-AF65-F5344CB8AC3E}">
        <p14:creationId xmlns:p14="http://schemas.microsoft.com/office/powerpoint/2010/main" val="169437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A4B726-30E2-2576-ED45-B2391F363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33" y="545286"/>
            <a:ext cx="5126940" cy="263187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41B9659-4E12-54B3-2030-1AC48BFAB975}"/>
              </a:ext>
            </a:extLst>
          </p:cNvPr>
          <p:cNvSpPr/>
          <p:nvPr/>
        </p:nvSpPr>
        <p:spPr>
          <a:xfrm>
            <a:off x="531377" y="2922811"/>
            <a:ext cx="3203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存放到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(DCMI_DR)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CBE80-7B10-827A-3D07-8503A48ADADA}"/>
              </a:ext>
            </a:extLst>
          </p:cNvPr>
          <p:cNvSpPr/>
          <p:nvPr/>
        </p:nvSpPr>
        <p:spPr>
          <a:xfrm>
            <a:off x="4124813" y="455771"/>
            <a:ext cx="4982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图像缓冲区由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管理，而不是由摄像头接口管理</a:t>
            </a:r>
          </a:p>
        </p:txBody>
      </p:sp>
      <p:graphicFrame>
        <p:nvGraphicFramePr>
          <p:cNvPr id="16" name="表格 114">
            <a:extLst>
              <a:ext uri="{FF2B5EF4-FFF2-40B4-BE49-F238E27FC236}">
                <a16:creationId xmlns:a16="http://schemas.microsoft.com/office/drawing/2014/main" id="{9C61EB01-A71E-F98E-1848-77E03F2BF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19660"/>
              </p:ext>
            </p:extLst>
          </p:nvPr>
        </p:nvGraphicFramePr>
        <p:xfrm>
          <a:off x="1600352" y="3266673"/>
          <a:ext cx="57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94">
                  <a:extLst>
                    <a:ext uri="{9D8B030D-6E8A-4147-A177-3AD203B41FA5}">
                      <a16:colId xmlns:a16="http://schemas.microsoft.com/office/drawing/2014/main" val="2479702722"/>
                    </a:ext>
                  </a:extLst>
                </a:gridCol>
                <a:gridCol w="3529306">
                  <a:extLst>
                    <a:ext uri="{9D8B030D-6E8A-4147-A177-3AD203B41FA5}">
                      <a16:colId xmlns:a16="http://schemas.microsoft.com/office/drawing/2014/main" val="1796835783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14790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D[0:13]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数据（不同数据接口，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有效引脚不同）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7207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PIXCLK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像素时钟（可设置极性）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932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HSYNC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水平同步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数据有效（行同步信号）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669069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VSYNC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垂直同步（帧同步信号）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1513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1AD655D4-6683-2F32-9CEC-34D982CB0214}"/>
              </a:ext>
            </a:extLst>
          </p:cNvPr>
          <p:cNvSpPr/>
          <p:nvPr/>
        </p:nvSpPr>
        <p:spPr>
          <a:xfrm>
            <a:off x="2221765" y="2705731"/>
            <a:ext cx="145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缓存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个字深度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CFCAC7-CD95-CB85-840D-1B64D43E5276}"/>
              </a:ext>
            </a:extLst>
          </p:cNvPr>
          <p:cNvSpPr/>
          <p:nvPr/>
        </p:nvSpPr>
        <p:spPr>
          <a:xfrm>
            <a:off x="4900833" y="1638308"/>
            <a:ext cx="22317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接收数据的时序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3987C1-D48C-504D-B15F-9E45C8AB16F2}"/>
              </a:ext>
            </a:extLst>
          </p:cNvPr>
          <p:cNvSpPr/>
          <p:nvPr/>
        </p:nvSpPr>
        <p:spPr>
          <a:xfrm>
            <a:off x="2664688" y="1906899"/>
            <a:ext cx="915391" cy="814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FECB54-BD5D-31A6-C484-6E791FE16A8B}"/>
              </a:ext>
            </a:extLst>
          </p:cNvPr>
          <p:cNvSpPr/>
          <p:nvPr/>
        </p:nvSpPr>
        <p:spPr>
          <a:xfrm>
            <a:off x="2575233" y="649992"/>
            <a:ext cx="669600" cy="7196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FA7494A-7244-56B0-7B65-6EDE27833C00}"/>
              </a:ext>
            </a:extLst>
          </p:cNvPr>
          <p:cNvSpPr/>
          <p:nvPr/>
        </p:nvSpPr>
        <p:spPr>
          <a:xfrm>
            <a:off x="1250879" y="460405"/>
            <a:ext cx="145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4669B5-C84D-9A84-760D-30A50E8A89A4}"/>
              </a:ext>
            </a:extLst>
          </p:cNvPr>
          <p:cNvSpPr/>
          <p:nvPr/>
        </p:nvSpPr>
        <p:spPr>
          <a:xfrm>
            <a:off x="3743507" y="1906898"/>
            <a:ext cx="3347442" cy="12654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6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22" grpId="0" animBg="1"/>
      <p:bldP spid="23" grpId="0" animBg="1"/>
      <p:bldP spid="24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FAC377-5A12-3CEC-DB1C-1812BEE2F52E}"/>
              </a:ext>
            </a:extLst>
          </p:cNvPr>
          <p:cNvSpPr txBox="1"/>
          <p:nvPr/>
        </p:nvSpPr>
        <p:spPr>
          <a:xfrm>
            <a:off x="67247" y="411802"/>
            <a:ext cx="1967615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信号波形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2D29AB-E65D-5255-414F-3D90DDA0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876609"/>
            <a:ext cx="4226378" cy="212237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1F6E542-015F-AC8E-1169-A170252DB896}"/>
              </a:ext>
            </a:extLst>
          </p:cNvPr>
          <p:cNvSpPr/>
          <p:nvPr/>
        </p:nvSpPr>
        <p:spPr>
          <a:xfrm>
            <a:off x="1684379" y="484309"/>
            <a:ext cx="1875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PIXCLK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上降沿捕获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D75DA9-E73B-F185-BD66-8EE650178E6C}"/>
              </a:ext>
            </a:extLst>
          </p:cNvPr>
          <p:cNvSpPr/>
          <p:nvPr/>
        </p:nvSpPr>
        <p:spPr>
          <a:xfrm>
            <a:off x="1684379" y="699571"/>
            <a:ext cx="2985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HSYNC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高电平时数据有效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89EFB3D-072C-F4B2-3F3A-FD67F32BD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9" y="3051355"/>
            <a:ext cx="5132065" cy="17671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D623E2-44B3-6759-7319-30423AD3A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06" y="2761627"/>
            <a:ext cx="2994221" cy="1996147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BEDB7681-C2F0-1709-75EA-B6A573F5CAA7}"/>
              </a:ext>
            </a:extLst>
          </p:cNvPr>
          <p:cNvSpPr/>
          <p:nvPr/>
        </p:nvSpPr>
        <p:spPr>
          <a:xfrm>
            <a:off x="67247" y="2882078"/>
            <a:ext cx="1875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传感器输出时序图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CFBEAA-7ADE-C1E3-27F7-11EDF20F6E88}"/>
              </a:ext>
            </a:extLst>
          </p:cNvPr>
          <p:cNvSpPr/>
          <p:nvPr/>
        </p:nvSpPr>
        <p:spPr>
          <a:xfrm>
            <a:off x="619396" y="4030403"/>
            <a:ext cx="1104902" cy="307777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4D2E19-F7CC-E6DC-5B10-688DA0E9CBDC}"/>
              </a:ext>
            </a:extLst>
          </p:cNvPr>
          <p:cNvSpPr/>
          <p:nvPr/>
        </p:nvSpPr>
        <p:spPr>
          <a:xfrm>
            <a:off x="5377063" y="2995673"/>
            <a:ext cx="757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FF0729-4213-6815-9783-C428682A3C6E}"/>
              </a:ext>
            </a:extLst>
          </p:cNvPr>
          <p:cNvSpPr/>
          <p:nvPr/>
        </p:nvSpPr>
        <p:spPr>
          <a:xfrm>
            <a:off x="5377063" y="3728606"/>
            <a:ext cx="757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7A3282F-5BE1-DC6B-FF68-4B95207FC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505" y="533724"/>
            <a:ext cx="4347249" cy="2122371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8C118A59-56E9-7678-1527-5F9BE3C52179}"/>
              </a:ext>
            </a:extLst>
          </p:cNvPr>
          <p:cNvSpPr/>
          <p:nvPr/>
        </p:nvSpPr>
        <p:spPr>
          <a:xfrm>
            <a:off x="6781289" y="3143212"/>
            <a:ext cx="1610236" cy="605670"/>
          </a:xfrm>
          <a:prstGeom prst="rect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6FBD93-F979-B200-C993-4AE700F6683E}"/>
              </a:ext>
            </a:extLst>
          </p:cNvPr>
          <p:cNvSpPr/>
          <p:nvPr/>
        </p:nvSpPr>
        <p:spPr>
          <a:xfrm>
            <a:off x="6790572" y="3830385"/>
            <a:ext cx="1610236" cy="605670"/>
          </a:xfrm>
          <a:prstGeom prst="rect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274EE8F-2C21-5FFD-73F0-E142703048FF}"/>
              </a:ext>
            </a:extLst>
          </p:cNvPr>
          <p:cNvSpPr/>
          <p:nvPr/>
        </p:nvSpPr>
        <p:spPr>
          <a:xfrm>
            <a:off x="7006072" y="2294795"/>
            <a:ext cx="915391" cy="99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D26359-5C23-B9C2-9983-F95F11BB9EF7}"/>
              </a:ext>
            </a:extLst>
          </p:cNvPr>
          <p:cNvSpPr/>
          <p:nvPr/>
        </p:nvSpPr>
        <p:spPr>
          <a:xfrm>
            <a:off x="7006072" y="1770568"/>
            <a:ext cx="1120487" cy="99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CC6385-324C-5B51-1764-8AD601A692B4}"/>
              </a:ext>
            </a:extLst>
          </p:cNvPr>
          <p:cNvSpPr/>
          <p:nvPr/>
        </p:nvSpPr>
        <p:spPr>
          <a:xfrm>
            <a:off x="7006072" y="1242675"/>
            <a:ext cx="2016008" cy="203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EA34EE-DBC3-151F-5793-0F0B18182FA7}"/>
              </a:ext>
            </a:extLst>
          </p:cNvPr>
          <p:cNvSpPr/>
          <p:nvPr/>
        </p:nvSpPr>
        <p:spPr>
          <a:xfrm>
            <a:off x="6056506" y="2763557"/>
            <a:ext cx="1547346" cy="307777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实际输出时序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A250E26-E0FA-2C3F-8A70-EADC208CE279}"/>
              </a:ext>
            </a:extLst>
          </p:cNvPr>
          <p:cNvCxnSpPr>
            <a:cxnSpLocks/>
          </p:cNvCxnSpPr>
          <p:nvPr/>
        </p:nvCxnSpPr>
        <p:spPr>
          <a:xfrm flipH="1" flipV="1">
            <a:off x="4330700" y="2671938"/>
            <a:ext cx="1046363" cy="7741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77AC708-2D81-7C04-F40A-E5ECECD70E8B}"/>
              </a:ext>
            </a:extLst>
          </p:cNvPr>
          <p:cNvSpPr/>
          <p:nvPr/>
        </p:nvSpPr>
        <p:spPr>
          <a:xfrm rot="2185026">
            <a:off x="4098603" y="2783521"/>
            <a:ext cx="1739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根据时序设置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D1D454-5644-D749-FBB6-E22F39CA7375}"/>
              </a:ext>
            </a:extLst>
          </p:cNvPr>
          <p:cNvSpPr/>
          <p:nvPr/>
        </p:nvSpPr>
        <p:spPr>
          <a:xfrm>
            <a:off x="7280624" y="551510"/>
            <a:ext cx="1018826" cy="15593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DE049A-6590-DB38-1D03-A207DC52612D}"/>
              </a:ext>
            </a:extLst>
          </p:cNvPr>
          <p:cNvSpPr/>
          <p:nvPr/>
        </p:nvSpPr>
        <p:spPr>
          <a:xfrm>
            <a:off x="8226507" y="534698"/>
            <a:ext cx="9619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R_BYPASS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7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4" grpId="0"/>
      <p:bldP spid="25" grpId="0" animBg="1"/>
      <p:bldP spid="27" grpId="0"/>
      <p:bldP spid="28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7" grpId="0"/>
      <p:bldP spid="48" grpId="0" animBg="1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C8A5CDB-21F5-F3D5-2B59-A2CD6F91FC93}"/>
              </a:ext>
            </a:extLst>
          </p:cNvPr>
          <p:cNvSpPr/>
          <p:nvPr/>
        </p:nvSpPr>
        <p:spPr>
          <a:xfrm>
            <a:off x="619198" y="1637539"/>
            <a:ext cx="1837001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个数据引脚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FE006-81FF-30C4-328B-116B01C1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8" y="3217730"/>
            <a:ext cx="6068464" cy="85356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F4D64D6-612C-2504-0A39-DF734D022A0D}"/>
              </a:ext>
            </a:extLst>
          </p:cNvPr>
          <p:cNvSpPr txBox="1"/>
          <p:nvPr/>
        </p:nvSpPr>
        <p:spPr>
          <a:xfrm>
            <a:off x="67247" y="411802"/>
            <a:ext cx="1967615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数据说明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CD4187D-0B76-1D20-FF25-0E9ECF319AA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37697" y="1087136"/>
            <a:ext cx="2" cy="5504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E65D3DA-987C-218E-2B5C-83E51D4E21EB}"/>
              </a:ext>
            </a:extLst>
          </p:cNvPr>
          <p:cNvSpPr txBox="1"/>
          <p:nvPr/>
        </p:nvSpPr>
        <p:spPr>
          <a:xfrm>
            <a:off x="1537697" y="1115591"/>
            <a:ext cx="2496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DCMI_CR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EDM[1:0]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03B5C6-EF65-3A89-E54E-C9212D40019D}"/>
              </a:ext>
            </a:extLst>
          </p:cNvPr>
          <p:cNvSpPr txBox="1"/>
          <p:nvPr/>
        </p:nvSpPr>
        <p:spPr>
          <a:xfrm>
            <a:off x="1139895" y="1972182"/>
            <a:ext cx="818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D[0:7]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84B1F4-5960-F52A-AA34-292AD356D843}"/>
              </a:ext>
            </a:extLst>
          </p:cNvPr>
          <p:cNvSpPr/>
          <p:nvPr/>
        </p:nvSpPr>
        <p:spPr>
          <a:xfrm>
            <a:off x="3794422" y="1637539"/>
            <a:ext cx="1308192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DCMI_DR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E6F9DB-560E-4F09-D178-7D56F67AF3FF}"/>
              </a:ext>
            </a:extLst>
          </p:cNvPr>
          <p:cNvSpPr txBox="1"/>
          <p:nvPr/>
        </p:nvSpPr>
        <p:spPr>
          <a:xfrm>
            <a:off x="3794698" y="1988289"/>
            <a:ext cx="626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endParaRPr lang="zh-CN" altLang="en-US" sz="16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6297E5-15A3-8AA4-21CB-C833565030C4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2456199" y="1806816"/>
            <a:ext cx="13382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07C974A-3A5D-460C-AE9F-C645A47AD6BF}"/>
              </a:ext>
            </a:extLst>
          </p:cNvPr>
          <p:cNvSpPr txBox="1"/>
          <p:nvPr/>
        </p:nvSpPr>
        <p:spPr>
          <a:xfrm>
            <a:off x="2586721" y="1471935"/>
            <a:ext cx="1064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</a:t>
            </a:r>
            <a:endParaRPr lang="zh-CN" altLang="en-US" sz="16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130D3A2-2D32-22BB-19EB-7F4A717E922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102614" y="1806816"/>
            <a:ext cx="19077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5E635D4-6C60-3D15-A2A6-B9B8E506621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448518" y="1070386"/>
            <a:ext cx="3333" cy="5671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F2DB400-D70B-D762-4175-9222A954CE6B}"/>
              </a:ext>
            </a:extLst>
          </p:cNvPr>
          <p:cNvSpPr txBox="1"/>
          <p:nvPr/>
        </p:nvSpPr>
        <p:spPr>
          <a:xfrm>
            <a:off x="4448518" y="1115591"/>
            <a:ext cx="3400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DCMI_CR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CAPTURE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C85B25-5757-FF58-2616-47596275F2B9}"/>
              </a:ext>
            </a:extLst>
          </p:cNvPr>
          <p:cNvSpPr txBox="1"/>
          <p:nvPr/>
        </p:nvSpPr>
        <p:spPr>
          <a:xfrm>
            <a:off x="5293003" y="1485984"/>
            <a:ext cx="1648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</a:t>
            </a:r>
            <a:endParaRPr lang="zh-CN" altLang="en-US" sz="16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20749A8-5852-D34C-B1B6-50222A639BAA}"/>
              </a:ext>
            </a:extLst>
          </p:cNvPr>
          <p:cNvCxnSpPr>
            <a:cxnSpLocks/>
          </p:cNvCxnSpPr>
          <p:nvPr/>
        </p:nvCxnSpPr>
        <p:spPr>
          <a:xfrm flipH="1">
            <a:off x="6144825" y="3750184"/>
            <a:ext cx="7828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AF19468-0184-2D1A-79EB-01FF8C82A4ED}"/>
              </a:ext>
            </a:extLst>
          </p:cNvPr>
          <p:cNvSpPr/>
          <p:nvPr/>
        </p:nvSpPr>
        <p:spPr>
          <a:xfrm>
            <a:off x="6487498" y="3420362"/>
            <a:ext cx="2534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低字节在前，高字节在后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8C4A69F-27EF-0CA7-9272-F31737623C6E}"/>
              </a:ext>
            </a:extLst>
          </p:cNvPr>
          <p:cNvSpPr/>
          <p:nvPr/>
        </p:nvSpPr>
        <p:spPr>
          <a:xfrm>
            <a:off x="7362670" y="1637539"/>
            <a:ext cx="1308192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LCD/SRAM</a:t>
            </a:r>
            <a:endParaRPr lang="zh-CN" altLang="en-US" dirty="0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B77DA129-A255-A426-BC6D-E21492B6F960}"/>
              </a:ext>
            </a:extLst>
          </p:cNvPr>
          <p:cNvCxnSpPr>
            <a:stCxn id="21" idx="2"/>
            <a:endCxn id="54" idx="2"/>
          </p:cNvCxnSpPr>
          <p:nvPr/>
        </p:nvCxnSpPr>
        <p:spPr>
          <a:xfrm rot="16200000" flipH="1">
            <a:off x="6232642" y="191969"/>
            <a:ext cx="12700" cy="3568248"/>
          </a:xfrm>
          <a:prstGeom prst="bentConnector3">
            <a:avLst>
              <a:gd name="adj1" fmla="val 290364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243753D-330C-8D09-F0AD-FF21AE1C3887}"/>
              </a:ext>
            </a:extLst>
          </p:cNvPr>
          <p:cNvSpPr txBox="1"/>
          <p:nvPr/>
        </p:nvSpPr>
        <p:spPr>
          <a:xfrm>
            <a:off x="5553353" y="2013688"/>
            <a:ext cx="1648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  <a:endParaRPr lang="zh-CN" altLang="en-US" sz="16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998979-3850-89A5-3A8C-0AD8BD75477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537697" y="1976093"/>
            <a:ext cx="2" cy="6762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B21F574-1887-1F3B-6D20-64B091AFB0AE}"/>
              </a:ext>
            </a:extLst>
          </p:cNvPr>
          <p:cNvSpPr txBox="1"/>
          <p:nvPr/>
        </p:nvSpPr>
        <p:spPr>
          <a:xfrm>
            <a:off x="1549042" y="2336959"/>
            <a:ext cx="2496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VSYNC/HSYNC/PCLK</a:t>
            </a:r>
            <a:endParaRPr lang="zh-CN" altLang="en-US" sz="1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76343AB-501C-17B3-A794-7F8FC16096BE}"/>
              </a:ext>
            </a:extLst>
          </p:cNvPr>
          <p:cNvSpPr txBox="1"/>
          <p:nvPr/>
        </p:nvSpPr>
        <p:spPr>
          <a:xfrm>
            <a:off x="2278307" y="2797608"/>
            <a:ext cx="524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采集完一帧数据，假如使能了帧中断，会产生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IT_FRAME</a:t>
            </a:r>
            <a:endParaRPr lang="zh-CN" altLang="en-US" sz="16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5CBA514-4945-F123-DF09-A20E05B63E72}"/>
              </a:ext>
            </a:extLst>
          </p:cNvPr>
          <p:cNvSpPr txBox="1"/>
          <p:nvPr/>
        </p:nvSpPr>
        <p:spPr>
          <a:xfrm>
            <a:off x="580648" y="2341822"/>
            <a:ext cx="1105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硬件同步</a:t>
            </a:r>
            <a:endParaRPr lang="zh-CN" altLang="en-US" sz="16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FCB8CD2-EEBF-C828-BD6D-9C15266C956C}"/>
              </a:ext>
            </a:extLst>
          </p:cNvPr>
          <p:cNvSpPr txBox="1"/>
          <p:nvPr/>
        </p:nvSpPr>
        <p:spPr>
          <a:xfrm>
            <a:off x="1133339" y="4314676"/>
            <a:ext cx="68773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请求具体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《STM32xx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501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/>
      <p:bldP spid="30" grpId="0"/>
      <p:bldP spid="21" grpId="0" animBg="1"/>
      <p:bldP spid="31" grpId="0"/>
      <p:bldP spid="36" grpId="0"/>
      <p:bldP spid="45" grpId="0"/>
      <p:bldP spid="47" grpId="0"/>
      <p:bldP spid="53" grpId="0"/>
      <p:bldP spid="54" grpId="0" animBg="1"/>
      <p:bldP spid="60" grpId="0"/>
      <p:bldP spid="64" grpId="0"/>
      <p:bldP spid="65" grpId="0"/>
      <p:bldP spid="66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795974" y="1284630"/>
            <a:ext cx="2358706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结构体介绍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68F6CAE-C973-4EAD-844E-F5CE39F2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DCMI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C95694-8C31-76C3-34DB-9DD7C2433F9A}"/>
              </a:ext>
            </a:extLst>
          </p:cNvPr>
          <p:cNvSpPr/>
          <p:nvPr/>
        </p:nvSpPr>
        <p:spPr>
          <a:xfrm>
            <a:off x="3312785" y="1881043"/>
            <a:ext cx="1997268" cy="33855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 / F7 / H7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的外设</a:t>
            </a:r>
          </a:p>
        </p:txBody>
      </p:sp>
    </p:spTree>
    <p:extLst>
      <p:ext uri="{BB962C8B-B14F-4D97-AF65-F5344CB8AC3E}">
        <p14:creationId xmlns:p14="http://schemas.microsoft.com/office/powerpoint/2010/main" val="27967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30" y="641646"/>
            <a:ext cx="412800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DCMI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 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F4/F7/H7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67039"/>
              </p:ext>
            </p:extLst>
          </p:nvPr>
        </p:nvGraphicFramePr>
        <p:xfrm>
          <a:off x="143999" y="1312341"/>
          <a:ext cx="8856000" cy="163925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DCMI_CR</a:t>
                      </a:r>
                      <a:endParaRPr lang="zh-CN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用来设置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相关配置参数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DCMI_IER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中断使能寄存器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用来使能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相关中断（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FRAME_IE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DCMI_ICR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中断清零寄存器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用来清除中断状态（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FRAME_ISC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154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DCMI_MISR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屏蔽中断状态寄存器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用来返回相关中断的当前屏蔽状态（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FRAME_MIS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79106"/>
                  </a:ext>
                </a:extLst>
              </a:tr>
            </a:tbl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D0293D-E85F-4E11-AAFC-EDA09E50A359}"/>
              </a:ext>
            </a:extLst>
          </p:cNvPr>
          <p:cNvSpPr/>
          <p:nvPr/>
        </p:nvSpPr>
        <p:spPr>
          <a:xfrm>
            <a:off x="362260" y="3354616"/>
            <a:ext cx="8419478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除了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相关寄存器，还用到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(CCR/CR/LISR/FCR/PAR/M0AR/M1AR/NDTR)</a:t>
            </a: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69D97E0-AA57-8541-6CEF-D2F70C6A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2" y="775304"/>
            <a:ext cx="8112961" cy="112716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D16B30F-C263-4851-A88D-8FE9A8368FEB}"/>
              </a:ext>
            </a:extLst>
          </p:cNvPr>
          <p:cNvSpPr/>
          <p:nvPr/>
        </p:nvSpPr>
        <p:spPr>
          <a:xfrm>
            <a:off x="213443" y="1922345"/>
            <a:ext cx="2808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ENABLE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C5B6F9-940D-610F-A5D7-866E04797A88}"/>
              </a:ext>
            </a:extLst>
          </p:cNvPr>
          <p:cNvSpPr/>
          <p:nvPr/>
        </p:nvSpPr>
        <p:spPr>
          <a:xfrm>
            <a:off x="213443" y="2296543"/>
            <a:ext cx="2808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FCRC[1:0]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：帧捕获率控制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4ADEC6-AECB-B2D6-1966-29B5987DD12C}"/>
              </a:ext>
            </a:extLst>
          </p:cNvPr>
          <p:cNvSpPr/>
          <p:nvPr/>
        </p:nvSpPr>
        <p:spPr>
          <a:xfrm>
            <a:off x="213443" y="2670741"/>
            <a:ext cx="6335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VSPOL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：设置垂直同步极性，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引脚上数据无效时的电平状态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0962C7-B533-9205-B986-54B2105A5F94}"/>
              </a:ext>
            </a:extLst>
          </p:cNvPr>
          <p:cNvSpPr/>
          <p:nvPr/>
        </p:nvSpPr>
        <p:spPr>
          <a:xfrm>
            <a:off x="213443" y="3044939"/>
            <a:ext cx="6335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HSPOL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：设置水平同步极性，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HSYNC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引脚上数据无效时的电平状态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750D3-0516-C123-F2E8-FF4FC43A03F4}"/>
              </a:ext>
            </a:extLst>
          </p:cNvPr>
          <p:cNvSpPr/>
          <p:nvPr/>
        </p:nvSpPr>
        <p:spPr>
          <a:xfrm>
            <a:off x="213443" y="3419137"/>
            <a:ext cx="31393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PCKSPOL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：设置像素时钟极性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E65053-1084-B7AC-5A85-571EDB1C17C3}"/>
              </a:ext>
            </a:extLst>
          </p:cNvPr>
          <p:cNvSpPr/>
          <p:nvPr/>
        </p:nvSpPr>
        <p:spPr>
          <a:xfrm>
            <a:off x="213443" y="3793335"/>
            <a:ext cx="2161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：设置捕获模式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779864-EB4C-3706-DEFF-468CAE6F15D8}"/>
              </a:ext>
            </a:extLst>
          </p:cNvPr>
          <p:cNvSpPr/>
          <p:nvPr/>
        </p:nvSpPr>
        <p:spPr>
          <a:xfrm>
            <a:off x="213443" y="4167533"/>
            <a:ext cx="6335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CAPTURE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：用于使能捕获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A45983-C5E8-232A-A36A-29FC4A61C573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59E454F-513E-395E-F26C-EF4498DF4C3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813E8FE-8D1E-AD99-63DB-CD0434DE7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CD7B548-35C4-EDB6-CF50-88E47C950D28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453103-B003-6D85-73C7-F101F3F1AE99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9BB733-E672-63D1-2949-FC22C934204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723DA0-2B5B-D9F1-86E5-FAE9588EECBE}"/>
              </a:ext>
            </a:extLst>
          </p:cNvPr>
          <p:cNvSpPr/>
          <p:nvPr/>
        </p:nvSpPr>
        <p:spPr>
          <a:xfrm>
            <a:off x="213442" y="445292"/>
            <a:ext cx="3527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控制寄存器 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DCMI_CR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2A81C7-C996-8D04-56CE-2728AE13B7E5}"/>
              </a:ext>
            </a:extLst>
          </p:cNvPr>
          <p:cNvSpPr txBox="1"/>
          <p:nvPr/>
        </p:nvSpPr>
        <p:spPr>
          <a:xfrm>
            <a:off x="213442" y="4496084"/>
            <a:ext cx="3787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完成其他配置后才设置！！！</a:t>
            </a:r>
            <a:endParaRPr lang="zh-CN" altLang="en-US" sz="16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4E86BEB-4CEF-1DFB-C002-1232B86846DE}"/>
              </a:ext>
            </a:extLst>
          </p:cNvPr>
          <p:cNvSpPr/>
          <p:nvPr/>
        </p:nvSpPr>
        <p:spPr>
          <a:xfrm>
            <a:off x="2835173" y="1953004"/>
            <a:ext cx="3260092" cy="27723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使能前，必须将其他配置设置好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AA194DE-CF60-0540-8BFB-AEE3CF8F0D98}"/>
              </a:ext>
            </a:extLst>
          </p:cNvPr>
          <p:cNvSpPr/>
          <p:nvPr/>
        </p:nvSpPr>
        <p:spPr>
          <a:xfrm>
            <a:off x="2835173" y="2334416"/>
            <a:ext cx="3260092" cy="27723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捕获所有帧，设置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E6433C7-D4FB-2E59-0B17-BEE41178B548}"/>
              </a:ext>
            </a:extLst>
          </p:cNvPr>
          <p:cNvSpPr/>
          <p:nvPr/>
        </p:nvSpPr>
        <p:spPr>
          <a:xfrm>
            <a:off x="6416573" y="2725180"/>
            <a:ext cx="2605507" cy="27723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结合前面分析，设置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9804EE8-C289-5E9E-AAE0-D023D0EF97D2}"/>
              </a:ext>
            </a:extLst>
          </p:cNvPr>
          <p:cNvSpPr/>
          <p:nvPr/>
        </p:nvSpPr>
        <p:spPr>
          <a:xfrm>
            <a:off x="6429273" y="3107347"/>
            <a:ext cx="2605507" cy="27723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结合前面分析，设置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C27F949-245E-D030-840A-3173BF413962}"/>
              </a:ext>
            </a:extLst>
          </p:cNvPr>
          <p:cNvSpPr/>
          <p:nvPr/>
        </p:nvSpPr>
        <p:spPr>
          <a:xfrm>
            <a:off x="3269246" y="3458177"/>
            <a:ext cx="2605507" cy="27723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上升沿捕获，设置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F2E05D-AA2E-7228-9154-6738B8034D12}"/>
              </a:ext>
            </a:extLst>
          </p:cNvPr>
          <p:cNvSpPr/>
          <p:nvPr/>
        </p:nvSpPr>
        <p:spPr>
          <a:xfrm>
            <a:off x="3269246" y="3819755"/>
            <a:ext cx="2605507" cy="27723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连续采集模式，设置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BFDBEB2-2FE2-161A-CD3A-25C1489FE809}"/>
              </a:ext>
            </a:extLst>
          </p:cNvPr>
          <p:cNvSpPr/>
          <p:nvPr/>
        </p:nvSpPr>
        <p:spPr>
          <a:xfrm>
            <a:off x="3269246" y="4198192"/>
            <a:ext cx="1136005" cy="27723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1ACF62-DA6D-F04F-B0A6-7BBE9B09E7CB}"/>
              </a:ext>
            </a:extLst>
          </p:cNvPr>
          <p:cNvSpPr txBox="1"/>
          <p:nvPr/>
        </p:nvSpPr>
        <p:spPr>
          <a:xfrm>
            <a:off x="4405251" y="4217449"/>
            <a:ext cx="4701697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该位使能后，激活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等待第一帧开始，然后生成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请求将收到的数据传输到目标存储器。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78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9A45983-C5E8-232A-A36A-29FC4A61C573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59E454F-513E-395E-F26C-EF4498DF4C3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813E8FE-8D1E-AD99-63DB-CD0434DE7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CD7B548-35C4-EDB6-CF50-88E47C950D28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453103-B003-6D85-73C7-F101F3F1AE99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9BB733-E672-63D1-2949-FC22C934204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CBAB61E4-F580-8DC6-C7CC-A1A27D58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" y="2383438"/>
            <a:ext cx="29806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DCMI_InitTypeDef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4B1AE5-A9E7-E38C-ABDA-AD4C3B8FFDC9}"/>
              </a:ext>
            </a:extLst>
          </p:cNvPr>
          <p:cNvSpPr/>
          <p:nvPr/>
        </p:nvSpPr>
        <p:spPr>
          <a:xfrm>
            <a:off x="72683" y="2760061"/>
            <a:ext cx="6296955" cy="212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SynchroMode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数据同步模式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内嵌码同步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硬件同步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PCKPolarity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像素时钟有效边沿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VSPolarity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VSYNC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的有效电平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无数据传输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HSPolarity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HSYNC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的有效电平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无数据传输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CaptureRate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捕获数据的帧率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ExtendedDataMode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数据线宽度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JPEGMode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JPEG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模式选择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				 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E6A3C7BC-5EEA-DBF1-8DC3-591B265A4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37760"/>
              </p:ext>
            </p:extLst>
          </p:nvPr>
        </p:nvGraphicFramePr>
        <p:xfrm>
          <a:off x="415069" y="657047"/>
          <a:ext cx="8160773" cy="162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8252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704521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__HAL_RCC_DCMI_CLK_ENABEL(…)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RCC_AHB1ENR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HAL_DCMI_Init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DCMI_CR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DCMI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__HAL_DCMI_ENABLE_IT(…)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DCMI_IER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DCMI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相关中断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__HAL_DCMI_ENABLE(…)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DCMI_CR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DCMI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971991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963DC399-7AD9-9993-5E54-FCEFD4A1A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59" y="2646646"/>
            <a:ext cx="2994221" cy="199614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9B14519-6A65-FCBF-9EB0-5492C1AAB034}"/>
              </a:ext>
            </a:extLst>
          </p:cNvPr>
          <p:cNvSpPr/>
          <p:nvPr/>
        </p:nvSpPr>
        <p:spPr>
          <a:xfrm>
            <a:off x="2054439" y="3314880"/>
            <a:ext cx="832450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F75486-5BEB-64E2-BBBE-7B89737BDE25}"/>
              </a:ext>
            </a:extLst>
          </p:cNvPr>
          <p:cNvSpPr/>
          <p:nvPr/>
        </p:nvSpPr>
        <p:spPr>
          <a:xfrm>
            <a:off x="2054439" y="3577522"/>
            <a:ext cx="832450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9F06E6-FC8F-231C-19CC-51A820F3ADDD}"/>
              </a:ext>
            </a:extLst>
          </p:cNvPr>
          <p:cNvSpPr/>
          <p:nvPr/>
        </p:nvSpPr>
        <p:spPr>
          <a:xfrm>
            <a:off x="2054439" y="3051276"/>
            <a:ext cx="832450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C55CBF-4F0D-2F33-42CC-CE03C51751AF}"/>
              </a:ext>
            </a:extLst>
          </p:cNvPr>
          <p:cNvSpPr/>
          <p:nvPr/>
        </p:nvSpPr>
        <p:spPr>
          <a:xfrm>
            <a:off x="4662655" y="3841180"/>
            <a:ext cx="1045813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全帧捕获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381D29-15FD-69A4-5BA3-5069E6BD838C}"/>
              </a:ext>
            </a:extLst>
          </p:cNvPr>
          <p:cNvSpPr/>
          <p:nvPr/>
        </p:nvSpPr>
        <p:spPr>
          <a:xfrm>
            <a:off x="4299444" y="4101042"/>
            <a:ext cx="1409024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位数据格式</a:t>
            </a:r>
          </a:p>
        </p:txBody>
      </p:sp>
    </p:spTree>
    <p:extLst>
      <p:ext uri="{BB962C8B-B14F-4D97-AF65-F5344CB8AC3E}">
        <p14:creationId xmlns:p14="http://schemas.microsoft.com/office/powerpoint/2010/main" val="26008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2" grpId="0" animBg="1"/>
      <p:bldP spid="13" grpId="0" animBg="1"/>
      <p:bldP spid="14" grpId="0" animBg="1"/>
      <p:bldP spid="15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9A45983-C5E8-232A-A36A-29FC4A61C573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59E454F-513E-395E-F26C-EF4498DF4C3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813E8FE-8D1E-AD99-63DB-CD0434DE7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CD7B548-35C4-EDB6-CF50-88E47C950D28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453103-B003-6D85-73C7-F101F3F1AE99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9BB733-E672-63D1-2949-FC22C934204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78429E-353C-7DB3-830D-98CC00879A64}"/>
              </a:ext>
            </a:extLst>
          </p:cNvPr>
          <p:cNvSpPr/>
          <p:nvPr/>
        </p:nvSpPr>
        <p:spPr>
          <a:xfrm>
            <a:off x="155513" y="677646"/>
            <a:ext cx="4834498" cy="3936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Request			/* 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Direction			/* 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传输方向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PeriphInc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MemInc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PeriphDataAlignment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外设数据宽度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MemDataAlignment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存储器数据宽度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Mode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传输模式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Priority				/* 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通道优先级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FIFOMode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FIFOThreshold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MemBurst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存储器突发传输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PeriphBurst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/* 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外设突发传输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DB25DFE0-CBF7-56E0-2C58-C05B07EE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13" y="385431"/>
            <a:ext cx="2734640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DMA_InitTypeDef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D38EA3-5075-6530-5603-2B2356575711}"/>
              </a:ext>
            </a:extLst>
          </p:cNvPr>
          <p:cNvSpPr txBox="1"/>
          <p:nvPr/>
        </p:nvSpPr>
        <p:spPr>
          <a:xfrm>
            <a:off x="1381565" y="4545024"/>
            <a:ext cx="6789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相关内容 https://blog.csdn.net/weixin_38106263/article/details/108787092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BE041C-682C-316C-E1FB-D65355ECD7CE}"/>
              </a:ext>
            </a:extLst>
          </p:cNvPr>
          <p:cNvSpPr/>
          <p:nvPr/>
        </p:nvSpPr>
        <p:spPr>
          <a:xfrm>
            <a:off x="5053963" y="1079458"/>
            <a:ext cx="2820497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DMA_PERIPH_TO_MEMORY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15A47B-867D-9BEB-4D97-1FBB4EEF50C5}"/>
              </a:ext>
            </a:extLst>
          </p:cNvPr>
          <p:cNvSpPr/>
          <p:nvPr/>
        </p:nvSpPr>
        <p:spPr>
          <a:xfrm>
            <a:off x="5053963" y="762054"/>
            <a:ext cx="2811524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DMA_REQUESR_DCMI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ACD47A-F1F0-E978-7D3F-B4708790E510}"/>
              </a:ext>
            </a:extLst>
          </p:cNvPr>
          <p:cNvSpPr/>
          <p:nvPr/>
        </p:nvSpPr>
        <p:spPr>
          <a:xfrm>
            <a:off x="7876902" y="1698338"/>
            <a:ext cx="12605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实际情况定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B0D63C-5482-812B-573E-83BA12C86E97}"/>
              </a:ext>
            </a:extLst>
          </p:cNvPr>
          <p:cNvSpPr/>
          <p:nvPr/>
        </p:nvSpPr>
        <p:spPr>
          <a:xfrm>
            <a:off x="5053963" y="1396862"/>
            <a:ext cx="2811524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DMA_PINC_DISABLE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153A7E-E11E-CA2F-55A2-7D6597175FC7}"/>
              </a:ext>
            </a:extLst>
          </p:cNvPr>
          <p:cNvSpPr/>
          <p:nvPr/>
        </p:nvSpPr>
        <p:spPr>
          <a:xfrm>
            <a:off x="5053963" y="1714266"/>
            <a:ext cx="2813967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DMA_PINC_(EN/DIS)ABLE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557B61-EC69-2164-0DB9-B91421FCA377}"/>
              </a:ext>
            </a:extLst>
          </p:cNvPr>
          <p:cNvSpPr/>
          <p:nvPr/>
        </p:nvSpPr>
        <p:spPr>
          <a:xfrm>
            <a:off x="5053963" y="2031670"/>
            <a:ext cx="2820497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DMA_PDATAALIGN_WORD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4B5C91-AB32-FDFF-9217-DB2E45386FBC}"/>
              </a:ext>
            </a:extLst>
          </p:cNvPr>
          <p:cNvSpPr/>
          <p:nvPr/>
        </p:nvSpPr>
        <p:spPr>
          <a:xfrm>
            <a:off x="5053963" y="2349074"/>
            <a:ext cx="2820497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DMA_MDATAALIGN_xxx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A831E0D-C1EE-80D6-2862-D73F234455BC}"/>
              </a:ext>
            </a:extLst>
          </p:cNvPr>
          <p:cNvSpPr/>
          <p:nvPr/>
        </p:nvSpPr>
        <p:spPr>
          <a:xfrm>
            <a:off x="7874460" y="2326772"/>
            <a:ext cx="12605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实际情况定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A0C7194-6C21-A08C-2016-48B8ABB4EC35}"/>
              </a:ext>
            </a:extLst>
          </p:cNvPr>
          <p:cNvSpPr/>
          <p:nvPr/>
        </p:nvSpPr>
        <p:spPr>
          <a:xfrm>
            <a:off x="5053963" y="2666478"/>
            <a:ext cx="2820497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DMA_CIRCULAR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EEEEC27-D93D-2C94-8AB7-F21AEE0480B7}"/>
              </a:ext>
            </a:extLst>
          </p:cNvPr>
          <p:cNvSpPr/>
          <p:nvPr/>
        </p:nvSpPr>
        <p:spPr>
          <a:xfrm>
            <a:off x="5053963" y="2983882"/>
            <a:ext cx="2820497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DMA_PRIORITY_HIGH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7CAD9D6-65DB-43BA-DB42-4F9D5CC21A0E}"/>
              </a:ext>
            </a:extLst>
          </p:cNvPr>
          <p:cNvSpPr/>
          <p:nvPr/>
        </p:nvSpPr>
        <p:spPr>
          <a:xfrm>
            <a:off x="5053963" y="3301286"/>
            <a:ext cx="2820497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DMA_FIFOMODE_DISABLE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6E4CED4-40FC-DFF6-0B91-263991C92FC9}"/>
              </a:ext>
            </a:extLst>
          </p:cNvPr>
          <p:cNvSpPr/>
          <p:nvPr/>
        </p:nvSpPr>
        <p:spPr>
          <a:xfrm>
            <a:off x="5053963" y="3618690"/>
            <a:ext cx="2829469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DMA_FIFO_THRESHOLD_xx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10A9B3-DBB6-7F05-9EE4-2CA657BC749C}"/>
              </a:ext>
            </a:extLst>
          </p:cNvPr>
          <p:cNvSpPr/>
          <p:nvPr/>
        </p:nvSpPr>
        <p:spPr>
          <a:xfrm>
            <a:off x="5053963" y="3936094"/>
            <a:ext cx="2829469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DMA_MBURST_SINGLE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D95FC2F-E3E4-F456-FCF0-AA6DB45F6A5C}"/>
              </a:ext>
            </a:extLst>
          </p:cNvPr>
          <p:cNvSpPr/>
          <p:nvPr/>
        </p:nvSpPr>
        <p:spPr>
          <a:xfrm>
            <a:off x="5053963" y="4253495"/>
            <a:ext cx="2829469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DMA_PBURST_SINGLE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6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 animBg="1"/>
      <p:bldP spid="29" grpId="0" animBg="1"/>
      <p:bldP spid="31" grpId="0"/>
      <p:bldP spid="32" grpId="0" animBg="1"/>
      <p:bldP spid="34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9A45983-C5E8-232A-A36A-29FC4A61C573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59E454F-513E-395E-F26C-EF4498DF4C3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813E8FE-8D1E-AD99-63DB-CD0434DE7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CD7B548-35C4-EDB6-CF50-88E47C950D28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453103-B003-6D85-73C7-F101F3F1AE99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9BB733-E672-63D1-2949-FC22C934204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DB25DFE0-CBF7-56E0-2C58-C05B07EE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24" y="455771"/>
            <a:ext cx="356214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数据流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双缓冲接收流程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8D664D3-2809-EBF8-E615-1BCFFFAA06EB}"/>
              </a:ext>
            </a:extLst>
          </p:cNvPr>
          <p:cNvSpPr/>
          <p:nvPr/>
        </p:nvSpPr>
        <p:spPr>
          <a:xfrm>
            <a:off x="402583" y="1980713"/>
            <a:ext cx="1898471" cy="70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JPEG</a:t>
            </a:r>
            <a:r>
              <a:rPr lang="zh-CN" altLang="en-US" dirty="0"/>
              <a:t>数据流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48E9A1-4287-5538-42D7-A0DF56D841F5}"/>
              </a:ext>
            </a:extLst>
          </p:cNvPr>
          <p:cNvSpPr/>
          <p:nvPr/>
        </p:nvSpPr>
        <p:spPr>
          <a:xfrm>
            <a:off x="2383972" y="1100961"/>
            <a:ext cx="6172199" cy="26648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</a:p>
          <a:p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D0D9D9-EE94-7BAC-D619-D55402694C0C}"/>
              </a:ext>
            </a:extLst>
          </p:cNvPr>
          <p:cNvSpPr/>
          <p:nvPr/>
        </p:nvSpPr>
        <p:spPr>
          <a:xfrm>
            <a:off x="2597326" y="1701852"/>
            <a:ext cx="2122714" cy="160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M0AR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存储（内存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M1AR(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94AD30F-9719-ACF3-DA4C-703BC0333AE6}"/>
              </a:ext>
            </a:extLst>
          </p:cNvPr>
          <p:cNvSpPr/>
          <p:nvPr/>
        </p:nvSpPr>
        <p:spPr>
          <a:xfrm>
            <a:off x="6178709" y="1701852"/>
            <a:ext cx="2122714" cy="160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M1AR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存储（内存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M0AR(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21237BA-02DF-3167-3352-8A9BDFFDFDC8}"/>
              </a:ext>
            </a:extLst>
          </p:cNvPr>
          <p:cNvSpPr/>
          <p:nvPr/>
        </p:nvSpPr>
        <p:spPr>
          <a:xfrm>
            <a:off x="4783365" y="1755144"/>
            <a:ext cx="1369219" cy="504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M0AR(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0)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满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7B6131C-2EE1-CE06-E793-556C41F48786}"/>
              </a:ext>
            </a:extLst>
          </p:cNvPr>
          <p:cNvSpPr/>
          <p:nvPr/>
        </p:nvSpPr>
        <p:spPr>
          <a:xfrm flipH="1">
            <a:off x="4758055" y="2719429"/>
            <a:ext cx="1369219" cy="504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M1AR(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1)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FD1656-A516-25C6-17BD-37A8A9DAA15A}"/>
              </a:ext>
            </a:extLst>
          </p:cNvPr>
          <p:cNvSpPr/>
          <p:nvPr/>
        </p:nvSpPr>
        <p:spPr>
          <a:xfrm>
            <a:off x="4945082" y="1556423"/>
            <a:ext cx="1040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CR(CT = 1)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B2E3EF-F588-7797-1965-F3AE6C4418E5}"/>
              </a:ext>
            </a:extLst>
          </p:cNvPr>
          <p:cNvSpPr/>
          <p:nvPr/>
        </p:nvSpPr>
        <p:spPr>
          <a:xfrm>
            <a:off x="4945082" y="2532576"/>
            <a:ext cx="1040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CR(CT = 0)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B83C4C-102E-7F9B-AAB1-321E3C0617E8}"/>
              </a:ext>
            </a:extLst>
          </p:cNvPr>
          <p:cNvSpPr/>
          <p:nvPr/>
        </p:nvSpPr>
        <p:spPr>
          <a:xfrm>
            <a:off x="3630397" y="744120"/>
            <a:ext cx="5658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DMA_SxCR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指示当前目标是存储器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还是存储器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64BC57-09D0-2A4C-E43E-9D5FC661961C}"/>
              </a:ext>
            </a:extLst>
          </p:cNvPr>
          <p:cNvSpPr/>
          <p:nvPr/>
        </p:nvSpPr>
        <p:spPr>
          <a:xfrm>
            <a:off x="-58284" y="3764997"/>
            <a:ext cx="78300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HAL_DMAEx_MultiBufferStart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hdma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	 uint32_t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SrcAddress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	 uint32_t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DstAddress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uint32_t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SecondMemAddress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	 uint32_t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DataLength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6ABDBBD-A66A-5870-EDBE-DF5C9B00573C}"/>
              </a:ext>
            </a:extLst>
          </p:cNvPr>
          <p:cNvSpPr/>
          <p:nvPr/>
        </p:nvSpPr>
        <p:spPr>
          <a:xfrm>
            <a:off x="5252470" y="4038898"/>
            <a:ext cx="1288496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源地址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A376E6-EB1C-01D8-4983-8AE3D4D6476D}"/>
              </a:ext>
            </a:extLst>
          </p:cNvPr>
          <p:cNvSpPr/>
          <p:nvPr/>
        </p:nvSpPr>
        <p:spPr>
          <a:xfrm>
            <a:off x="7642248" y="4270780"/>
            <a:ext cx="1501751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缓冲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D54B37-0320-8BB7-585F-64C4CCCBBE26}"/>
              </a:ext>
            </a:extLst>
          </p:cNvPr>
          <p:cNvSpPr/>
          <p:nvPr/>
        </p:nvSpPr>
        <p:spPr>
          <a:xfrm>
            <a:off x="5251083" y="4550461"/>
            <a:ext cx="1288496" cy="263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传输长度</a:t>
            </a:r>
          </a:p>
        </p:txBody>
      </p:sp>
    </p:spTree>
    <p:extLst>
      <p:ext uri="{BB962C8B-B14F-4D97-AF65-F5344CB8AC3E}">
        <p14:creationId xmlns:p14="http://schemas.microsoft.com/office/powerpoint/2010/main" val="5314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8" grpId="0" animBg="1"/>
      <p:bldP spid="29" grpId="0" animBg="1"/>
      <p:bldP spid="30" grpId="0" animBg="1"/>
      <p:bldP spid="15" grpId="0"/>
      <p:bldP spid="21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2" y="469945"/>
            <a:ext cx="70501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OV2640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OV5640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80AF2AC-33A6-4027-819D-930A0F6EBE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4B38D12-5E52-80BE-E60F-D6290F4466FE}"/>
              </a:ext>
            </a:extLst>
          </p:cNvPr>
          <p:cNvSpPr/>
          <p:nvPr/>
        </p:nvSpPr>
        <p:spPr>
          <a:xfrm>
            <a:off x="717323" y="1067192"/>
            <a:ext cx="1731963" cy="35171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摄像头模块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490851A-6DFD-1A9F-1599-406966D5EA24}"/>
              </a:ext>
            </a:extLst>
          </p:cNvPr>
          <p:cNvSpPr/>
          <p:nvPr/>
        </p:nvSpPr>
        <p:spPr>
          <a:xfrm>
            <a:off x="5343525" y="1070681"/>
            <a:ext cx="1731963" cy="35171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OV5640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摄像头模块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9F822A-2150-DA18-5805-9D9C5475E1F2}"/>
              </a:ext>
            </a:extLst>
          </p:cNvPr>
          <p:cNvSpPr/>
          <p:nvPr/>
        </p:nvSpPr>
        <p:spPr>
          <a:xfrm>
            <a:off x="2449286" y="1070570"/>
            <a:ext cx="134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200W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688EBE-F759-6C51-928B-1D4340CDE4DE}"/>
              </a:ext>
            </a:extLst>
          </p:cNvPr>
          <p:cNvSpPr/>
          <p:nvPr/>
        </p:nvSpPr>
        <p:spPr>
          <a:xfrm>
            <a:off x="7075488" y="1065570"/>
            <a:ext cx="1345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500W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1156F85-8A20-49EC-B0A8-015B59F9BDEB}"/>
              </a:ext>
            </a:extLst>
          </p:cNvPr>
          <p:cNvSpPr/>
          <p:nvPr/>
        </p:nvSpPr>
        <p:spPr>
          <a:xfrm>
            <a:off x="2966237" y="3631007"/>
            <a:ext cx="2935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传感器由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OmniVision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公司生产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FA34B8-B88B-FB22-B806-583229E27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3166" r="3422" b="3235"/>
          <a:stretch/>
        </p:blipFill>
        <p:spPr bwMode="auto">
          <a:xfrm>
            <a:off x="2580850" y="1624479"/>
            <a:ext cx="1850580" cy="148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47D21E9F-E004-5CDC-AF0A-49C778B39C66}"/>
              </a:ext>
            </a:extLst>
          </p:cNvPr>
          <p:cNvGrpSpPr/>
          <p:nvPr/>
        </p:nvGrpSpPr>
        <p:grpSpPr>
          <a:xfrm>
            <a:off x="345265" y="1491810"/>
            <a:ext cx="2145195" cy="1464451"/>
            <a:chOff x="3467057" y="2077191"/>
            <a:chExt cx="2533693" cy="172966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42302BC-1BCE-3B6D-2C5F-47FE9C0CC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818" y="2120953"/>
              <a:ext cx="1300932" cy="166428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27E0A71-3FE4-F9F6-9283-9881FCF0E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533"/>
            <a:stretch/>
          </p:blipFill>
          <p:spPr>
            <a:xfrm>
              <a:off x="3467057" y="2077191"/>
              <a:ext cx="1270207" cy="1729665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1E886E2-845A-BF1C-E006-488C7506EC77}"/>
              </a:ext>
            </a:extLst>
          </p:cNvPr>
          <p:cNvGrpSpPr/>
          <p:nvPr/>
        </p:nvGrpSpPr>
        <p:grpSpPr>
          <a:xfrm>
            <a:off x="5901715" y="1563923"/>
            <a:ext cx="1797249" cy="1473977"/>
            <a:chOff x="7392571" y="2726414"/>
            <a:chExt cx="1797249" cy="147397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1C850B4-4115-48A9-12C9-D26DC3CC5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92571" y="2735940"/>
              <a:ext cx="896345" cy="146445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8119736-0435-E7C2-BDFE-70E59001B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01701" y="2726414"/>
              <a:ext cx="888119" cy="1464451"/>
            </a:xfrm>
            <a:prstGeom prst="rect">
              <a:avLst/>
            </a:prstGeom>
          </p:spPr>
        </p:pic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4B1F6AB-6D81-D005-C6EB-334077185647}"/>
              </a:ext>
            </a:extLst>
          </p:cNvPr>
          <p:cNvSpPr/>
          <p:nvPr/>
        </p:nvSpPr>
        <p:spPr>
          <a:xfrm>
            <a:off x="103965" y="3171052"/>
            <a:ext cx="4803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¼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英寸的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CMOS UXGA(1632*1232)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图像传感器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1AEB521-0879-B7B4-3D2D-4927A712E405}"/>
              </a:ext>
            </a:extLst>
          </p:cNvPr>
          <p:cNvSpPr/>
          <p:nvPr/>
        </p:nvSpPr>
        <p:spPr>
          <a:xfrm>
            <a:off x="4673601" y="3181114"/>
            <a:ext cx="447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¼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英寸的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CMOS QSXGA(2592*1944)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图像传感器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7FDFE6B-820C-B77F-3DCC-678DFC6529A0}"/>
              </a:ext>
            </a:extLst>
          </p:cNvPr>
          <p:cNvSpPr/>
          <p:nvPr/>
        </p:nvSpPr>
        <p:spPr>
          <a:xfrm>
            <a:off x="260350" y="3979413"/>
            <a:ext cx="847089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正点原子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OV5640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模块除了采用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公司的传感器外，还集成了有源晶振和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LDO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，接口简单，使用非常方便。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34" grpId="0"/>
      <p:bldP spid="38" grpId="0"/>
      <p:bldP spid="39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611" y="1031149"/>
            <a:ext cx="4853944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OV2640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OV5640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DCMI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，模块驱动步骤（掌握）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2274B7-1EE7-403F-8D2C-434E6071376B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3AEDFE-797C-44BD-84CD-A1F67A577225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AF5D91-BB19-4358-90F9-212611C43B2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8325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168F6CAE-C973-4EAD-844E-F5CE39F2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8" y="45577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87CFD5-33C2-449B-AB39-715978EFE165}"/>
              </a:ext>
            </a:extLst>
          </p:cNvPr>
          <p:cNvSpPr/>
          <p:nvPr/>
        </p:nvSpPr>
        <p:spPr>
          <a:xfrm>
            <a:off x="3132652" y="1032198"/>
            <a:ext cx="2030189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2750026-58AA-9BA8-3659-6D49491386EF}"/>
              </a:ext>
            </a:extLst>
          </p:cNvPr>
          <p:cNvSpPr/>
          <p:nvPr/>
        </p:nvSpPr>
        <p:spPr>
          <a:xfrm>
            <a:off x="3132652" y="1886201"/>
            <a:ext cx="2030189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2DDB676-2187-9B52-7958-9BA054D6EBD6}"/>
              </a:ext>
            </a:extLst>
          </p:cNvPr>
          <p:cNvSpPr/>
          <p:nvPr/>
        </p:nvSpPr>
        <p:spPr>
          <a:xfrm>
            <a:off x="3132652" y="2332099"/>
            <a:ext cx="2030188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读取传感器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E3D3E4-C257-6E33-D2B0-F0C0ADB4AB3B}"/>
              </a:ext>
            </a:extLst>
          </p:cNvPr>
          <p:cNvSpPr/>
          <p:nvPr/>
        </p:nvSpPr>
        <p:spPr>
          <a:xfrm>
            <a:off x="3132652" y="2777997"/>
            <a:ext cx="2030191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执行初始化序列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6EC6FA-44EE-268C-B55B-68854816FC76}"/>
              </a:ext>
            </a:extLst>
          </p:cNvPr>
          <p:cNvSpPr/>
          <p:nvPr/>
        </p:nvSpPr>
        <p:spPr>
          <a:xfrm>
            <a:off x="5162840" y="1024746"/>
            <a:ext cx="1241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查看原理图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4FE5413-D04B-4398-626B-2DAB14D63036}"/>
              </a:ext>
            </a:extLst>
          </p:cNvPr>
          <p:cNvSpPr/>
          <p:nvPr/>
        </p:nvSpPr>
        <p:spPr>
          <a:xfrm>
            <a:off x="366006" y="1682639"/>
            <a:ext cx="2229225" cy="36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35B08AF-FD72-4D5E-4098-5A7D14398DFD}"/>
              </a:ext>
            </a:extLst>
          </p:cNvPr>
          <p:cNvSpPr/>
          <p:nvPr/>
        </p:nvSpPr>
        <p:spPr>
          <a:xfrm>
            <a:off x="366004" y="3278621"/>
            <a:ext cx="2229225" cy="36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89B6C66-2CE4-1865-32E5-13049E01B405}"/>
              </a:ext>
            </a:extLst>
          </p:cNvPr>
          <p:cNvSpPr/>
          <p:nvPr/>
        </p:nvSpPr>
        <p:spPr>
          <a:xfrm>
            <a:off x="366004" y="3832275"/>
            <a:ext cx="2229225" cy="36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6C7248-99FF-15C9-CDB5-5D89F4915FA6}"/>
              </a:ext>
            </a:extLst>
          </p:cNvPr>
          <p:cNvSpPr/>
          <p:nvPr/>
        </p:nvSpPr>
        <p:spPr>
          <a:xfrm>
            <a:off x="3003112" y="3143110"/>
            <a:ext cx="5430471" cy="640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（复用功能）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使能帧中断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输出的配置，配置工作模式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(VSYNC/HREF/PCLK)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E606C5-A530-7F23-6DF4-A3CF019C131D}"/>
              </a:ext>
            </a:extLst>
          </p:cNvPr>
          <p:cNvSpPr/>
          <p:nvPr/>
        </p:nvSpPr>
        <p:spPr>
          <a:xfrm>
            <a:off x="3003112" y="3845677"/>
            <a:ext cx="4660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设置源地址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(DCMI_DR)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和目标地址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(LCD_RAM)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330D00C-E1E0-88DB-A682-D29730336782}"/>
              </a:ext>
            </a:extLst>
          </p:cNvPr>
          <p:cNvSpPr/>
          <p:nvPr/>
        </p:nvSpPr>
        <p:spPr>
          <a:xfrm>
            <a:off x="3132651" y="1456751"/>
            <a:ext cx="2030189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上电并复位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2E93C0A2-9252-99FB-9BC1-90B990FDFCB7}"/>
              </a:ext>
            </a:extLst>
          </p:cNvPr>
          <p:cNvSpPr/>
          <p:nvPr/>
        </p:nvSpPr>
        <p:spPr>
          <a:xfrm>
            <a:off x="7547317" y="2342578"/>
            <a:ext cx="151647" cy="772285"/>
          </a:xfrm>
          <a:prstGeom prst="rightBrace">
            <a:avLst>
              <a:gd name="adj1" fmla="val 8333"/>
              <a:gd name="adj2" fmla="val 4811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B1285F-19B1-5921-D672-36A59CF82C15}"/>
              </a:ext>
            </a:extLst>
          </p:cNvPr>
          <p:cNvSpPr/>
          <p:nvPr/>
        </p:nvSpPr>
        <p:spPr>
          <a:xfrm>
            <a:off x="7663479" y="2740182"/>
            <a:ext cx="1523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通信接口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740EBF-203E-36D4-D96E-CA2F400815C5}"/>
              </a:ext>
            </a:extLst>
          </p:cNvPr>
          <p:cNvSpPr/>
          <p:nvPr/>
        </p:nvSpPr>
        <p:spPr>
          <a:xfrm>
            <a:off x="5162840" y="2777997"/>
            <a:ext cx="2504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厂家有提供参考配置序列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323F04-DC1C-0D19-81FD-DE68B3FE3CE8}"/>
              </a:ext>
            </a:extLst>
          </p:cNvPr>
          <p:cNvSpPr/>
          <p:nvPr/>
        </p:nvSpPr>
        <p:spPr>
          <a:xfrm>
            <a:off x="5162840" y="1886201"/>
            <a:ext cx="1241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2CC641-0786-D87E-0965-7F48A1A5A7A3}"/>
              </a:ext>
            </a:extLst>
          </p:cNvPr>
          <p:cNvSpPr/>
          <p:nvPr/>
        </p:nvSpPr>
        <p:spPr>
          <a:xfrm>
            <a:off x="5162840" y="1442261"/>
            <a:ext cx="1538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PWDN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2688C21-1A29-52FC-22B5-38A8DEE186B6}"/>
              </a:ext>
            </a:extLst>
          </p:cNvPr>
          <p:cNvSpPr/>
          <p:nvPr/>
        </p:nvSpPr>
        <p:spPr>
          <a:xfrm>
            <a:off x="5162840" y="2342578"/>
            <a:ext cx="16980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手册查看寄存器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FF84049-B1DF-F57C-4A00-613A5165A685}"/>
              </a:ext>
            </a:extLst>
          </p:cNvPr>
          <p:cNvSpPr/>
          <p:nvPr/>
        </p:nvSpPr>
        <p:spPr>
          <a:xfrm>
            <a:off x="366004" y="4385928"/>
            <a:ext cx="2229225" cy="36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启动传输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3674C2-3F55-923E-D556-8FE8BEB0D5EF}"/>
              </a:ext>
            </a:extLst>
          </p:cNvPr>
          <p:cNvSpPr/>
          <p:nvPr/>
        </p:nvSpPr>
        <p:spPr>
          <a:xfrm>
            <a:off x="3003112" y="4395536"/>
            <a:ext cx="5306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光标和写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捕获使能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69B82A-D8FC-A6DF-FA3D-5F4927F03DA1}"/>
              </a:ext>
            </a:extLst>
          </p:cNvPr>
          <p:cNvSpPr/>
          <p:nvPr/>
        </p:nvSpPr>
        <p:spPr>
          <a:xfrm>
            <a:off x="366004" y="942135"/>
            <a:ext cx="1623028" cy="370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83B600-6FCE-6AC2-4AD4-EBA5380DE96C}"/>
              </a:ext>
            </a:extLst>
          </p:cNvPr>
          <p:cNvSpPr/>
          <p:nvPr/>
        </p:nvSpPr>
        <p:spPr>
          <a:xfrm>
            <a:off x="3819618" y="524698"/>
            <a:ext cx="4613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注意：启动传输前，设置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输出尺寸</a:t>
            </a:r>
          </a:p>
        </p:txBody>
      </p:sp>
    </p:spTree>
    <p:extLst>
      <p:ext uri="{BB962C8B-B14F-4D97-AF65-F5344CB8AC3E}">
        <p14:creationId xmlns:p14="http://schemas.microsoft.com/office/powerpoint/2010/main" val="13031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8" grpId="0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" grpId="0" animBg="1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0" y="488516"/>
            <a:ext cx="256419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读取图像数据的过程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C9A27C-7F2F-48DE-9FE6-5E11FADCC2CA}"/>
              </a:ext>
            </a:extLst>
          </p:cNvPr>
          <p:cNvSpPr/>
          <p:nvPr/>
        </p:nvSpPr>
        <p:spPr>
          <a:xfrm>
            <a:off x="846199" y="1240711"/>
            <a:ext cx="3111839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、等待帧同步信号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(VSYNC)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6ACB9B5-7CE3-4666-ABD7-E510430FF2CC}"/>
              </a:ext>
            </a:extLst>
          </p:cNvPr>
          <p:cNvSpPr/>
          <p:nvPr/>
        </p:nvSpPr>
        <p:spPr>
          <a:xfrm>
            <a:off x="846199" y="1953886"/>
            <a:ext cx="3111839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、等待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DD74C2-D40E-4D70-ABD4-BB536262D585}"/>
              </a:ext>
            </a:extLst>
          </p:cNvPr>
          <p:cNvSpPr/>
          <p:nvPr/>
        </p:nvSpPr>
        <p:spPr>
          <a:xfrm>
            <a:off x="846199" y="2664536"/>
            <a:ext cx="3111839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、等待第一个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27C1884-8B83-4136-BD49-B389B1CC41CE}"/>
              </a:ext>
            </a:extLst>
          </p:cNvPr>
          <p:cNvSpPr/>
          <p:nvPr/>
        </p:nvSpPr>
        <p:spPr>
          <a:xfrm>
            <a:off x="846199" y="3375187"/>
            <a:ext cx="3111840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、读取第一个像素低字节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C1B3B1A-CD0C-42C1-A2F2-CE8384AE165C}"/>
              </a:ext>
            </a:extLst>
          </p:cNvPr>
          <p:cNvSpPr/>
          <p:nvPr/>
        </p:nvSpPr>
        <p:spPr>
          <a:xfrm>
            <a:off x="846199" y="4085838"/>
            <a:ext cx="3111838" cy="32400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、等待第二个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FD5114-A838-4FE5-8B11-2356B1E3002B}"/>
              </a:ext>
            </a:extLst>
          </p:cNvPr>
          <p:cNvSpPr/>
          <p:nvPr/>
        </p:nvSpPr>
        <p:spPr>
          <a:xfrm>
            <a:off x="4511967" y="4079684"/>
            <a:ext cx="3111837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、读取第一个像素高字节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8D8B3FB-B639-46A2-9554-D2A199EC0709}"/>
              </a:ext>
            </a:extLst>
          </p:cNvPr>
          <p:cNvSpPr/>
          <p:nvPr/>
        </p:nvSpPr>
        <p:spPr>
          <a:xfrm>
            <a:off x="4511966" y="3370572"/>
            <a:ext cx="3111839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、等待第三个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65BE649-FC09-459A-BF00-85B75A8635E0}"/>
              </a:ext>
            </a:extLst>
          </p:cNvPr>
          <p:cNvSpPr/>
          <p:nvPr/>
        </p:nvSpPr>
        <p:spPr>
          <a:xfrm>
            <a:off x="4511970" y="2661460"/>
            <a:ext cx="3111836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、读取第二个像素低字节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2E7FFEE-8E4D-40C9-B6EB-D58632817A74}"/>
              </a:ext>
            </a:extLst>
          </p:cNvPr>
          <p:cNvSpPr/>
          <p:nvPr/>
        </p:nvSpPr>
        <p:spPr>
          <a:xfrm>
            <a:off x="4511966" y="1959439"/>
            <a:ext cx="3111838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、循环读取剩余像素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01C756C-3829-A168-F55F-9F5C039F7700}"/>
              </a:ext>
            </a:extLst>
          </p:cNvPr>
          <p:cNvSpPr/>
          <p:nvPr/>
        </p:nvSpPr>
        <p:spPr>
          <a:xfrm>
            <a:off x="4511966" y="1240711"/>
            <a:ext cx="3111838" cy="3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、结束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770C30-3ADD-558D-9AAD-8AF5ED1D266C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227A14-1DBD-CB37-B67F-D215F16E79F7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A15BE0-044B-3C28-A81E-BF487FD947C1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04D3C9-C9EE-6B5C-311A-FC0F1E943114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2F001506-EE80-0B7E-FAF1-103B228B2FE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4DDE128-1E19-5BD4-7C5C-44A8BA984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4FE5413-D04B-4398-626B-2DAB14D63036}"/>
              </a:ext>
            </a:extLst>
          </p:cNvPr>
          <p:cNvSpPr/>
          <p:nvPr/>
        </p:nvSpPr>
        <p:spPr>
          <a:xfrm>
            <a:off x="130874" y="1043269"/>
            <a:ext cx="1998372" cy="36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35B08AF-FD72-4D5E-4098-5A7D14398DFD}"/>
              </a:ext>
            </a:extLst>
          </p:cNvPr>
          <p:cNvSpPr/>
          <p:nvPr/>
        </p:nvSpPr>
        <p:spPr>
          <a:xfrm>
            <a:off x="130874" y="2601573"/>
            <a:ext cx="1998372" cy="36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89B6C66-2CE4-1865-32E5-13049E01B405}"/>
              </a:ext>
            </a:extLst>
          </p:cNvPr>
          <p:cNvSpPr/>
          <p:nvPr/>
        </p:nvSpPr>
        <p:spPr>
          <a:xfrm>
            <a:off x="130874" y="3380725"/>
            <a:ext cx="1998372" cy="36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6C7248-99FF-15C9-CDB5-5D89F4915FA6}"/>
              </a:ext>
            </a:extLst>
          </p:cNvPr>
          <p:cNvSpPr/>
          <p:nvPr/>
        </p:nvSpPr>
        <p:spPr>
          <a:xfrm>
            <a:off x="2127063" y="2462253"/>
            <a:ext cx="5430471" cy="640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（复用功能）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使能帧中断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输出的配置，配置工作模式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(VSYNC/HREF/PCLK)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FF84049-B1DF-F57C-4A00-613A5165A685}"/>
              </a:ext>
            </a:extLst>
          </p:cNvPr>
          <p:cNvSpPr/>
          <p:nvPr/>
        </p:nvSpPr>
        <p:spPr>
          <a:xfrm>
            <a:off x="128690" y="4159878"/>
            <a:ext cx="1998373" cy="36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启动传输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3674C2-3F55-923E-D556-8FE8BEB0D5EF}"/>
              </a:ext>
            </a:extLst>
          </p:cNvPr>
          <p:cNvSpPr/>
          <p:nvPr/>
        </p:nvSpPr>
        <p:spPr>
          <a:xfrm>
            <a:off x="2127063" y="4178665"/>
            <a:ext cx="5306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捕获使能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69B82A-D8FC-A6DF-FA3D-5F4927F03DA1}"/>
              </a:ext>
            </a:extLst>
          </p:cNvPr>
          <p:cNvSpPr/>
          <p:nvPr/>
        </p:nvSpPr>
        <p:spPr>
          <a:xfrm>
            <a:off x="170934" y="513206"/>
            <a:ext cx="1623028" cy="370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687B21E-9DC6-2D69-BC62-5137FE39D316}"/>
              </a:ext>
            </a:extLst>
          </p:cNvPr>
          <p:cNvSpPr/>
          <p:nvPr/>
        </p:nvSpPr>
        <p:spPr>
          <a:xfrm>
            <a:off x="130873" y="1822421"/>
            <a:ext cx="1998371" cy="36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、初始化串口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2489101-B415-7B4A-F702-8E34F07CEFEE}"/>
              </a:ext>
            </a:extLst>
          </p:cNvPr>
          <p:cNvSpPr/>
          <p:nvPr/>
        </p:nvSpPr>
        <p:spPr>
          <a:xfrm>
            <a:off x="2127063" y="1054375"/>
            <a:ext cx="7073537" cy="357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上电并复位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SCCB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读取传感器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 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执行初始化序列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40CEDB-1B9B-588B-45BB-A2D525446F97}"/>
              </a:ext>
            </a:extLst>
          </p:cNvPr>
          <p:cNvSpPr/>
          <p:nvPr/>
        </p:nvSpPr>
        <p:spPr>
          <a:xfrm>
            <a:off x="2127063" y="1837629"/>
            <a:ext cx="4660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用于把接收到的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数据传输到上位机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0CFC265-A40C-4FBF-7AE2-8E3DDB34A364}"/>
              </a:ext>
            </a:extLst>
          </p:cNvPr>
          <p:cNvSpPr/>
          <p:nvPr/>
        </p:nvSpPr>
        <p:spPr>
          <a:xfrm>
            <a:off x="2127063" y="3278696"/>
            <a:ext cx="57280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设置源地址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(DCMI_DR)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和目标地址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(RAM)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使用双缓冲，开启传输完成中断，设置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，中断服务函数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A8AA244-2B6B-775E-1525-69A0129DC85F}"/>
              </a:ext>
            </a:extLst>
          </p:cNvPr>
          <p:cNvSpPr/>
          <p:nvPr/>
        </p:nvSpPr>
        <p:spPr>
          <a:xfrm>
            <a:off x="3240706" y="580243"/>
            <a:ext cx="59032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注意：启动传输前，设置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JEPG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输出尺寸</a:t>
            </a:r>
          </a:p>
        </p:txBody>
      </p:sp>
    </p:spTree>
    <p:extLst>
      <p:ext uri="{BB962C8B-B14F-4D97-AF65-F5344CB8AC3E}">
        <p14:creationId xmlns:p14="http://schemas.microsoft.com/office/powerpoint/2010/main" val="42872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30" grpId="0" animBg="1"/>
      <p:bldP spid="31" grpId="0"/>
      <p:bldP spid="33" grpId="0" animBg="1"/>
      <p:bldP spid="39" grpId="0"/>
      <p:bldP spid="40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611" y="1031149"/>
            <a:ext cx="4853944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OV2640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OV5640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DCMI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2274B7-1EE7-403F-8D2C-434E6071376B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3AEDFE-797C-44BD-84CD-A1F67A577225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AF5D91-BB19-4358-90F9-212611C43B2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77016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58947" y="1349945"/>
            <a:ext cx="8226106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68F6CAE-C973-4EAD-844E-F5CE39F2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4DB60E-0402-4F3A-F22B-9225091ED225}"/>
              </a:ext>
            </a:extLst>
          </p:cNvPr>
          <p:cNvSpPr/>
          <p:nvPr/>
        </p:nvSpPr>
        <p:spPr>
          <a:xfrm>
            <a:off x="112730" y="2480388"/>
            <a:ext cx="1568547" cy="4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模块初始化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BA93EF-F754-1F7A-FB75-12E7FB311756}"/>
              </a:ext>
            </a:extLst>
          </p:cNvPr>
          <p:cNvSpPr/>
          <p:nvPr/>
        </p:nvSpPr>
        <p:spPr>
          <a:xfrm>
            <a:off x="1830725" y="1432136"/>
            <a:ext cx="1568547" cy="4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rgb565_test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ED655-198E-2FDE-4E88-32DBD6E48F2C}"/>
              </a:ext>
            </a:extLst>
          </p:cNvPr>
          <p:cNvSpPr/>
          <p:nvPr/>
        </p:nvSpPr>
        <p:spPr>
          <a:xfrm>
            <a:off x="1830725" y="3673157"/>
            <a:ext cx="1568547" cy="4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jpeg_test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758C42-69FC-5968-5CAC-5DCD2C8FAAB4}"/>
              </a:ext>
            </a:extLst>
          </p:cNvPr>
          <p:cNvSpPr/>
          <p:nvPr/>
        </p:nvSpPr>
        <p:spPr>
          <a:xfrm>
            <a:off x="1722208" y="54826"/>
            <a:ext cx="2416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ov5640_rgb565_mode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6C812A-F7E6-5271-71B9-50C57BF6AB3C}"/>
              </a:ext>
            </a:extLst>
          </p:cNvPr>
          <p:cNvSpPr/>
          <p:nvPr/>
        </p:nvSpPr>
        <p:spPr>
          <a:xfrm>
            <a:off x="1722208" y="319533"/>
            <a:ext cx="2416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ov5640_outsize_set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8A31B9-40CD-7D43-94EE-AF9A48DC0A8A}"/>
              </a:ext>
            </a:extLst>
          </p:cNvPr>
          <p:cNvSpPr/>
          <p:nvPr/>
        </p:nvSpPr>
        <p:spPr>
          <a:xfrm>
            <a:off x="1722208" y="584240"/>
            <a:ext cx="12490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dcmi_init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8D6C80-4B77-D247-18CD-80DC5D57AAD6}"/>
              </a:ext>
            </a:extLst>
          </p:cNvPr>
          <p:cNvSpPr/>
          <p:nvPr/>
        </p:nvSpPr>
        <p:spPr>
          <a:xfrm>
            <a:off x="1722208" y="848947"/>
            <a:ext cx="1670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dcmi_dma_init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444F4C-BD18-2B3E-9AF0-77E8B30B3947}"/>
              </a:ext>
            </a:extLst>
          </p:cNvPr>
          <p:cNvSpPr/>
          <p:nvPr/>
        </p:nvSpPr>
        <p:spPr>
          <a:xfrm>
            <a:off x="1722208" y="1113653"/>
            <a:ext cx="1323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dcmi_start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AC35C1-CD7A-38BE-28E9-2710F6C5B9B4}"/>
              </a:ext>
            </a:extLst>
          </p:cNvPr>
          <p:cNvSpPr/>
          <p:nvPr/>
        </p:nvSpPr>
        <p:spPr>
          <a:xfrm>
            <a:off x="3808585" y="584240"/>
            <a:ext cx="11143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使能帧中断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F0B574-0D02-FA44-2CF3-221263395C20}"/>
              </a:ext>
            </a:extLst>
          </p:cNvPr>
          <p:cNvSpPr/>
          <p:nvPr/>
        </p:nvSpPr>
        <p:spPr>
          <a:xfrm>
            <a:off x="6107886" y="392099"/>
            <a:ext cx="2920223" cy="30777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HAL_DCMI_FrameEventCallback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031999-7FFC-4539-0332-A36060306357}"/>
              </a:ext>
            </a:extLst>
          </p:cNvPr>
          <p:cNvSpPr/>
          <p:nvPr/>
        </p:nvSpPr>
        <p:spPr>
          <a:xfrm>
            <a:off x="6361104" y="84322"/>
            <a:ext cx="2518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jpeg_data_process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数据处理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F86E47-0064-D4BA-21D0-39B2B2ED2A0E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2971211" y="738129"/>
            <a:ext cx="8373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4F9AA29-71E4-F51B-A9C0-CFF9F2297A8A}"/>
              </a:ext>
            </a:extLst>
          </p:cNvPr>
          <p:cNvCxnSpPr>
            <a:cxnSpLocks/>
            <a:stCxn id="81" idx="3"/>
            <a:endCxn id="25" idx="1"/>
          </p:cNvCxnSpPr>
          <p:nvPr/>
        </p:nvCxnSpPr>
        <p:spPr>
          <a:xfrm flipV="1">
            <a:off x="5578999" y="545988"/>
            <a:ext cx="528887" cy="721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53F02F9-48C2-F8D6-2B40-37D410AA9D4F}"/>
              </a:ext>
            </a:extLst>
          </p:cNvPr>
          <p:cNvSpPr/>
          <p:nvPr/>
        </p:nvSpPr>
        <p:spPr>
          <a:xfrm>
            <a:off x="6107893" y="1147886"/>
            <a:ext cx="2920223" cy="30777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jpeg_data_process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927B3E-8972-28F5-BF69-86B5E6682511}"/>
              </a:ext>
            </a:extLst>
          </p:cNvPr>
          <p:cNvSpPr/>
          <p:nvPr/>
        </p:nvSpPr>
        <p:spPr>
          <a:xfrm>
            <a:off x="6624346" y="832759"/>
            <a:ext cx="2024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设置光标、写入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EA0030-1D94-CB6C-777B-8FD594FFDF3C}"/>
              </a:ext>
            </a:extLst>
          </p:cNvPr>
          <p:cNvSpPr/>
          <p:nvPr/>
        </p:nvSpPr>
        <p:spPr>
          <a:xfrm>
            <a:off x="2135973" y="2056631"/>
            <a:ext cx="1072492" cy="45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OV5640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AE87B0F-CBEA-C39F-6D39-21ADEDA41517}"/>
              </a:ext>
            </a:extLst>
          </p:cNvPr>
          <p:cNvSpPr/>
          <p:nvPr/>
        </p:nvSpPr>
        <p:spPr>
          <a:xfrm>
            <a:off x="2127998" y="2864213"/>
            <a:ext cx="1080467" cy="45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8385DC8-91CC-2904-8950-D74E645B1D5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668232" y="2509757"/>
            <a:ext cx="3987" cy="3544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63CD16D-6EE5-891E-E964-0BBD66E636B2}"/>
              </a:ext>
            </a:extLst>
          </p:cNvPr>
          <p:cNvSpPr/>
          <p:nvPr/>
        </p:nvSpPr>
        <p:spPr>
          <a:xfrm>
            <a:off x="4831448" y="2133227"/>
            <a:ext cx="1079063" cy="45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4B5570-EA1A-175C-33AB-9AADD0D4C696}"/>
              </a:ext>
            </a:extLst>
          </p:cNvPr>
          <p:cNvSpPr/>
          <p:nvPr/>
        </p:nvSpPr>
        <p:spPr>
          <a:xfrm>
            <a:off x="4831448" y="2864213"/>
            <a:ext cx="1080467" cy="45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mem0</a:t>
            </a: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&amp;mem1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41752F0-AD2E-6635-6B64-25DCFE925020}"/>
              </a:ext>
            </a:extLst>
          </p:cNvPr>
          <p:cNvSpPr/>
          <p:nvPr/>
        </p:nvSpPr>
        <p:spPr>
          <a:xfrm>
            <a:off x="2674715" y="2527233"/>
            <a:ext cx="760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EE01E79-12A2-91F2-6955-2285E613FBD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3208465" y="2359791"/>
            <a:ext cx="1622983" cy="73098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403B602-CC6E-CC6A-64EB-1F04C7C5C867}"/>
              </a:ext>
            </a:extLst>
          </p:cNvPr>
          <p:cNvSpPr/>
          <p:nvPr/>
        </p:nvSpPr>
        <p:spPr>
          <a:xfrm>
            <a:off x="3465461" y="2822895"/>
            <a:ext cx="1079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9D87AEF-BA49-E76E-BB53-A19D2FC8D58C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862491" y="1301775"/>
            <a:ext cx="1245402" cy="862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4F300E3-C489-B0C1-79AC-305942F8C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7567998" y="699876"/>
            <a:ext cx="7" cy="4480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CCB36F9-9164-4C21-CCA5-3FE4D3B1019B}"/>
              </a:ext>
            </a:extLst>
          </p:cNvPr>
          <p:cNvSpPr/>
          <p:nvPr/>
        </p:nvSpPr>
        <p:spPr>
          <a:xfrm>
            <a:off x="4832867" y="2141264"/>
            <a:ext cx="1077628" cy="43025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4E8A8BC-998C-E82F-8C45-8E881EB1DB6C}"/>
              </a:ext>
            </a:extLst>
          </p:cNvPr>
          <p:cNvCxnSpPr>
            <a:cxnSpLocks/>
            <a:stCxn id="19" idx="3"/>
            <a:endCxn id="71" idx="1"/>
          </p:cNvCxnSpPr>
          <p:nvPr/>
        </p:nvCxnSpPr>
        <p:spPr>
          <a:xfrm>
            <a:off x="3392637" y="1002836"/>
            <a:ext cx="4213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654C299-C9C8-A15A-3B51-5F4F7A36E6A1}"/>
              </a:ext>
            </a:extLst>
          </p:cNvPr>
          <p:cNvSpPr/>
          <p:nvPr/>
        </p:nvSpPr>
        <p:spPr>
          <a:xfrm>
            <a:off x="3813980" y="848947"/>
            <a:ext cx="11143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9CBA992-C3E2-F061-6C09-B00926179CF6}"/>
              </a:ext>
            </a:extLst>
          </p:cNvPr>
          <p:cNvCxnSpPr>
            <a:cxnSpLocks/>
            <a:stCxn id="20" idx="3"/>
            <a:endCxn id="81" idx="1"/>
          </p:cNvCxnSpPr>
          <p:nvPr/>
        </p:nvCxnSpPr>
        <p:spPr>
          <a:xfrm>
            <a:off x="3045368" y="1267542"/>
            <a:ext cx="7686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0237214F-8C69-B1BB-0562-1558E8326AE2}"/>
              </a:ext>
            </a:extLst>
          </p:cNvPr>
          <p:cNvSpPr/>
          <p:nvPr/>
        </p:nvSpPr>
        <p:spPr>
          <a:xfrm>
            <a:off x="3813980" y="1113653"/>
            <a:ext cx="17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DMA/DCMI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捕获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ABEBED2-153D-C26A-3B45-40AFD7865614}"/>
              </a:ext>
            </a:extLst>
          </p:cNvPr>
          <p:cNvSpPr/>
          <p:nvPr/>
        </p:nvSpPr>
        <p:spPr>
          <a:xfrm>
            <a:off x="1722208" y="4105243"/>
            <a:ext cx="2588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② ③ ④双缓存并开启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⑤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B86E83F-A138-1B2E-C385-ABB7B2D03272}"/>
              </a:ext>
            </a:extLst>
          </p:cNvPr>
          <p:cNvSpPr/>
          <p:nvPr/>
        </p:nvSpPr>
        <p:spPr>
          <a:xfrm rot="18402441">
            <a:off x="5376292" y="630597"/>
            <a:ext cx="768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帧中断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A018AD4-30BA-7865-461C-439371A7A25E}"/>
              </a:ext>
            </a:extLst>
          </p:cNvPr>
          <p:cNvSpPr/>
          <p:nvPr/>
        </p:nvSpPr>
        <p:spPr>
          <a:xfrm rot="19464895">
            <a:off x="4774513" y="1602960"/>
            <a:ext cx="939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第一个点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95008D-55D9-5C2D-2989-F4E3AB3DECFB}"/>
              </a:ext>
            </a:extLst>
          </p:cNvPr>
          <p:cNvSpPr/>
          <p:nvPr/>
        </p:nvSpPr>
        <p:spPr>
          <a:xfrm>
            <a:off x="7982645" y="2864213"/>
            <a:ext cx="1045464" cy="45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U2_DR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C37610-39FD-7ECC-51BC-1BC41C9AFBE8}"/>
              </a:ext>
            </a:extLst>
          </p:cNvPr>
          <p:cNvSpPr/>
          <p:nvPr/>
        </p:nvSpPr>
        <p:spPr>
          <a:xfrm>
            <a:off x="1722208" y="4338343"/>
            <a:ext cx="2221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ov5640_jpeg_mode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8489B91-8DDF-3164-EBE4-BF0DF11E0958}"/>
              </a:ext>
            </a:extLst>
          </p:cNvPr>
          <p:cNvSpPr/>
          <p:nvPr/>
        </p:nvSpPr>
        <p:spPr>
          <a:xfrm>
            <a:off x="5853459" y="4142500"/>
            <a:ext cx="2920223" cy="30777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DMAx_Streamx_IRQHandler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5AF02C5-04FC-8685-5DF3-B754A874F9AB}"/>
              </a:ext>
            </a:extLst>
          </p:cNvPr>
          <p:cNvSpPr/>
          <p:nvPr/>
        </p:nvSpPr>
        <p:spPr>
          <a:xfrm>
            <a:off x="5853452" y="4756891"/>
            <a:ext cx="2920223" cy="30777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dcmi_rx_callback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4B8ABAD-4816-BA31-4CFB-DE16D4912A5B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7313564" y="4450277"/>
            <a:ext cx="7" cy="306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ADED90B-69B6-ED42-0843-07E7D7DC529F}"/>
              </a:ext>
            </a:extLst>
          </p:cNvPr>
          <p:cNvCxnSpPr>
            <a:cxnSpLocks/>
          </p:cNvCxnSpPr>
          <p:nvPr/>
        </p:nvCxnSpPr>
        <p:spPr>
          <a:xfrm flipH="1" flipV="1">
            <a:off x="6079378" y="3156418"/>
            <a:ext cx="629909" cy="14182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042D12DD-9731-A20B-8896-284E4AD90CDB}"/>
              </a:ext>
            </a:extLst>
          </p:cNvPr>
          <p:cNvSpPr/>
          <p:nvPr/>
        </p:nvSpPr>
        <p:spPr>
          <a:xfrm>
            <a:off x="5871331" y="4487536"/>
            <a:ext cx="2771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读取数据：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目标缓存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缓存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BCCACB2-93F8-CB35-D318-4B5EA12A2562}"/>
              </a:ext>
            </a:extLst>
          </p:cNvPr>
          <p:cNvCxnSpPr>
            <a:cxnSpLocks/>
            <a:stCxn id="43" idx="3"/>
            <a:endCxn id="84" idx="1"/>
          </p:cNvCxnSpPr>
          <p:nvPr/>
        </p:nvCxnSpPr>
        <p:spPr>
          <a:xfrm>
            <a:off x="5911915" y="3090776"/>
            <a:ext cx="3349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A8CA153-E159-0BFA-7519-BC6B693DBEAA}"/>
              </a:ext>
            </a:extLst>
          </p:cNvPr>
          <p:cNvSpPr/>
          <p:nvPr/>
        </p:nvSpPr>
        <p:spPr>
          <a:xfrm>
            <a:off x="6246841" y="2864213"/>
            <a:ext cx="1161954" cy="45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jpeg_data_buf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B3BD92D-CD17-F36F-40DD-E7299B8B5A42}"/>
              </a:ext>
            </a:extLst>
          </p:cNvPr>
          <p:cNvCxnSpPr>
            <a:cxnSpLocks/>
            <a:stCxn id="84" idx="3"/>
            <a:endCxn id="59" idx="1"/>
          </p:cNvCxnSpPr>
          <p:nvPr/>
        </p:nvCxnSpPr>
        <p:spPr>
          <a:xfrm>
            <a:off x="7408795" y="3090776"/>
            <a:ext cx="5738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0C104AB5-C078-4D93-2F81-C2DE7987046A}"/>
              </a:ext>
            </a:extLst>
          </p:cNvPr>
          <p:cNvSpPr/>
          <p:nvPr/>
        </p:nvSpPr>
        <p:spPr>
          <a:xfrm>
            <a:off x="7360680" y="2853991"/>
            <a:ext cx="760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D6452D9-26E5-7A8E-316A-A7845EE59E98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>
            <a:off x="3208465" y="3090776"/>
            <a:ext cx="1622983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65E2D2B-1E19-5C34-9B7B-5780A12D012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722914" y="4296389"/>
            <a:ext cx="2130545" cy="14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A96C9EB-005C-F353-0E8E-7D568786D0AC}"/>
              </a:ext>
            </a:extLst>
          </p:cNvPr>
          <p:cNvSpPr/>
          <p:nvPr/>
        </p:nvSpPr>
        <p:spPr>
          <a:xfrm>
            <a:off x="4248019" y="3997521"/>
            <a:ext cx="1677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传输完成中断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8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4" grpId="0"/>
      <p:bldP spid="25" grpId="0" animBg="1"/>
      <p:bldP spid="26" grpId="0"/>
      <p:bldP spid="34" grpId="0" animBg="1"/>
      <p:bldP spid="35" grpId="0"/>
      <p:bldP spid="36" grpId="0" animBg="1"/>
      <p:bldP spid="38" grpId="0" animBg="1"/>
      <p:bldP spid="42" grpId="0" animBg="1"/>
      <p:bldP spid="43" grpId="0" animBg="1"/>
      <p:bldP spid="44" grpId="0"/>
      <p:bldP spid="52" grpId="0"/>
      <p:bldP spid="66" grpId="0" animBg="1"/>
      <p:bldP spid="71" grpId="0"/>
      <p:bldP spid="81" grpId="0"/>
      <p:bldP spid="46" grpId="0"/>
      <p:bldP spid="49" grpId="0"/>
      <p:bldP spid="55" grpId="0"/>
      <p:bldP spid="59" grpId="0" animBg="1"/>
      <p:bldP spid="62" grpId="0"/>
      <p:bldP spid="63" grpId="0" animBg="1"/>
      <p:bldP spid="64" grpId="0" animBg="1"/>
      <p:bldP spid="73" grpId="0"/>
      <p:bldP spid="84" grpId="0" animBg="1"/>
      <p:bldP spid="91" grpId="0"/>
      <p:bldP spid="1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611" y="1031149"/>
            <a:ext cx="4853944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OV2640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OV5640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模块简介（了解）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SCCB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通信协议介绍（熟悉）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，模块时序图介绍（熟悉）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DCMI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，模块驱动步骤（掌握）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2274B7-1EE7-403F-8D2C-434E6071376B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3AEDFE-797C-44BD-84CD-A1F67A577225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AF5D91-BB19-4358-90F9-212611C43B2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4807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377200" y="2106943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摄像头实验（课堂总结）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47990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" y="455771"/>
            <a:ext cx="4531995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ATK_OV2640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OV5640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模块特点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DB99DC4-D7A6-4BA2-9DCB-3EC483882A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FBCD9A-FE03-4F58-8386-829A7BF8EF93}"/>
              </a:ext>
            </a:extLst>
          </p:cNvPr>
          <p:cNvSpPr/>
          <p:nvPr/>
        </p:nvSpPr>
        <p:spPr>
          <a:xfrm>
            <a:off x="116203" y="1046861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支持各种尺寸输出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972B0E-35D6-40EE-A954-470B9F9BEEE8}"/>
              </a:ext>
            </a:extLst>
          </p:cNvPr>
          <p:cNvSpPr/>
          <p:nvPr/>
        </p:nvSpPr>
        <p:spPr>
          <a:xfrm>
            <a:off x="2044337" y="1045936"/>
            <a:ext cx="6166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QSXGA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UXGA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SXGA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SVGA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QVGA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40*30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尺寸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F80D43A-DB03-4E84-B157-75BA671A9473}"/>
              </a:ext>
            </a:extLst>
          </p:cNvPr>
          <p:cNvSpPr/>
          <p:nvPr/>
        </p:nvSpPr>
        <p:spPr>
          <a:xfrm>
            <a:off x="116204" y="1704310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支持多种格式输出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BEF14D-C385-4D72-8F7E-70C21D69619B}"/>
              </a:ext>
            </a:extLst>
          </p:cNvPr>
          <p:cNvSpPr/>
          <p:nvPr/>
        </p:nvSpPr>
        <p:spPr>
          <a:xfrm>
            <a:off x="2044337" y="1693517"/>
            <a:ext cx="660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YCbCr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RGB(565/555/444)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RawRGB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压缩图像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(JPEG)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输出格式等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BCB0CB5-D4E1-4E7B-B765-35FA3E4AF016}"/>
              </a:ext>
            </a:extLst>
          </p:cNvPr>
          <p:cNvSpPr/>
          <p:nvPr/>
        </p:nvSpPr>
        <p:spPr>
          <a:xfrm>
            <a:off x="116204" y="2361759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自动图像控制功能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8DF65-0E5E-4BB0-864F-9A0A1A17A8E9}"/>
              </a:ext>
            </a:extLst>
          </p:cNvPr>
          <p:cNvSpPr/>
          <p:nvPr/>
        </p:nvSpPr>
        <p:spPr>
          <a:xfrm>
            <a:off x="2044337" y="2356033"/>
            <a:ext cx="6943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曝光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(EC)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、白平衡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(WB)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、消除灯光条纹、黑电平校准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(BLC)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和带通滤波器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(BF)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35E3D42-085D-4742-BCFB-2F1808654EBC}"/>
              </a:ext>
            </a:extLst>
          </p:cNvPr>
          <p:cNvSpPr/>
          <p:nvPr/>
        </p:nvSpPr>
        <p:spPr>
          <a:xfrm>
            <a:off x="116204" y="3019208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支持图像质量控制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D7A4D0-5AD3-475E-A3C5-24B80C33700D}"/>
              </a:ext>
            </a:extLst>
          </p:cNvPr>
          <p:cNvSpPr/>
          <p:nvPr/>
        </p:nvSpPr>
        <p:spPr>
          <a:xfrm>
            <a:off x="2044337" y="3018621"/>
            <a:ext cx="5734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色饱和度调节、色调调节、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gamma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校准、锐度和镜头校准等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09B45C4-FD6C-49FD-BA12-FBDC28B28D7B}"/>
              </a:ext>
            </a:extLst>
          </p:cNvPr>
          <p:cNvSpPr/>
          <p:nvPr/>
        </p:nvSpPr>
        <p:spPr>
          <a:xfrm>
            <a:off x="116204" y="3676657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支持图像设置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1C5EB-6633-47E6-8B4C-14819B9ED4A7}"/>
              </a:ext>
            </a:extLst>
          </p:cNvPr>
          <p:cNvSpPr/>
          <p:nvPr/>
        </p:nvSpPr>
        <p:spPr>
          <a:xfrm>
            <a:off x="2044337" y="3670136"/>
            <a:ext cx="67759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图像缩放、平移以及窗口设置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&amp;&amp;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支持图像压缩，可输出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图像数据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B4F0D4E-CE11-5D10-796F-0FC71D0312D1}"/>
              </a:ext>
            </a:extLst>
          </p:cNvPr>
          <p:cNvSpPr/>
          <p:nvPr/>
        </p:nvSpPr>
        <p:spPr>
          <a:xfrm>
            <a:off x="116204" y="4334107"/>
            <a:ext cx="1921603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支持多种输出接口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395D0C-1A73-FCBE-0578-1442E84159F1}"/>
              </a:ext>
            </a:extLst>
          </p:cNvPr>
          <p:cNvSpPr/>
          <p:nvPr/>
        </p:nvSpPr>
        <p:spPr>
          <a:xfrm>
            <a:off x="2044337" y="4342179"/>
            <a:ext cx="67759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DVP(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数字视频并行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输出接口 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MIPI(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移动产业处理器接口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)(OV5640)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7E3F7C-29F6-A271-014A-E6679B075FE6}"/>
              </a:ext>
            </a:extLst>
          </p:cNvPr>
          <p:cNvSpPr/>
          <p:nvPr/>
        </p:nvSpPr>
        <p:spPr>
          <a:xfrm>
            <a:off x="3500846" y="1300010"/>
            <a:ext cx="933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1280*1024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9242F35-636A-A2E5-9937-E94DD89719B5}"/>
              </a:ext>
            </a:extLst>
          </p:cNvPr>
          <p:cNvSpPr/>
          <p:nvPr/>
        </p:nvSpPr>
        <p:spPr>
          <a:xfrm>
            <a:off x="4915262" y="1301605"/>
            <a:ext cx="933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640*480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0A33EE8-8EA4-922A-B17A-0A6081AD8614}"/>
              </a:ext>
            </a:extLst>
          </p:cNvPr>
          <p:cNvSpPr/>
          <p:nvPr/>
        </p:nvSpPr>
        <p:spPr>
          <a:xfrm>
            <a:off x="4299671" y="864068"/>
            <a:ext cx="933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800*600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28ECFE-7B7C-5EDD-12A7-411DBAD7502C}"/>
              </a:ext>
            </a:extLst>
          </p:cNvPr>
          <p:cNvSpPr/>
          <p:nvPr/>
        </p:nvSpPr>
        <p:spPr>
          <a:xfrm>
            <a:off x="5596707" y="873368"/>
            <a:ext cx="933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320*240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B63A95-4AC9-94A1-0F29-31CCC293820B}"/>
              </a:ext>
            </a:extLst>
          </p:cNvPr>
          <p:cNvSpPr/>
          <p:nvPr/>
        </p:nvSpPr>
        <p:spPr>
          <a:xfrm>
            <a:off x="6158048" y="1300010"/>
            <a:ext cx="933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352*288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7CE041-7E44-D334-E56C-2EB784EA94D0}"/>
              </a:ext>
            </a:extLst>
          </p:cNvPr>
          <p:cNvSpPr/>
          <p:nvPr/>
        </p:nvSpPr>
        <p:spPr>
          <a:xfrm>
            <a:off x="2788083" y="837476"/>
            <a:ext cx="933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1600*1200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8A156D-18DE-C7EC-A923-2F2094BEFCFC}"/>
              </a:ext>
            </a:extLst>
          </p:cNvPr>
          <p:cNvSpPr/>
          <p:nvPr/>
        </p:nvSpPr>
        <p:spPr>
          <a:xfrm>
            <a:off x="2045007" y="1309464"/>
            <a:ext cx="933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2592*1944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5B02C5-44A6-6D3C-4514-54B6E15275E7}"/>
              </a:ext>
            </a:extLst>
          </p:cNvPr>
          <p:cNvSpPr/>
          <p:nvPr/>
        </p:nvSpPr>
        <p:spPr>
          <a:xfrm>
            <a:off x="2096589" y="1045936"/>
            <a:ext cx="813601" cy="492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2CCA37E-612A-04B1-EC48-CDBADF5E0D4D}"/>
              </a:ext>
            </a:extLst>
          </p:cNvPr>
          <p:cNvSpPr/>
          <p:nvPr/>
        </p:nvSpPr>
        <p:spPr>
          <a:xfrm>
            <a:off x="2853835" y="853170"/>
            <a:ext cx="813601" cy="492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3709ADB-04F1-32AE-0073-3A047486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2" y="25394"/>
            <a:ext cx="5993121" cy="3462256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9D5035-12D9-3665-17E0-6C48A3D0B7EA}"/>
              </a:ext>
            </a:extLst>
          </p:cNvPr>
          <p:cNvSpPr/>
          <p:nvPr/>
        </p:nvSpPr>
        <p:spPr>
          <a:xfrm>
            <a:off x="113307" y="4411004"/>
            <a:ext cx="1140454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感光阵列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5C55D3-EFF3-99FA-D426-D625046D0BFC}"/>
              </a:ext>
            </a:extLst>
          </p:cNvPr>
          <p:cNvSpPr/>
          <p:nvPr/>
        </p:nvSpPr>
        <p:spPr>
          <a:xfrm>
            <a:off x="-30922" y="4752402"/>
            <a:ext cx="2475626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将光信号转化成模拟信号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E8CFC3B-BE01-96BA-390A-68BE12AC9149}"/>
              </a:ext>
            </a:extLst>
          </p:cNvPr>
          <p:cNvSpPr/>
          <p:nvPr/>
        </p:nvSpPr>
        <p:spPr>
          <a:xfrm>
            <a:off x="2444704" y="4411004"/>
            <a:ext cx="1638924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模拟信号处理器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C3ECE7-8FF0-603E-C276-7DDF79ED55E2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253761" y="4580821"/>
            <a:ext cx="11909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937157E-58B3-22C6-BA90-B3153FFE6B9C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3264166" y="4021857"/>
            <a:ext cx="0" cy="3891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DD60868-3BB4-A813-EB52-FE202223D9DC}"/>
              </a:ext>
            </a:extLst>
          </p:cNvPr>
          <p:cNvSpPr/>
          <p:nvPr/>
        </p:nvSpPr>
        <p:spPr>
          <a:xfrm>
            <a:off x="2148971" y="4754509"/>
            <a:ext cx="2433572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对模拟信号进行算法处理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677E26-66FC-0065-A6B8-C0A9577D8F65}"/>
              </a:ext>
            </a:extLst>
          </p:cNvPr>
          <p:cNvSpPr/>
          <p:nvPr/>
        </p:nvSpPr>
        <p:spPr>
          <a:xfrm>
            <a:off x="817039" y="4079417"/>
            <a:ext cx="2297760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输出原始阵列模拟数据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127570F-B490-76C8-30EA-7DBD002E0348}"/>
              </a:ext>
            </a:extLst>
          </p:cNvPr>
          <p:cNvSpPr/>
          <p:nvPr/>
        </p:nvSpPr>
        <p:spPr>
          <a:xfrm>
            <a:off x="4705444" y="4411004"/>
            <a:ext cx="1132542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7B6474-03DF-97A8-671F-90790D55339C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4083628" y="4580821"/>
            <a:ext cx="6218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2DBC11F-014A-E759-D9B1-2CC6060288A1}"/>
              </a:ext>
            </a:extLst>
          </p:cNvPr>
          <p:cNvSpPr/>
          <p:nvPr/>
        </p:nvSpPr>
        <p:spPr>
          <a:xfrm>
            <a:off x="3319529" y="4071806"/>
            <a:ext cx="2198864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绿色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R/B(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红色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蓝色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F5F798-F4F5-F7D0-98F3-64A54E5B9710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5837986" y="4580821"/>
            <a:ext cx="4319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624FE0B-AA0A-576B-292E-8FB0A9814D9E}"/>
              </a:ext>
            </a:extLst>
          </p:cNvPr>
          <p:cNvSpPr/>
          <p:nvPr/>
        </p:nvSpPr>
        <p:spPr>
          <a:xfrm>
            <a:off x="5643419" y="4082333"/>
            <a:ext cx="991214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2AE133-9E19-00AA-B2C8-CF71E75E884F}"/>
              </a:ext>
            </a:extLst>
          </p:cNvPr>
          <p:cNvSpPr/>
          <p:nvPr/>
        </p:nvSpPr>
        <p:spPr>
          <a:xfrm>
            <a:off x="6269902" y="4411004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D694D5B-6AA1-857A-8340-56779A9E292F}"/>
              </a:ext>
            </a:extLst>
          </p:cNvPr>
          <p:cNvSpPr/>
          <p:nvPr/>
        </p:nvSpPr>
        <p:spPr>
          <a:xfrm>
            <a:off x="6351031" y="4753846"/>
            <a:ext cx="1062260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图像处理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4C26CB2-41EC-A1E6-A197-7109B846285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339362" y="4580821"/>
            <a:ext cx="178259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783FB39-EE76-C2C8-9E76-7DF428FC7DF1}"/>
              </a:ext>
            </a:extLst>
          </p:cNvPr>
          <p:cNvSpPr/>
          <p:nvPr/>
        </p:nvSpPr>
        <p:spPr>
          <a:xfrm>
            <a:off x="7329786" y="4082333"/>
            <a:ext cx="1986500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输出配置格式的数据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077174-1F77-3163-FC87-6F78BA635668}"/>
              </a:ext>
            </a:extLst>
          </p:cNvPr>
          <p:cNvSpPr/>
          <p:nvPr/>
        </p:nvSpPr>
        <p:spPr>
          <a:xfrm>
            <a:off x="4756188" y="4746559"/>
            <a:ext cx="1062260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模数转换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247D5D9-77A6-1059-90A6-088B10246C66}"/>
              </a:ext>
            </a:extLst>
          </p:cNvPr>
          <p:cNvSpPr/>
          <p:nvPr/>
        </p:nvSpPr>
        <p:spPr>
          <a:xfrm>
            <a:off x="2630686" y="3682223"/>
            <a:ext cx="12669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时序发生器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7EB7E055-BE6F-F42F-9629-D27E94814092}"/>
              </a:ext>
            </a:extLst>
          </p:cNvPr>
          <p:cNvCxnSpPr>
            <a:stCxn id="34" idx="1"/>
            <a:endCxn id="17" idx="0"/>
          </p:cNvCxnSpPr>
          <p:nvPr/>
        </p:nvCxnSpPr>
        <p:spPr>
          <a:xfrm rot="10800000" flipV="1">
            <a:off x="683534" y="3852040"/>
            <a:ext cx="1947152" cy="55896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39">
            <a:extLst>
              <a:ext uri="{FF2B5EF4-FFF2-40B4-BE49-F238E27FC236}">
                <a16:creationId xmlns:a16="http://schemas.microsoft.com/office/drawing/2014/main" id="{803E454B-B5B3-A326-80CA-22E26E67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213" y="-25761"/>
            <a:ext cx="1635625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框图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97C6DCE-6B80-85EE-4B0E-110D0C0CF7A1}"/>
              </a:ext>
            </a:extLst>
          </p:cNvPr>
          <p:cNvSpPr/>
          <p:nvPr/>
        </p:nvSpPr>
        <p:spPr>
          <a:xfrm>
            <a:off x="6053944" y="839693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8B6E89B-FC08-E30D-C213-0D83EBC90354}"/>
              </a:ext>
            </a:extLst>
          </p:cNvPr>
          <p:cNvSpPr/>
          <p:nvPr/>
        </p:nvSpPr>
        <p:spPr>
          <a:xfrm>
            <a:off x="6053944" y="1289234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60CF45D-B32F-18AB-3CE7-9ADCD3D01716}"/>
              </a:ext>
            </a:extLst>
          </p:cNvPr>
          <p:cNvSpPr/>
          <p:nvPr/>
        </p:nvSpPr>
        <p:spPr>
          <a:xfrm>
            <a:off x="6053944" y="1738775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DA06B64-E097-9838-7211-3A2106B295E4}"/>
              </a:ext>
            </a:extLst>
          </p:cNvPr>
          <p:cNvSpPr/>
          <p:nvPr/>
        </p:nvSpPr>
        <p:spPr>
          <a:xfrm>
            <a:off x="6053944" y="2188316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STROBE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77AE6B5-053A-7665-DC26-8BF8B282C309}"/>
              </a:ext>
            </a:extLst>
          </p:cNvPr>
          <p:cNvSpPr/>
          <p:nvPr/>
        </p:nvSpPr>
        <p:spPr>
          <a:xfrm>
            <a:off x="6053944" y="2637857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RESETB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3105805-7F11-9E27-E434-E6955AF7654D}"/>
              </a:ext>
            </a:extLst>
          </p:cNvPr>
          <p:cNvSpPr/>
          <p:nvPr/>
        </p:nvSpPr>
        <p:spPr>
          <a:xfrm>
            <a:off x="6053944" y="3087398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PWDN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7276D4A-4C20-FDD7-722F-D8742BD72DEC}"/>
              </a:ext>
            </a:extLst>
          </p:cNvPr>
          <p:cNvSpPr/>
          <p:nvPr/>
        </p:nvSpPr>
        <p:spPr>
          <a:xfrm>
            <a:off x="6053944" y="415169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XCLK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0064182-B582-6ED5-FF3E-7A38CCC028CA}"/>
              </a:ext>
            </a:extLst>
          </p:cNvPr>
          <p:cNvSpPr/>
          <p:nvPr/>
        </p:nvSpPr>
        <p:spPr>
          <a:xfrm>
            <a:off x="7111357" y="421700"/>
            <a:ext cx="1986500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驱动芯片的时钟信号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9B1268-F050-8622-D7E5-804310C79A78}"/>
              </a:ext>
            </a:extLst>
          </p:cNvPr>
          <p:cNvSpPr/>
          <p:nvPr/>
        </p:nvSpPr>
        <p:spPr>
          <a:xfrm>
            <a:off x="7111357" y="843016"/>
            <a:ext cx="1470941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行同步信号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8F4052-6092-B58E-AF69-9D35E6E4272B}"/>
              </a:ext>
            </a:extLst>
          </p:cNvPr>
          <p:cNvSpPr/>
          <p:nvPr/>
        </p:nvSpPr>
        <p:spPr>
          <a:xfrm>
            <a:off x="7111357" y="1288120"/>
            <a:ext cx="1470941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像素同步时钟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AAC387C-B5D9-37DF-3D1E-7558B43D9F2F}"/>
              </a:ext>
            </a:extLst>
          </p:cNvPr>
          <p:cNvSpPr/>
          <p:nvPr/>
        </p:nvSpPr>
        <p:spPr>
          <a:xfrm>
            <a:off x="7111357" y="1747832"/>
            <a:ext cx="1470941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帧同步信号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3E0B57-5DD6-D3C0-8877-44999FBAA050}"/>
              </a:ext>
            </a:extLst>
          </p:cNvPr>
          <p:cNvSpPr/>
          <p:nvPr/>
        </p:nvSpPr>
        <p:spPr>
          <a:xfrm>
            <a:off x="7111357" y="3092326"/>
            <a:ext cx="1921610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控制芯片进入低功耗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DE2A8AF-EBEB-D659-5E3C-BABB13A6AA2B}"/>
              </a:ext>
            </a:extLst>
          </p:cNvPr>
          <p:cNvSpPr/>
          <p:nvPr/>
        </p:nvSpPr>
        <p:spPr>
          <a:xfrm>
            <a:off x="7111357" y="2636720"/>
            <a:ext cx="1921610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复位芯片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D96C79E-8884-5B13-3ED3-F096A521D3EB}"/>
              </a:ext>
            </a:extLst>
          </p:cNvPr>
          <p:cNvSpPr/>
          <p:nvPr/>
        </p:nvSpPr>
        <p:spPr>
          <a:xfrm>
            <a:off x="7111357" y="2186042"/>
            <a:ext cx="1470941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闪光控制输出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A83572-6A76-DE79-43F3-AEFC40826CC7}"/>
              </a:ext>
            </a:extLst>
          </p:cNvPr>
          <p:cNvSpPr/>
          <p:nvPr/>
        </p:nvSpPr>
        <p:spPr>
          <a:xfrm>
            <a:off x="7927551" y="4746559"/>
            <a:ext cx="760318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D[9:2]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B424055-A62E-66D7-B062-23CA4BEF0CB7}"/>
              </a:ext>
            </a:extLst>
          </p:cNvPr>
          <p:cNvCxnSpPr>
            <a:cxnSpLocks/>
            <a:stCxn id="34" idx="3"/>
            <a:endCxn id="29" idx="0"/>
          </p:cNvCxnSpPr>
          <p:nvPr/>
        </p:nvCxnSpPr>
        <p:spPr>
          <a:xfrm>
            <a:off x="3897646" y="3852040"/>
            <a:ext cx="2906986" cy="55896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2" grpId="0"/>
      <p:bldP spid="23" grpId="0"/>
      <p:bldP spid="24" grpId="0" animBg="1"/>
      <p:bldP spid="26" grpId="0"/>
      <p:bldP spid="28" grpId="0"/>
      <p:bldP spid="29" grpId="0" animBg="1"/>
      <p:bldP spid="30" grpId="0"/>
      <p:bldP spid="32" grpId="0"/>
      <p:bldP spid="33" grpId="0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ACB9B-D99B-8719-0DBD-DC8DA430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" y="7453"/>
            <a:ext cx="5674341" cy="3732141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B069B70-52EF-4FEE-B670-6AF134D427FA}"/>
              </a:ext>
            </a:extLst>
          </p:cNvPr>
          <p:cNvSpPr/>
          <p:nvPr/>
        </p:nvSpPr>
        <p:spPr>
          <a:xfrm>
            <a:off x="113307" y="4411004"/>
            <a:ext cx="1140454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感光阵列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86D38CA-86F8-4915-B657-63BDD98CE4A8}"/>
              </a:ext>
            </a:extLst>
          </p:cNvPr>
          <p:cNvSpPr/>
          <p:nvPr/>
        </p:nvSpPr>
        <p:spPr>
          <a:xfrm>
            <a:off x="-30922" y="4752402"/>
            <a:ext cx="2475626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将光信号转化成模拟信号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4D3F748-8BAC-4DB2-ADCB-E2EF681623AF}"/>
              </a:ext>
            </a:extLst>
          </p:cNvPr>
          <p:cNvSpPr/>
          <p:nvPr/>
        </p:nvSpPr>
        <p:spPr>
          <a:xfrm>
            <a:off x="5493590" y="2214285"/>
            <a:ext cx="1290871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XVCLK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E4B3725-06CD-42A7-B494-FF27437BEB85}"/>
              </a:ext>
            </a:extLst>
          </p:cNvPr>
          <p:cNvSpPr/>
          <p:nvPr/>
        </p:nvSpPr>
        <p:spPr>
          <a:xfrm>
            <a:off x="2185655" y="4411004"/>
            <a:ext cx="1906664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模拟信号处理器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282232-C70B-4FAD-ACD7-162D8A0BB0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1253761" y="4580821"/>
            <a:ext cx="9318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6C874-2219-4562-BCE1-AAF4724E589A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3138987" y="4021857"/>
            <a:ext cx="1084" cy="3891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3FE06D5-D8B7-41A6-AC20-FD37670433A9}"/>
              </a:ext>
            </a:extLst>
          </p:cNvPr>
          <p:cNvSpPr/>
          <p:nvPr/>
        </p:nvSpPr>
        <p:spPr>
          <a:xfrm>
            <a:off x="2148971" y="4754509"/>
            <a:ext cx="2433572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对模拟信号进行算法处理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FEA751-EACB-48A5-BA9E-B9580086F58A}"/>
              </a:ext>
            </a:extLst>
          </p:cNvPr>
          <p:cNvSpPr/>
          <p:nvPr/>
        </p:nvSpPr>
        <p:spPr>
          <a:xfrm>
            <a:off x="991794" y="4088583"/>
            <a:ext cx="2297760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输出阵列模拟数据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55D94DA-35B3-42DF-8D5F-1A397C76F38B}"/>
              </a:ext>
            </a:extLst>
          </p:cNvPr>
          <p:cNvSpPr/>
          <p:nvPr/>
        </p:nvSpPr>
        <p:spPr>
          <a:xfrm>
            <a:off x="4705444" y="4411004"/>
            <a:ext cx="1132542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C1AFFA-5BB4-41E4-BE53-078621A8477F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4092319" y="4580821"/>
            <a:ext cx="6131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D8F196E-1BB2-420F-9E3E-9FA97ADB605F}"/>
              </a:ext>
            </a:extLst>
          </p:cNvPr>
          <p:cNvSpPr/>
          <p:nvPr/>
        </p:nvSpPr>
        <p:spPr>
          <a:xfrm>
            <a:off x="3319529" y="4071806"/>
            <a:ext cx="2198864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绿色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R/B(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红色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蓝色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1E2BC1-0D93-44ED-88B1-506F5D16B2A3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5837986" y="4580821"/>
            <a:ext cx="4319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38166098-1D8B-491B-922D-D657F2C3FFC4}"/>
              </a:ext>
            </a:extLst>
          </p:cNvPr>
          <p:cNvSpPr/>
          <p:nvPr/>
        </p:nvSpPr>
        <p:spPr>
          <a:xfrm>
            <a:off x="5643419" y="4082333"/>
            <a:ext cx="991214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9A0F018-4896-47FF-A095-54A64B51164E}"/>
              </a:ext>
            </a:extLst>
          </p:cNvPr>
          <p:cNvSpPr/>
          <p:nvPr/>
        </p:nvSpPr>
        <p:spPr>
          <a:xfrm>
            <a:off x="6269902" y="4411004"/>
            <a:ext cx="10694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ISP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2DF20F6-1C8D-4A34-928E-3988BEFD3F89}"/>
              </a:ext>
            </a:extLst>
          </p:cNvPr>
          <p:cNvSpPr/>
          <p:nvPr/>
        </p:nvSpPr>
        <p:spPr>
          <a:xfrm>
            <a:off x="6358651" y="4753846"/>
            <a:ext cx="1062260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图像优化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0F3F8E7-8EAC-44E8-B70F-60C7987FA6B9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339362" y="4580821"/>
            <a:ext cx="178259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44D7526-7258-4052-8861-907938D7DA07}"/>
              </a:ext>
            </a:extLst>
          </p:cNvPr>
          <p:cNvSpPr/>
          <p:nvPr/>
        </p:nvSpPr>
        <p:spPr>
          <a:xfrm>
            <a:off x="7329786" y="4082333"/>
            <a:ext cx="1986500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输出配置格式的数据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39BC62A-ED62-47D1-9E12-8FB45ACBC97E}"/>
              </a:ext>
            </a:extLst>
          </p:cNvPr>
          <p:cNvSpPr/>
          <p:nvPr/>
        </p:nvSpPr>
        <p:spPr>
          <a:xfrm>
            <a:off x="4756188" y="4746559"/>
            <a:ext cx="1062260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模数转换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A3060-9242-407D-A2AB-8D0E624487A9}"/>
              </a:ext>
            </a:extLst>
          </p:cNvPr>
          <p:cNvSpPr/>
          <p:nvPr/>
        </p:nvSpPr>
        <p:spPr>
          <a:xfrm>
            <a:off x="2506591" y="3682223"/>
            <a:ext cx="1266960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时序发生器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3BB31CA-E50E-2542-21C2-3ED6408D0A29}"/>
              </a:ext>
            </a:extLst>
          </p:cNvPr>
          <p:cNvCxnSpPr>
            <a:stCxn id="37" idx="1"/>
            <a:endCxn id="33" idx="0"/>
          </p:cNvCxnSpPr>
          <p:nvPr/>
        </p:nvCxnSpPr>
        <p:spPr>
          <a:xfrm rot="10800000" flipV="1">
            <a:off x="683535" y="3852040"/>
            <a:ext cx="1823057" cy="55896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D1FF209-4F70-468B-73A6-83ED54AFBEA4}"/>
              </a:ext>
            </a:extLst>
          </p:cNvPr>
          <p:cNvCxnSpPr>
            <a:cxnSpLocks/>
            <a:stCxn id="37" idx="3"/>
            <a:endCxn id="43" idx="0"/>
          </p:cNvCxnSpPr>
          <p:nvPr/>
        </p:nvCxnSpPr>
        <p:spPr>
          <a:xfrm>
            <a:off x="3773551" y="3852040"/>
            <a:ext cx="1498164" cy="55896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004CEFE-BABB-5009-2915-72623DE0A676}"/>
              </a:ext>
            </a:extLst>
          </p:cNvPr>
          <p:cNvSpPr/>
          <p:nvPr/>
        </p:nvSpPr>
        <p:spPr>
          <a:xfrm>
            <a:off x="7329786" y="2214285"/>
            <a:ext cx="1445436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系统控制时钟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90122A1-AA11-3039-C1C1-873B975A0DA3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6784461" y="2384102"/>
            <a:ext cx="5453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F0019C2E-E4F2-4384-54F7-437DA2CA6B69}"/>
              </a:ext>
            </a:extLst>
          </p:cNvPr>
          <p:cNvSpPr/>
          <p:nvPr/>
        </p:nvSpPr>
        <p:spPr>
          <a:xfrm>
            <a:off x="6794037" y="2052088"/>
            <a:ext cx="545325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PLL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6C6E8D-3AC1-D4F3-D516-68DD4A585953}"/>
              </a:ext>
            </a:extLst>
          </p:cNvPr>
          <p:cNvSpPr/>
          <p:nvPr/>
        </p:nvSpPr>
        <p:spPr>
          <a:xfrm>
            <a:off x="3764974" y="3569051"/>
            <a:ext cx="991214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6DFF1C7-CB63-AFAA-0923-F1F74836EAA6}"/>
              </a:ext>
            </a:extLst>
          </p:cNvPr>
          <p:cNvSpPr/>
          <p:nvPr/>
        </p:nvSpPr>
        <p:spPr>
          <a:xfrm>
            <a:off x="4711458" y="3085532"/>
            <a:ext cx="1544825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外部时序信号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F658628-3A2B-9937-E63A-776C452D39BB}"/>
              </a:ext>
            </a:extLst>
          </p:cNvPr>
          <p:cNvCxnSpPr>
            <a:cxnSpLocks/>
            <a:stCxn id="37" idx="0"/>
            <a:endCxn id="28" idx="1"/>
          </p:cNvCxnSpPr>
          <p:nvPr/>
        </p:nvCxnSpPr>
        <p:spPr>
          <a:xfrm rot="5400000" flipH="1" flipV="1">
            <a:off x="3712327" y="2683093"/>
            <a:ext cx="426874" cy="157138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6929266-DBFF-C876-27FF-D23B703ABF77}"/>
              </a:ext>
            </a:extLst>
          </p:cNvPr>
          <p:cNvSpPr/>
          <p:nvPr/>
        </p:nvSpPr>
        <p:spPr>
          <a:xfrm>
            <a:off x="6288853" y="3085532"/>
            <a:ext cx="2110563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VSYNC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HREF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PCLK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5BFDF7-6DBF-BAAA-B736-20E5855A1EA1}"/>
              </a:ext>
            </a:extLst>
          </p:cNvPr>
          <p:cNvSpPr/>
          <p:nvPr/>
        </p:nvSpPr>
        <p:spPr>
          <a:xfrm>
            <a:off x="3187337" y="372291"/>
            <a:ext cx="731520" cy="25472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E42DEF0-B9FB-8278-3BEB-505F98C17F09}"/>
              </a:ext>
            </a:extLst>
          </p:cNvPr>
          <p:cNvSpPr/>
          <p:nvPr/>
        </p:nvSpPr>
        <p:spPr>
          <a:xfrm>
            <a:off x="4102434" y="372291"/>
            <a:ext cx="731520" cy="25472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3A6193C-7C04-4FC4-B9AD-F757F5740F8E}"/>
              </a:ext>
            </a:extLst>
          </p:cNvPr>
          <p:cNvSpPr/>
          <p:nvPr/>
        </p:nvSpPr>
        <p:spPr>
          <a:xfrm>
            <a:off x="2952403" y="522375"/>
            <a:ext cx="1579841" cy="32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图像传感器处理</a:t>
            </a:r>
            <a:endParaRPr lang="en-US" altLang="zh-CN" sz="1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965BB35-3E1C-EFAE-022B-BD7351B74CD6}"/>
              </a:ext>
            </a:extLst>
          </p:cNvPr>
          <p:cNvSpPr/>
          <p:nvPr/>
        </p:nvSpPr>
        <p:spPr>
          <a:xfrm>
            <a:off x="1417450" y="327173"/>
            <a:ext cx="991213" cy="254726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232DE25-290D-2258-5807-B80BE5650BE1}"/>
              </a:ext>
            </a:extLst>
          </p:cNvPr>
          <p:cNvSpPr/>
          <p:nvPr/>
        </p:nvSpPr>
        <p:spPr>
          <a:xfrm>
            <a:off x="1820659" y="472426"/>
            <a:ext cx="1401369" cy="32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图像传感器核心</a:t>
            </a:r>
            <a:endParaRPr lang="en-US" altLang="zh-CN" sz="1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740D9CF-92D1-D209-7CAA-920884078E8B}"/>
              </a:ext>
            </a:extLst>
          </p:cNvPr>
          <p:cNvSpPr/>
          <p:nvPr/>
        </p:nvSpPr>
        <p:spPr>
          <a:xfrm>
            <a:off x="3960892" y="536319"/>
            <a:ext cx="1579841" cy="32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图像输出接口</a:t>
            </a:r>
            <a:endParaRPr lang="en-US" altLang="zh-CN" sz="1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31D82C0-67F9-0EBF-9C26-628773BC1791}"/>
              </a:ext>
            </a:extLst>
          </p:cNvPr>
          <p:cNvSpPr/>
          <p:nvPr/>
        </p:nvSpPr>
        <p:spPr>
          <a:xfrm>
            <a:off x="2823127" y="2642915"/>
            <a:ext cx="566503" cy="36789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563DA82-4A0B-849D-6CE4-6A64A752534A}"/>
              </a:ext>
            </a:extLst>
          </p:cNvPr>
          <p:cNvSpPr/>
          <p:nvPr/>
        </p:nvSpPr>
        <p:spPr>
          <a:xfrm>
            <a:off x="4557580" y="1219575"/>
            <a:ext cx="1120587" cy="36789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D0A4657-3A82-FA5D-BB46-8351957683BC}"/>
              </a:ext>
            </a:extLst>
          </p:cNvPr>
          <p:cNvSpPr/>
          <p:nvPr/>
        </p:nvSpPr>
        <p:spPr>
          <a:xfrm>
            <a:off x="5035778" y="434216"/>
            <a:ext cx="4096776" cy="33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OV5640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除了支持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DVP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接口还支持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14AB8A3-6D02-FC45-EA87-87488BB64611}"/>
              </a:ext>
            </a:extLst>
          </p:cNvPr>
          <p:cNvSpPr/>
          <p:nvPr/>
        </p:nvSpPr>
        <p:spPr>
          <a:xfrm>
            <a:off x="7927551" y="4746559"/>
            <a:ext cx="760318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D[9:2]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F8A253-4E4B-349A-CBD6-BDA11E945D31}"/>
              </a:ext>
            </a:extLst>
          </p:cNvPr>
          <p:cNvCxnSpPr>
            <a:cxnSpLocks/>
          </p:cNvCxnSpPr>
          <p:nvPr/>
        </p:nvCxnSpPr>
        <p:spPr>
          <a:xfrm>
            <a:off x="6220816" y="3468786"/>
            <a:ext cx="1077686" cy="6578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57D0C5E2-5124-52C7-BB8F-90A37926C7E5}"/>
              </a:ext>
            </a:extLst>
          </p:cNvPr>
          <p:cNvSpPr/>
          <p:nvPr/>
        </p:nvSpPr>
        <p:spPr>
          <a:xfrm>
            <a:off x="6872270" y="3535948"/>
            <a:ext cx="961262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控制下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4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  <p:bldP spid="36" grpId="0" animBg="1"/>
      <p:bldP spid="40" grpId="0"/>
      <p:bldP spid="42" grpId="0"/>
      <p:bldP spid="43" grpId="0" animBg="1"/>
      <p:bldP spid="45" grpId="0"/>
      <p:bldP spid="47" grpId="0"/>
      <p:bldP spid="48" grpId="0" animBg="1"/>
      <p:bldP spid="50" grpId="0"/>
      <p:bldP spid="52" grpId="0"/>
      <p:bldP spid="68" grpId="0"/>
      <p:bldP spid="37" grpId="0" animBg="1"/>
      <p:bldP spid="32" grpId="0" animBg="1"/>
      <p:bldP spid="49" grpId="0"/>
      <p:bldP spid="27" grpId="0"/>
      <p:bldP spid="28" grpId="0" animBg="1"/>
      <p:bldP spid="53" grpId="0"/>
      <p:bldP spid="10" grpId="0" animBg="1"/>
      <p:bldP spid="54" grpId="0" animBg="1"/>
      <p:bldP spid="55" grpId="0"/>
      <p:bldP spid="56" grpId="0" animBg="1"/>
      <p:bldP spid="57" grpId="0"/>
      <p:bldP spid="58" grpId="0"/>
      <p:bldP spid="61" grpId="0" animBg="1"/>
      <p:bldP spid="62" grpId="0" animBg="1"/>
      <p:bldP spid="63" grpId="0"/>
      <p:bldP spid="64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924353C-D1B8-767B-5F7E-8BF9F613775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431E57C1-DFAD-E39E-B41C-ED0010D6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3" y="290484"/>
            <a:ext cx="8109948" cy="293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39">
            <a:extLst>
              <a:ext uri="{FF2B5EF4-FFF2-40B4-BE49-F238E27FC236}">
                <a16:creationId xmlns:a16="http://schemas.microsoft.com/office/drawing/2014/main" id="{8AA56038-1EAE-45F5-8C21-934A41FD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298" y="45095"/>
            <a:ext cx="1613287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模块原理图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4" name="表格 114">
            <a:extLst>
              <a:ext uri="{FF2B5EF4-FFF2-40B4-BE49-F238E27FC236}">
                <a16:creationId xmlns:a16="http://schemas.microsoft.com/office/drawing/2014/main" id="{29A315E8-2F4A-AAA7-AA50-C4D8D1FBF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10592"/>
              </p:ext>
            </p:extLst>
          </p:nvPr>
        </p:nvGraphicFramePr>
        <p:xfrm>
          <a:off x="1090014" y="3372542"/>
          <a:ext cx="714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00">
                  <a:extLst>
                    <a:ext uri="{9D8B030D-6E8A-4147-A177-3AD203B41FA5}">
                      <a16:colId xmlns:a16="http://schemas.microsoft.com/office/drawing/2014/main" val="2479702722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796835783"/>
                    </a:ext>
                  </a:extLst>
                </a:gridCol>
                <a:gridCol w="1341000">
                  <a:extLst>
                    <a:ext uri="{9D8B030D-6E8A-4147-A177-3AD203B41FA5}">
                      <a16:colId xmlns:a16="http://schemas.microsoft.com/office/drawing/2014/main" val="2307457928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1432454672"/>
                    </a:ext>
                  </a:extLst>
                </a:gridCol>
              </a:tblGrid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147903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OV_SCL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SCCB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通信时钟信号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(IN)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OV_PWDN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掉电模式使能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高电平有效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)(IN)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72077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OV_SDA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SCCB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通信数据信号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(IN/OUT)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OV_VSYNC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帧同步信号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(OUT)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9325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OV_D[7:0]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数据线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(OUT)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OV_HREF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行同步信号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(OUT)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669069"/>
                  </a:ext>
                </a:extLst>
              </a:tr>
              <a:tr h="272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OV_RCLK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像素时钟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(OUT)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OV_RESET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复位信号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低电平有效</a:t>
                      </a:r>
                      <a:r>
                        <a:rPr lang="en-US" altLang="zh-CN" sz="12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)(IN)</a:t>
                      </a:r>
                      <a:endParaRPr lang="zh-CN" altLang="en-US" sz="12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15135"/>
                  </a:ext>
                </a:extLst>
              </a:tr>
            </a:tbl>
          </a:graphicData>
        </a:graphic>
      </p:graphicFrame>
      <p:sp>
        <p:nvSpPr>
          <p:cNvPr id="17" name="矩形 39">
            <a:extLst>
              <a:ext uri="{FF2B5EF4-FFF2-40B4-BE49-F238E27FC236}">
                <a16:creationId xmlns:a16="http://schemas.microsoft.com/office/drawing/2014/main" id="{B46BB33C-4B16-AAC9-270B-5E7B7DC4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43" y="4813025"/>
            <a:ext cx="6864713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，表示输入信号；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表示输出信号；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IN/OUT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表示既可以输出又可以做输入信号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96420E-43ED-5792-85AA-7D663EF994EB}"/>
              </a:ext>
            </a:extLst>
          </p:cNvPr>
          <p:cNvSpPr/>
          <p:nvPr/>
        </p:nvSpPr>
        <p:spPr>
          <a:xfrm>
            <a:off x="1000260" y="3058234"/>
            <a:ext cx="2239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模块对外接口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3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924353C-D1B8-767B-5F7E-8BF9F613775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C5475F-26BB-CF6A-8CCC-CE0D12FA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60216"/>
          </a:xfrm>
          <a:prstGeom prst="rect">
            <a:avLst/>
          </a:prstGeom>
        </p:spPr>
      </p:pic>
      <p:sp>
        <p:nvSpPr>
          <p:cNvPr id="20" name="矩形 39">
            <a:extLst>
              <a:ext uri="{FF2B5EF4-FFF2-40B4-BE49-F238E27FC236}">
                <a16:creationId xmlns:a16="http://schemas.microsoft.com/office/drawing/2014/main" id="{8AA56038-1EAE-45F5-8C21-934A41FD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98" y="5383"/>
            <a:ext cx="1613287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模块原理图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AE8CAE-277E-6BBC-128F-E7529AB29046}"/>
              </a:ext>
            </a:extLst>
          </p:cNvPr>
          <p:cNvSpPr/>
          <p:nvPr/>
        </p:nvSpPr>
        <p:spPr>
          <a:xfrm>
            <a:off x="7373802" y="283258"/>
            <a:ext cx="1072965" cy="38984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D38658-D933-C773-EEEF-04AF2889E6F0}"/>
              </a:ext>
            </a:extLst>
          </p:cNvPr>
          <p:cNvSpPr/>
          <p:nvPr/>
        </p:nvSpPr>
        <p:spPr>
          <a:xfrm>
            <a:off x="7029450" y="1502458"/>
            <a:ext cx="680717" cy="14854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2A3ABE-E36D-5C0E-862B-39C2F560FB3B}"/>
              </a:ext>
            </a:extLst>
          </p:cNvPr>
          <p:cNvSpPr/>
          <p:nvPr/>
        </p:nvSpPr>
        <p:spPr>
          <a:xfrm>
            <a:off x="6943860" y="1651000"/>
            <a:ext cx="1666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发送指令控制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33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CC6F5F-F17B-9E1D-4CC5-0F79515A311C}"/>
              </a:ext>
            </a:extLst>
          </p:cNvPr>
          <p:cNvSpPr/>
          <p:nvPr/>
        </p:nvSpPr>
        <p:spPr>
          <a:xfrm>
            <a:off x="120776" y="741504"/>
            <a:ext cx="4723535" cy="31811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传感器物理像素尺寸（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X_ADDR_MAX * Y_ADDR_MAX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3451090-A442-4D0E-37A8-2E108BC962AB}"/>
              </a:ext>
            </a:extLst>
          </p:cNvPr>
          <p:cNvSpPr/>
          <p:nvPr/>
        </p:nvSpPr>
        <p:spPr>
          <a:xfrm>
            <a:off x="380699" y="1144796"/>
            <a:ext cx="4327747" cy="26249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/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传感器窗口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42AF25-9697-1D74-9079-AFC56B0DC0BD}"/>
              </a:ext>
            </a:extLst>
          </p:cNvPr>
          <p:cNvSpPr/>
          <p:nvPr/>
        </p:nvSpPr>
        <p:spPr>
          <a:xfrm>
            <a:off x="1005194" y="1532517"/>
            <a:ext cx="3203724" cy="159677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图像窗口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68A23C2-95BF-38C3-AB87-EEFAEFA97440}"/>
              </a:ext>
            </a:extLst>
          </p:cNvPr>
          <p:cNvSpPr/>
          <p:nvPr/>
        </p:nvSpPr>
        <p:spPr>
          <a:xfrm>
            <a:off x="376779" y="1146552"/>
            <a:ext cx="4047948" cy="22150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图像尺寸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75FA9E-F7B8-7C9D-1E7F-068C90A3C64F}"/>
              </a:ext>
            </a:extLst>
          </p:cNvPr>
          <p:cNvSpPr/>
          <p:nvPr/>
        </p:nvSpPr>
        <p:spPr>
          <a:xfrm>
            <a:off x="46722" y="4673012"/>
            <a:ext cx="5611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两者大小不一样时，图像缩放处理；一致时，输出比例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1:1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15C20B-66B3-8C2B-EAE3-D7DE0DC7EFCC}"/>
              </a:ext>
            </a:extLst>
          </p:cNvPr>
          <p:cNvSpPr/>
          <p:nvPr/>
        </p:nvSpPr>
        <p:spPr>
          <a:xfrm>
            <a:off x="658854" y="98787"/>
            <a:ext cx="819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传感器窗口设置、图像尺寸设置、图像窗口设置和图像输出大小设置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674A4A-9A16-4E4A-44D3-6E60379CF39D}"/>
              </a:ext>
            </a:extLst>
          </p:cNvPr>
          <p:cNvSpPr/>
          <p:nvPr/>
        </p:nvSpPr>
        <p:spPr>
          <a:xfrm>
            <a:off x="4917881" y="1842687"/>
            <a:ext cx="3515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传感器窗口：传感器区域感兴趣部分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0x03/19/1A/07/17/18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5640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0x3800~0x3807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DE22D4-80F8-ED96-50AB-AC9A5E6D784F}"/>
              </a:ext>
            </a:extLst>
          </p:cNvPr>
          <p:cNvSpPr/>
          <p:nvPr/>
        </p:nvSpPr>
        <p:spPr>
          <a:xfrm>
            <a:off x="4924057" y="2587547"/>
            <a:ext cx="3792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图像尺寸：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DSP/ISP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输出图像的最大尺寸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0xC0/C1/8C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19A7169-FA0A-7BD9-F984-FA7BA5C43BEB}"/>
              </a:ext>
            </a:extLst>
          </p:cNvPr>
          <p:cNvSpPr/>
          <p:nvPr/>
        </p:nvSpPr>
        <p:spPr>
          <a:xfrm>
            <a:off x="4911705" y="3075390"/>
            <a:ext cx="2976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图像窗口：跟传感器窗口类似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0x51/52/53/54/55/57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DAAEF66-C4BA-1534-E803-59C0747510DF}"/>
              </a:ext>
            </a:extLst>
          </p:cNvPr>
          <p:cNvCxnSpPr>
            <a:cxnSpLocks/>
          </p:cNvCxnSpPr>
          <p:nvPr/>
        </p:nvCxnSpPr>
        <p:spPr>
          <a:xfrm flipV="1">
            <a:off x="3218571" y="1388526"/>
            <a:ext cx="3058156" cy="1190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41FEB12-5D04-7EAB-D053-205F2ED37E17}"/>
              </a:ext>
            </a:extLst>
          </p:cNvPr>
          <p:cNvSpPr/>
          <p:nvPr/>
        </p:nvSpPr>
        <p:spPr>
          <a:xfrm>
            <a:off x="5246241" y="628573"/>
            <a:ext cx="2220729" cy="11733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图像输出大小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3D2200-5C52-8B7B-603A-010EDC32FDFC}"/>
              </a:ext>
            </a:extLst>
          </p:cNvPr>
          <p:cNvSpPr/>
          <p:nvPr/>
        </p:nvSpPr>
        <p:spPr>
          <a:xfrm>
            <a:off x="4911705" y="3885826"/>
            <a:ext cx="40933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图像输出大小：最后输出到外部的图像尺寸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0x5A/5B/5C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5640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0x3808~0x380B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92C6CE8-3666-F38E-60EA-689FBA63405D}"/>
              </a:ext>
            </a:extLst>
          </p:cNvPr>
          <p:cNvSpPr/>
          <p:nvPr/>
        </p:nvSpPr>
        <p:spPr>
          <a:xfrm>
            <a:off x="238150" y="4282614"/>
            <a:ext cx="1290871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图像窗口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8B5FE8-C396-C041-F96D-6AF7945C201A}"/>
              </a:ext>
            </a:extLst>
          </p:cNvPr>
          <p:cNvSpPr/>
          <p:nvPr/>
        </p:nvSpPr>
        <p:spPr>
          <a:xfrm>
            <a:off x="2627126" y="4282614"/>
            <a:ext cx="1445436" cy="33963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图像输出大小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D98C1FD-784E-5760-BD80-0524D5B8B45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529021" y="4452431"/>
            <a:ext cx="10981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8C24992-19B1-7DAD-BDD9-2DA6B39AC3E0}"/>
              </a:ext>
            </a:extLst>
          </p:cNvPr>
          <p:cNvSpPr/>
          <p:nvPr/>
        </p:nvSpPr>
        <p:spPr>
          <a:xfrm>
            <a:off x="1616211" y="4138163"/>
            <a:ext cx="923724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DSP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67B09A62-FA2E-2CF7-FC84-DEDAB3EB10A2}"/>
              </a:ext>
            </a:extLst>
          </p:cNvPr>
          <p:cNvSpPr/>
          <p:nvPr/>
        </p:nvSpPr>
        <p:spPr>
          <a:xfrm rot="10800000">
            <a:off x="7981406" y="1895278"/>
            <a:ext cx="184232" cy="580133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6A2FAD-2D10-A4B1-3CF8-7498DB6CC3B7}"/>
              </a:ext>
            </a:extLst>
          </p:cNvPr>
          <p:cNvSpPr/>
          <p:nvPr/>
        </p:nvSpPr>
        <p:spPr>
          <a:xfrm>
            <a:off x="8546905" y="2578567"/>
            <a:ext cx="3040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缩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放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708A50-6092-A0F4-8323-B59F3B8E5065}"/>
              </a:ext>
            </a:extLst>
          </p:cNvPr>
          <p:cNvSpPr/>
          <p:nvPr/>
        </p:nvSpPr>
        <p:spPr>
          <a:xfrm>
            <a:off x="4924057" y="3547941"/>
            <a:ext cx="2717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5640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0x3810~0x3813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9D83BE7C-0AA9-86DE-364B-7FD24268892E}"/>
              </a:ext>
            </a:extLst>
          </p:cNvPr>
          <p:cNvSpPr/>
          <p:nvPr/>
        </p:nvSpPr>
        <p:spPr>
          <a:xfrm rot="10800000">
            <a:off x="8283546" y="2666229"/>
            <a:ext cx="157538" cy="1103542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51B5FB-F492-A653-D47A-5996FE30A972}"/>
              </a:ext>
            </a:extLst>
          </p:cNvPr>
          <p:cNvSpPr/>
          <p:nvPr/>
        </p:nvSpPr>
        <p:spPr>
          <a:xfrm>
            <a:off x="8163427" y="1892956"/>
            <a:ext cx="1022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输入窗口设置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17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/>
      <p:bldP spid="36" grpId="0"/>
      <p:bldP spid="37" grpId="0"/>
      <p:bldP spid="38" grpId="0"/>
      <p:bldP spid="39" grpId="0" animBg="1"/>
      <p:bldP spid="40" grpId="0"/>
      <p:bldP spid="16" grpId="0" animBg="1"/>
      <p:bldP spid="17" grpId="0" animBg="1"/>
      <p:bldP spid="19" grpId="0"/>
      <p:bldP spid="7" grpId="0" animBg="1"/>
      <p:bldP spid="24" grpId="0"/>
      <p:bldP spid="27" grpId="0"/>
      <p:bldP spid="31" grpId="0" animBg="1"/>
      <p:bldP spid="3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46833</TotalTime>
  <Words>3716</Words>
  <Application>Microsoft Office PowerPoint</Application>
  <PresentationFormat>全屏显示(16:9)</PresentationFormat>
  <Paragraphs>701</Paragraphs>
  <Slides>39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296</cp:revision>
  <dcterms:created xsi:type="dcterms:W3CDTF">2021-03-21T09:45:45Z</dcterms:created>
  <dcterms:modified xsi:type="dcterms:W3CDTF">2022-07-18T09:29:06Z</dcterms:modified>
</cp:coreProperties>
</file>