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8" r:id="rId2"/>
    <p:sldId id="270" r:id="rId3"/>
    <p:sldId id="274" r:id="rId4"/>
    <p:sldId id="359" r:id="rId5"/>
    <p:sldId id="385" r:id="rId6"/>
    <p:sldId id="380" r:id="rId7"/>
    <p:sldId id="381" r:id="rId8"/>
    <p:sldId id="386" r:id="rId9"/>
    <p:sldId id="388" r:id="rId10"/>
    <p:sldId id="389" r:id="rId11"/>
    <p:sldId id="383" r:id="rId12"/>
    <p:sldId id="391" r:id="rId13"/>
    <p:sldId id="377" r:id="rId14"/>
    <p:sldId id="379" r:id="rId15"/>
    <p:sldId id="376" r:id="rId16"/>
    <p:sldId id="371" r:id="rId17"/>
    <p:sldId id="372" r:id="rId18"/>
    <p:sldId id="390" r:id="rId19"/>
    <p:sldId id="374" r:id="rId20"/>
    <p:sldId id="346" r:id="rId21"/>
    <p:sldId id="382" r:id="rId22"/>
    <p:sldId id="384" r:id="rId23"/>
    <p:sldId id="281" r:id="rId24"/>
    <p:sldId id="392" r:id="rId25"/>
    <p:sldId id="363" r:id="rId26"/>
    <p:sldId id="27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CF8"/>
    <a:srgbClr val="FFFFFF"/>
    <a:srgbClr val="4472C4"/>
    <a:srgbClr val="1969B2"/>
    <a:srgbClr val="B4C7E7"/>
    <a:srgbClr val="5AA5DE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 autoAdjust="0"/>
    <p:restoredTop sz="88746" autoAdjust="0"/>
  </p:normalViewPr>
  <p:slideViewPr>
    <p:cSldViewPr snapToGrid="0">
      <p:cViewPr varScale="1">
        <p:scale>
          <a:sx n="114" d="100"/>
          <a:sy n="114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3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9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5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1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2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2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8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8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558" y="2308223"/>
            <a:ext cx="4788709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摄像头实验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187983"/>
            <a:ext cx="422330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模块时序图介绍（熟悉）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686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9C917182-E837-4E40-BA33-A39E758C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67" y="2531263"/>
            <a:ext cx="4531995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为什么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FIFO(AL422B) 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AB954D-BBB0-4AF8-8313-F513F0B3B06B}"/>
              </a:ext>
            </a:extLst>
          </p:cNvPr>
          <p:cNvSpPr/>
          <p:nvPr/>
        </p:nvSpPr>
        <p:spPr>
          <a:xfrm>
            <a:off x="1213636" y="3088081"/>
            <a:ext cx="6025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最高可达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24MHz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F103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直接抓取非常耗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AFC411-7CC7-42CF-AB3C-753E521224A4}"/>
              </a:ext>
            </a:extLst>
          </p:cNvPr>
          <p:cNvSpPr/>
          <p:nvPr/>
        </p:nvSpPr>
        <p:spPr>
          <a:xfrm>
            <a:off x="1213636" y="3478319"/>
            <a:ext cx="6025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F103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主频低，且没有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外设，因成本问题有的不扩展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D93C13-74E8-40B6-88F6-0BA7B0DB8FB7}"/>
              </a:ext>
            </a:extLst>
          </p:cNvPr>
          <p:cNvSpPr/>
          <p:nvPr/>
        </p:nvSpPr>
        <p:spPr>
          <a:xfrm>
            <a:off x="681667" y="4002100"/>
            <a:ext cx="6025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的存在，不要求单片机具有高速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，也不会过多占用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8AA56038-1EAE-45F5-8C21-934A41FD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63" y="455771"/>
            <a:ext cx="519376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ATK_OV7725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FDE7CB-B2F8-4C6B-B694-3D61C411E71D}"/>
              </a:ext>
            </a:extLst>
          </p:cNvPr>
          <p:cNvSpPr/>
          <p:nvPr/>
        </p:nvSpPr>
        <p:spPr>
          <a:xfrm>
            <a:off x="681667" y="1018715"/>
            <a:ext cx="3054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 VGA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输出模式 帧时序图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5F93CE-DFB5-4D3B-B082-632FAD7B627B}"/>
              </a:ext>
            </a:extLst>
          </p:cNvPr>
          <p:cNvSpPr/>
          <p:nvPr/>
        </p:nvSpPr>
        <p:spPr>
          <a:xfrm>
            <a:off x="681667" y="1403447"/>
            <a:ext cx="3383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输出格式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时序图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A0CC0D-C9CB-4AA0-B08B-B96551267FC9}"/>
              </a:ext>
            </a:extLst>
          </p:cNvPr>
          <p:cNvSpPr/>
          <p:nvPr/>
        </p:nvSpPr>
        <p:spPr>
          <a:xfrm>
            <a:off x="681667" y="1788179"/>
            <a:ext cx="3054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68E352-0419-468A-9CA4-E0439C28C644}"/>
              </a:ext>
            </a:extLst>
          </p:cNvPr>
          <p:cNvSpPr/>
          <p:nvPr/>
        </p:nvSpPr>
        <p:spPr>
          <a:xfrm>
            <a:off x="681667" y="2172912"/>
            <a:ext cx="3054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时序图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0B0AA99-F75E-4FA8-9DAD-CEB39A03974A}"/>
              </a:ext>
            </a:extLst>
          </p:cNvPr>
          <p:cNvSpPr/>
          <p:nvPr/>
        </p:nvSpPr>
        <p:spPr>
          <a:xfrm>
            <a:off x="5233772" y="950844"/>
            <a:ext cx="1323117" cy="35171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输出模式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6E0059-4581-41EC-9E32-05F6183F29F8}"/>
              </a:ext>
            </a:extLst>
          </p:cNvPr>
          <p:cNvSpPr/>
          <p:nvPr/>
        </p:nvSpPr>
        <p:spPr>
          <a:xfrm>
            <a:off x="6840500" y="1010115"/>
            <a:ext cx="12136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QVGA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35849A4-EBDA-4F64-BEF7-65509C9DFA9C}"/>
              </a:ext>
            </a:extLst>
          </p:cNvPr>
          <p:cNvSpPr/>
          <p:nvPr/>
        </p:nvSpPr>
        <p:spPr>
          <a:xfrm>
            <a:off x="5233772" y="1377420"/>
            <a:ext cx="1323117" cy="35171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输出格式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3B1358-C21D-404D-AE81-EFD89BB017B5}"/>
              </a:ext>
            </a:extLst>
          </p:cNvPr>
          <p:cNvSpPr/>
          <p:nvPr/>
        </p:nvSpPr>
        <p:spPr>
          <a:xfrm>
            <a:off x="6837026" y="1384001"/>
            <a:ext cx="1980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RGB555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RGB444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8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455771"/>
            <a:ext cx="36931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AL422B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54B982-3641-973E-17DB-4968E5D6A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68" y="1217020"/>
            <a:ext cx="1792373" cy="234862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B06CFCE-0499-A101-6F4F-918625E620F6}"/>
              </a:ext>
            </a:extLst>
          </p:cNvPr>
          <p:cNvSpPr/>
          <p:nvPr/>
        </p:nvSpPr>
        <p:spPr>
          <a:xfrm>
            <a:off x="2213605" y="800258"/>
            <a:ext cx="6332222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AL422B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本质是一种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存储器，容量为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393216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字节，支持同时写入和读出数据。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590173-87F3-843B-FE80-1231A5767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611" y="1465779"/>
            <a:ext cx="4459216" cy="223719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47F14D9-747B-6B8C-5C31-680DF86FB2A0}"/>
              </a:ext>
            </a:extLst>
          </p:cNvPr>
          <p:cNvSpPr/>
          <p:nvPr/>
        </p:nvSpPr>
        <p:spPr>
          <a:xfrm>
            <a:off x="2394194" y="3865218"/>
            <a:ext cx="6332222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写操作相关引脚：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DI7~0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读操作相关引脚：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RRST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DO7~0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OE</a:t>
            </a:r>
          </a:p>
        </p:txBody>
      </p:sp>
    </p:spTree>
    <p:extLst>
      <p:ext uri="{BB962C8B-B14F-4D97-AF65-F5344CB8AC3E}">
        <p14:creationId xmlns:p14="http://schemas.microsoft.com/office/powerpoint/2010/main" val="40547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" y="-15004"/>
            <a:ext cx="35309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帧时序图（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VGA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模式）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7362DA-42AC-4165-829F-34413CB0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" y="512148"/>
            <a:ext cx="9144000" cy="424581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83642E5-D396-42A1-B2F7-4097185D6CA7}"/>
              </a:ext>
            </a:extLst>
          </p:cNvPr>
          <p:cNvSpPr/>
          <p:nvPr/>
        </p:nvSpPr>
        <p:spPr>
          <a:xfrm>
            <a:off x="-49565" y="1798972"/>
            <a:ext cx="1096626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行中断信号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1735D7-3109-4E8B-AD87-AF637937B277}"/>
              </a:ext>
            </a:extLst>
          </p:cNvPr>
          <p:cNvSpPr/>
          <p:nvPr/>
        </p:nvSpPr>
        <p:spPr>
          <a:xfrm>
            <a:off x="-98803" y="835473"/>
            <a:ext cx="831846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帧信号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CA6BAD-10F8-48E1-8FB0-119A4A1FAB46}"/>
              </a:ext>
            </a:extLst>
          </p:cNvPr>
          <p:cNvSpPr/>
          <p:nvPr/>
        </p:nvSpPr>
        <p:spPr>
          <a:xfrm>
            <a:off x="-141007" y="2790700"/>
            <a:ext cx="1237303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行中断信号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F1A5F1-A5B3-4F7F-B6D7-83658738E7A4}"/>
              </a:ext>
            </a:extLst>
          </p:cNvPr>
          <p:cNvSpPr/>
          <p:nvPr/>
        </p:nvSpPr>
        <p:spPr>
          <a:xfrm>
            <a:off x="42203" y="1798972"/>
            <a:ext cx="1620997" cy="1549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共用一个引脚，由寄存器选择输出</a:t>
            </a: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28689B59-2071-4242-9CA9-2642CFCECF59}"/>
              </a:ext>
            </a:extLst>
          </p:cNvPr>
          <p:cNvSpPr/>
          <p:nvPr/>
        </p:nvSpPr>
        <p:spPr>
          <a:xfrm rot="16200000">
            <a:off x="4394579" y="-2574122"/>
            <a:ext cx="530217" cy="6837432"/>
          </a:xfrm>
          <a:prstGeom prst="rightBrace">
            <a:avLst>
              <a:gd name="adj1" fmla="val 8333"/>
              <a:gd name="adj2" fmla="val 7266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258837-0F68-49A8-A5E8-75D00E8AA640}"/>
              </a:ext>
            </a:extLst>
          </p:cNvPr>
          <p:cNvSpPr/>
          <p:nvPr/>
        </p:nvSpPr>
        <p:spPr>
          <a:xfrm>
            <a:off x="5791996" y="317017"/>
            <a:ext cx="1647301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一帧图像数据的时间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138274F-4081-4C4E-90CB-1D0667E22F25}"/>
              </a:ext>
            </a:extLst>
          </p:cNvPr>
          <p:cNvSpPr/>
          <p:nvPr/>
        </p:nvSpPr>
        <p:spPr>
          <a:xfrm>
            <a:off x="3571200" y="2360000"/>
            <a:ext cx="194400" cy="1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99156E-893C-4E5A-A535-C6A92DA8A671}"/>
              </a:ext>
            </a:extLst>
          </p:cNvPr>
          <p:cNvSpPr/>
          <p:nvPr/>
        </p:nvSpPr>
        <p:spPr>
          <a:xfrm>
            <a:off x="2857901" y="2587074"/>
            <a:ext cx="1620997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sz="12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输出一个像素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1D1473-8259-2E63-B738-35E7EBE06EDB}"/>
              </a:ext>
            </a:extLst>
          </p:cNvPr>
          <p:cNvSpPr/>
          <p:nvPr/>
        </p:nvSpPr>
        <p:spPr>
          <a:xfrm>
            <a:off x="502701" y="487920"/>
            <a:ext cx="3271399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摄像头输出，用于标记一帧数据的开始与结束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A1C0F2-175C-F7A1-8086-097662704B85}"/>
              </a:ext>
            </a:extLst>
          </p:cNvPr>
          <p:cNvSpPr/>
          <p:nvPr/>
        </p:nvSpPr>
        <p:spPr>
          <a:xfrm>
            <a:off x="1663200" y="1628362"/>
            <a:ext cx="3271399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摄像头输出，用于标记一行数据的开始与结束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3B8425E-9AC1-D47C-2B43-8089194660F0}"/>
              </a:ext>
            </a:extLst>
          </p:cNvPr>
          <p:cNvCxnSpPr>
            <a:cxnSpLocks/>
          </p:cNvCxnSpPr>
          <p:nvPr/>
        </p:nvCxnSpPr>
        <p:spPr>
          <a:xfrm flipH="1">
            <a:off x="3187337" y="1542033"/>
            <a:ext cx="1620997" cy="5302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1AD7343-5989-6B9B-4C37-AFC037854F5D}"/>
              </a:ext>
            </a:extLst>
          </p:cNvPr>
          <p:cNvSpPr/>
          <p:nvPr/>
        </p:nvSpPr>
        <p:spPr>
          <a:xfrm>
            <a:off x="4807005" y="1405393"/>
            <a:ext cx="2350065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高电平有效，输出有效数据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5F2A97-B58D-CD31-19E6-036378ECE1B6}"/>
              </a:ext>
            </a:extLst>
          </p:cNvPr>
          <p:cNvSpPr/>
          <p:nvPr/>
        </p:nvSpPr>
        <p:spPr>
          <a:xfrm>
            <a:off x="-18071" y="3750541"/>
            <a:ext cx="831846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数据信号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6D1EC16-D82A-41A0-B3D1-DA8183D7D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" y="4495272"/>
            <a:ext cx="2543432" cy="457818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C77385-B085-43C4-A643-93B71E3724BE}"/>
              </a:ext>
            </a:extLst>
          </p:cNvPr>
          <p:cNvCxnSpPr>
            <a:cxnSpLocks/>
          </p:cNvCxnSpPr>
          <p:nvPr/>
        </p:nvCxnSpPr>
        <p:spPr>
          <a:xfrm flipV="1">
            <a:off x="1232111" y="1080290"/>
            <a:ext cx="1" cy="2236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B378C37-7856-4D2F-830F-550D33468A21}"/>
              </a:ext>
            </a:extLst>
          </p:cNvPr>
          <p:cNvSpPr/>
          <p:nvPr/>
        </p:nvSpPr>
        <p:spPr>
          <a:xfrm>
            <a:off x="3187337" y="2072250"/>
            <a:ext cx="638351" cy="2583329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3" grpId="0" animBg="1"/>
      <p:bldP spid="21" grpId="0" animBg="1"/>
      <p:bldP spid="23" grpId="0"/>
      <p:bldP spid="22" grpId="0" animBg="1"/>
      <p:bldP spid="27" grpId="0"/>
      <p:bldP spid="12" grpId="0"/>
      <p:bldP spid="15" grpId="0"/>
      <p:bldP spid="20" grpId="0"/>
      <p:bldP spid="24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509E5D-5C50-4682-B0FB-D897CE11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" y="455772"/>
            <a:ext cx="5499159" cy="4687728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50CECBED-D081-49DA-8681-47A4C0F1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" y="236"/>
            <a:ext cx="328910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RGB565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00D4B7-9989-4A4F-8481-77DA5A6F4831}"/>
              </a:ext>
            </a:extLst>
          </p:cNvPr>
          <p:cNvSpPr/>
          <p:nvPr/>
        </p:nvSpPr>
        <p:spPr>
          <a:xfrm>
            <a:off x="3623119" y="3665485"/>
            <a:ext cx="3971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图像数据通过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D[9:2]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输出一字节数据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0E5036-6C2D-416C-B2DE-BED84463D09D}"/>
              </a:ext>
            </a:extLst>
          </p:cNvPr>
          <p:cNvSpPr/>
          <p:nvPr/>
        </p:nvSpPr>
        <p:spPr>
          <a:xfrm>
            <a:off x="1384061" y="3123790"/>
            <a:ext cx="2113519" cy="2009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EF4162-9AF1-41E6-A559-62284B9257A9}"/>
              </a:ext>
            </a:extLst>
          </p:cNvPr>
          <p:cNvSpPr/>
          <p:nvPr/>
        </p:nvSpPr>
        <p:spPr>
          <a:xfrm>
            <a:off x="3623119" y="4194314"/>
            <a:ext cx="5037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first byte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second byte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49D7E8-5684-49C4-83DB-4D30A5627B4B}"/>
              </a:ext>
            </a:extLst>
          </p:cNvPr>
          <p:cNvSpPr/>
          <p:nvPr/>
        </p:nvSpPr>
        <p:spPr>
          <a:xfrm>
            <a:off x="2031761" y="678180"/>
            <a:ext cx="2931287" cy="2123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19CF50-A429-4EA5-9293-81C5D37AF74C}"/>
              </a:ext>
            </a:extLst>
          </p:cNvPr>
          <p:cNvSpPr/>
          <p:nvPr/>
        </p:nvSpPr>
        <p:spPr>
          <a:xfrm>
            <a:off x="5172107" y="1401272"/>
            <a:ext cx="3971893" cy="886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为高时，开始输出一行数据中的第一个字节，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个字节，传输完一行数据中最后一个字节后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变为低。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CCD9C7-7C15-44AD-90FA-0BE3EBF328AD}"/>
              </a:ext>
            </a:extLst>
          </p:cNvPr>
          <p:cNvSpPr/>
          <p:nvPr/>
        </p:nvSpPr>
        <p:spPr>
          <a:xfrm>
            <a:off x="5172107" y="2746050"/>
            <a:ext cx="4061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输出完一行图像数据后，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变为低电平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787F57C-5190-0D22-67AF-95B8FD38602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283422" y="282977"/>
            <a:ext cx="793821" cy="5302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054E915-5294-EF4D-A4B2-2763CE2F86E3}"/>
              </a:ext>
            </a:extLst>
          </p:cNvPr>
          <p:cNvSpPr/>
          <p:nvPr/>
        </p:nvSpPr>
        <p:spPr>
          <a:xfrm>
            <a:off x="6077243" y="146337"/>
            <a:ext cx="1995100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24MHz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A1CA39-1950-4371-918B-6D764265E4B5}"/>
              </a:ext>
            </a:extLst>
          </p:cNvPr>
          <p:cNvSpPr/>
          <p:nvPr/>
        </p:nvSpPr>
        <p:spPr>
          <a:xfrm>
            <a:off x="3681540" y="4532769"/>
            <a:ext cx="822007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B09100-EF40-4BAB-8360-77B0097D37D3}"/>
              </a:ext>
            </a:extLst>
          </p:cNvPr>
          <p:cNvSpPr/>
          <p:nvPr/>
        </p:nvSpPr>
        <p:spPr>
          <a:xfrm>
            <a:off x="4896608" y="4532769"/>
            <a:ext cx="822007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97BF6E-C391-4F29-A381-9F5287EEA3A0}"/>
              </a:ext>
            </a:extLst>
          </p:cNvPr>
          <p:cNvSpPr/>
          <p:nvPr/>
        </p:nvSpPr>
        <p:spPr>
          <a:xfrm>
            <a:off x="2084294" y="1644072"/>
            <a:ext cx="2812314" cy="30575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/>
      <p:bldP spid="22" grpId="0"/>
      <p:bldP spid="11" grpId="0"/>
      <p:bldP spid="12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A51CA651-A2F9-4400-9CDE-1D54A453F45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-57700"/>
            <a:ext cx="94592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原理图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160FBB-3733-4F48-9AF9-B6CA4FC3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" y="465550"/>
            <a:ext cx="4046831" cy="2916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9A8863-0377-4586-925A-E93B13A9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776" y="783852"/>
            <a:ext cx="4110140" cy="2279845"/>
          </a:xfrm>
          <a:prstGeom prst="rect">
            <a:avLst/>
          </a:prstGeom>
        </p:spPr>
      </p:pic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853C113-BFB0-4A5A-99BA-A05B5EDB4A5A}"/>
              </a:ext>
            </a:extLst>
          </p:cNvPr>
          <p:cNvCxnSpPr>
            <a:cxnSpLocks/>
          </p:cNvCxnSpPr>
          <p:nvPr/>
        </p:nvCxnSpPr>
        <p:spPr>
          <a:xfrm flipV="1">
            <a:off x="4036698" y="1006866"/>
            <a:ext cx="1031293" cy="965835"/>
          </a:xfrm>
          <a:prstGeom prst="bentConnector3">
            <a:avLst>
              <a:gd name="adj1" fmla="val 119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E033A65-4718-489F-879D-FF064FA71635}"/>
              </a:ext>
            </a:extLst>
          </p:cNvPr>
          <p:cNvCxnSpPr>
            <a:cxnSpLocks/>
          </p:cNvCxnSpPr>
          <p:nvPr/>
        </p:nvCxnSpPr>
        <p:spPr>
          <a:xfrm flipV="1">
            <a:off x="4036698" y="1139484"/>
            <a:ext cx="1031293" cy="957042"/>
          </a:xfrm>
          <a:prstGeom prst="bentConnector3">
            <a:avLst>
              <a:gd name="adj1" fmla="val 1822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F633C081-E891-4E4B-BB06-131F4B2453B8}"/>
              </a:ext>
            </a:extLst>
          </p:cNvPr>
          <p:cNvCxnSpPr>
            <a:cxnSpLocks/>
          </p:cNvCxnSpPr>
          <p:nvPr/>
        </p:nvCxnSpPr>
        <p:spPr>
          <a:xfrm flipV="1">
            <a:off x="4036698" y="1267852"/>
            <a:ext cx="1031292" cy="961292"/>
          </a:xfrm>
          <a:prstGeom prst="bentConnector3">
            <a:avLst>
              <a:gd name="adj1" fmla="val 2580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011F998F-586A-4B23-B426-79F7C028CE7B}"/>
              </a:ext>
            </a:extLst>
          </p:cNvPr>
          <p:cNvCxnSpPr>
            <a:cxnSpLocks/>
          </p:cNvCxnSpPr>
          <p:nvPr/>
        </p:nvCxnSpPr>
        <p:spPr>
          <a:xfrm flipV="1">
            <a:off x="4036697" y="1399296"/>
            <a:ext cx="1031293" cy="958216"/>
          </a:xfrm>
          <a:prstGeom prst="bentConnector3">
            <a:avLst>
              <a:gd name="adj1" fmla="val 333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779D2054-F5AC-4C28-B7BA-8F0DDC61116A}"/>
              </a:ext>
            </a:extLst>
          </p:cNvPr>
          <p:cNvCxnSpPr>
            <a:cxnSpLocks/>
          </p:cNvCxnSpPr>
          <p:nvPr/>
        </p:nvCxnSpPr>
        <p:spPr>
          <a:xfrm flipV="1">
            <a:off x="4036696" y="2334651"/>
            <a:ext cx="1017269" cy="151865"/>
          </a:xfrm>
          <a:prstGeom prst="bentConnector3">
            <a:avLst>
              <a:gd name="adj1" fmla="val 4101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CD602E9-7E74-42F5-8E72-3D9594C0DAF4}"/>
              </a:ext>
            </a:extLst>
          </p:cNvPr>
          <p:cNvCxnSpPr>
            <a:cxnSpLocks/>
          </p:cNvCxnSpPr>
          <p:nvPr/>
        </p:nvCxnSpPr>
        <p:spPr>
          <a:xfrm flipV="1">
            <a:off x="4036696" y="2467229"/>
            <a:ext cx="1017269" cy="143934"/>
          </a:xfrm>
          <a:prstGeom prst="bentConnector3">
            <a:avLst>
              <a:gd name="adj1" fmla="val 4831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9E3A542-9606-49A8-8B5C-5F2838BC65C2}"/>
              </a:ext>
            </a:extLst>
          </p:cNvPr>
          <p:cNvCxnSpPr>
            <a:cxnSpLocks/>
          </p:cNvCxnSpPr>
          <p:nvPr/>
        </p:nvCxnSpPr>
        <p:spPr>
          <a:xfrm flipV="1">
            <a:off x="4036696" y="2598674"/>
            <a:ext cx="1017269" cy="132618"/>
          </a:xfrm>
          <a:prstGeom prst="bentConnector3">
            <a:avLst>
              <a:gd name="adj1" fmla="val 5618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3165A36-197D-48E8-AAE8-470837BEDCDE}"/>
              </a:ext>
            </a:extLst>
          </p:cNvPr>
          <p:cNvCxnSpPr>
            <a:cxnSpLocks/>
          </p:cNvCxnSpPr>
          <p:nvPr/>
        </p:nvCxnSpPr>
        <p:spPr>
          <a:xfrm flipV="1">
            <a:off x="4036696" y="2731292"/>
            <a:ext cx="1017269" cy="135767"/>
          </a:xfrm>
          <a:prstGeom prst="bentConnector3">
            <a:avLst>
              <a:gd name="adj1" fmla="val 6348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B2C3A65-2385-4707-9542-70F7A923FD56}"/>
              </a:ext>
            </a:extLst>
          </p:cNvPr>
          <p:cNvCxnSpPr/>
          <p:nvPr/>
        </p:nvCxnSpPr>
        <p:spPr>
          <a:xfrm flipV="1">
            <a:off x="4036696" y="348371"/>
            <a:ext cx="515647" cy="353060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B8E8515-F852-4C2A-BE91-8891D5F7C64F}"/>
              </a:ext>
            </a:extLst>
          </p:cNvPr>
          <p:cNvCxnSpPr/>
          <p:nvPr/>
        </p:nvCxnSpPr>
        <p:spPr>
          <a:xfrm flipV="1">
            <a:off x="4032223" y="476545"/>
            <a:ext cx="515647" cy="353060"/>
          </a:xfrm>
          <a:prstGeom prst="bentConnector3">
            <a:avLst>
              <a:gd name="adj1" fmla="val 766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7190C776-9A4E-4211-8A33-1CCFDA10276B}"/>
              </a:ext>
            </a:extLst>
          </p:cNvPr>
          <p:cNvSpPr/>
          <p:nvPr/>
        </p:nvSpPr>
        <p:spPr>
          <a:xfrm>
            <a:off x="4551552" y="263966"/>
            <a:ext cx="831846" cy="27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通信接口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7F663C8-CB2E-455C-ADF9-73F5E3C8B991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4039483" y="706366"/>
            <a:ext cx="690221" cy="502184"/>
          </a:xfrm>
          <a:prstGeom prst="bentConnector3">
            <a:avLst>
              <a:gd name="adj1" fmla="val 70148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F7EEEE09-97D0-47E0-9ADC-C789B35505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67953" y="739214"/>
            <a:ext cx="634365" cy="45720"/>
          </a:xfrm>
          <a:prstGeom prst="bentConnector3">
            <a:avLst>
              <a:gd name="adj1" fmla="val -45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AD2F89EF-E926-470A-927C-CC06CD3F01ED}"/>
              </a:ext>
            </a:extLst>
          </p:cNvPr>
          <p:cNvSpPr/>
          <p:nvPr/>
        </p:nvSpPr>
        <p:spPr>
          <a:xfrm>
            <a:off x="2551157" y="165383"/>
            <a:ext cx="831846" cy="27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外部晶振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BFB9CE5-77F3-454D-90D7-F2226AB6191B}"/>
              </a:ext>
            </a:extLst>
          </p:cNvPr>
          <p:cNvSpPr/>
          <p:nvPr/>
        </p:nvSpPr>
        <p:spPr>
          <a:xfrm>
            <a:off x="4729704" y="569726"/>
            <a:ext cx="650012" cy="27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帧中断</a:t>
            </a: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0182DF4-5133-452E-9FDB-CB47990E2D9C}"/>
              </a:ext>
            </a:extLst>
          </p:cNvPr>
          <p:cNvCxnSpPr>
            <a:cxnSpLocks/>
          </p:cNvCxnSpPr>
          <p:nvPr/>
        </p:nvCxnSpPr>
        <p:spPr>
          <a:xfrm>
            <a:off x="4032223" y="1337164"/>
            <a:ext cx="1023978" cy="733856"/>
          </a:xfrm>
          <a:prstGeom prst="bentConnector3">
            <a:avLst>
              <a:gd name="adj1" fmla="val 40512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B3D2D859-922B-4712-ACCD-18743A6AE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846" y="-7037"/>
            <a:ext cx="2673668" cy="891223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AB755D8D-4E3D-4D9F-8221-A2F32C052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18" y="3243906"/>
            <a:ext cx="3092544" cy="1889888"/>
          </a:xfrm>
          <a:prstGeom prst="rect">
            <a:avLst/>
          </a:prstGeom>
        </p:spPr>
      </p:pic>
      <p:graphicFrame>
        <p:nvGraphicFramePr>
          <p:cNvPr id="114" name="表格 114">
            <a:extLst>
              <a:ext uri="{FF2B5EF4-FFF2-40B4-BE49-F238E27FC236}">
                <a16:creationId xmlns:a16="http://schemas.microsoft.com/office/drawing/2014/main" id="{C6BB4C60-1A41-405F-B444-9C05E5086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9726"/>
              </p:ext>
            </p:extLst>
          </p:nvPr>
        </p:nvGraphicFramePr>
        <p:xfrm>
          <a:off x="3203462" y="3243906"/>
          <a:ext cx="577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00">
                  <a:extLst>
                    <a:ext uri="{9D8B030D-6E8A-4147-A177-3AD203B41FA5}">
                      <a16:colId xmlns:a16="http://schemas.microsoft.com/office/drawing/2014/main" val="247970272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796835783"/>
                    </a:ext>
                  </a:extLst>
                </a:gridCol>
                <a:gridCol w="1341000">
                  <a:extLst>
                    <a:ext uri="{9D8B030D-6E8A-4147-A177-3AD203B41FA5}">
                      <a16:colId xmlns:a16="http://schemas.microsoft.com/office/drawing/2014/main" val="230745792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432454672"/>
                    </a:ext>
                  </a:extLst>
                </a:gridCol>
              </a:tblGrid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147903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OV_SCL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SCCB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通信时钟信号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FIFO_WRST 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写指针复位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72077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OV_SDA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SCCB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通信数据信号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FIFO_RRST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读指针复位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9325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FIFO_D[7:0]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输出数据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(8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FIFO_OE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输出使能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669069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FIFO_RCLK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OV_VSYNC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帧同步信号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15135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FIFO_WEN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FIFO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写使能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932206"/>
                  </a:ext>
                </a:extLst>
              </a:tr>
            </a:tbl>
          </a:graphicData>
        </a:graphic>
      </p:graphicFrame>
      <p:sp>
        <p:nvSpPr>
          <p:cNvPr id="118" name="矩形 117">
            <a:extLst>
              <a:ext uri="{FF2B5EF4-FFF2-40B4-BE49-F238E27FC236}">
                <a16:creationId xmlns:a16="http://schemas.microsoft.com/office/drawing/2014/main" id="{1F629FA3-6B00-4D36-9D7B-B34A339E5D03}"/>
              </a:ext>
            </a:extLst>
          </p:cNvPr>
          <p:cNvSpPr/>
          <p:nvPr/>
        </p:nvSpPr>
        <p:spPr>
          <a:xfrm>
            <a:off x="6551946" y="70338"/>
            <a:ext cx="625975" cy="406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956A623-3A80-4BF1-A3BA-5F49C7DF65E0}"/>
              </a:ext>
            </a:extLst>
          </p:cNvPr>
          <p:cNvSpPr/>
          <p:nvPr/>
        </p:nvSpPr>
        <p:spPr>
          <a:xfrm>
            <a:off x="7324165" y="661573"/>
            <a:ext cx="1838656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都为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FIFO_WE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才为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F0A1F3-6A15-453D-B0C5-222F1237658E}"/>
              </a:ext>
            </a:extLst>
          </p:cNvPr>
          <p:cNvSpPr/>
          <p:nvPr/>
        </p:nvSpPr>
        <p:spPr>
          <a:xfrm>
            <a:off x="6551945" y="1445795"/>
            <a:ext cx="1717996" cy="164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95" grpId="0" animBg="1"/>
      <p:bldP spid="96" grpId="0" animBg="1"/>
      <p:bldP spid="118" grpId="0" animBg="1"/>
      <p:bldP spid="119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1392"/>
            <a:ext cx="17623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FIFO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E9F1C7-CD36-45BB-88B0-FA87A1CB2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0"/>
          <a:stretch/>
        </p:blipFill>
        <p:spPr>
          <a:xfrm>
            <a:off x="256929" y="351472"/>
            <a:ext cx="8879927" cy="4693444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34BEF2-BC4D-4F8C-AB9F-9033F0092A58}"/>
              </a:ext>
            </a:extLst>
          </p:cNvPr>
          <p:cNvSpPr/>
          <p:nvPr/>
        </p:nvSpPr>
        <p:spPr>
          <a:xfrm>
            <a:off x="4074173" y="1552331"/>
            <a:ext cx="3726803" cy="351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WRST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写指针会复位到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CCBF33-EDE8-4C07-B47F-D33AFECDBEE2}"/>
              </a:ext>
            </a:extLst>
          </p:cNvPr>
          <p:cNvSpPr/>
          <p:nvPr/>
        </p:nvSpPr>
        <p:spPr>
          <a:xfrm>
            <a:off x="1438201" y="3042994"/>
            <a:ext cx="2024209" cy="351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,FIFO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写使能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04AE4A-C55F-4087-B44F-1D7ED93D5A4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50306" y="3394710"/>
            <a:ext cx="0" cy="292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030EE38-891C-4BE4-8BDA-DE9B5A69800A}"/>
              </a:ext>
            </a:extLst>
          </p:cNvPr>
          <p:cNvSpPr/>
          <p:nvPr/>
        </p:nvSpPr>
        <p:spPr>
          <a:xfrm>
            <a:off x="3705078" y="2616750"/>
            <a:ext cx="2145654" cy="351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,FIFO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不能写入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F1448B-36BB-4D22-A7BB-F5DE2DAE051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777905" y="2968466"/>
            <a:ext cx="0" cy="426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9AF93B-0A6E-45DF-B8C0-1AC7A105CD9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37575" y="1904047"/>
            <a:ext cx="2345" cy="576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7F2A2DF-2225-420E-B2A3-3FC671EE8301}"/>
              </a:ext>
            </a:extLst>
          </p:cNvPr>
          <p:cNvCxnSpPr>
            <a:cxnSpLocks/>
          </p:cNvCxnSpPr>
          <p:nvPr/>
        </p:nvCxnSpPr>
        <p:spPr>
          <a:xfrm>
            <a:off x="6067666" y="1904047"/>
            <a:ext cx="1631298" cy="26479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A2ED9A3-9F9F-42DD-8E96-3DEFC5258910}"/>
              </a:ext>
            </a:extLst>
          </p:cNvPr>
          <p:cNvSpPr/>
          <p:nvPr/>
        </p:nvSpPr>
        <p:spPr>
          <a:xfrm>
            <a:off x="376677" y="465772"/>
            <a:ext cx="1061524" cy="351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OV_PCLK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BB33CB-BC01-4714-8428-E63FD5D911C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7439" y="817488"/>
            <a:ext cx="0" cy="195972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A902FFF-87C5-4AA3-8318-95846FC2A8EC}"/>
              </a:ext>
            </a:extLst>
          </p:cNvPr>
          <p:cNvCxnSpPr/>
          <p:nvPr/>
        </p:nvCxnSpPr>
        <p:spPr>
          <a:xfrm>
            <a:off x="3636498" y="3687604"/>
            <a:ext cx="829994" cy="8643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03A25B1-2D26-49F9-901C-C2A3990F6B1F}"/>
              </a:ext>
            </a:extLst>
          </p:cNvPr>
          <p:cNvCxnSpPr>
            <a:cxnSpLocks/>
          </p:cNvCxnSpPr>
          <p:nvPr/>
        </p:nvCxnSpPr>
        <p:spPr>
          <a:xfrm>
            <a:off x="5863701" y="3681169"/>
            <a:ext cx="1390539" cy="8708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2B2ECCE-6369-4E79-95D7-50E561BCFD99}"/>
              </a:ext>
            </a:extLst>
          </p:cNvPr>
          <p:cNvSpPr/>
          <p:nvPr/>
        </p:nvSpPr>
        <p:spPr>
          <a:xfrm>
            <a:off x="6258369" y="4840456"/>
            <a:ext cx="2885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数据按地址递增方式存入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01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921E1C7D-9D6D-4C59-932E-69EC09875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b="1284"/>
          <a:stretch/>
        </p:blipFill>
        <p:spPr>
          <a:xfrm>
            <a:off x="356711" y="489568"/>
            <a:ext cx="8665369" cy="4648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1392"/>
            <a:ext cx="17623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FIFO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34BEF2-BC4D-4F8C-AB9F-9033F0092A58}"/>
              </a:ext>
            </a:extLst>
          </p:cNvPr>
          <p:cNvSpPr/>
          <p:nvPr/>
        </p:nvSpPr>
        <p:spPr>
          <a:xfrm>
            <a:off x="3424088" y="1601567"/>
            <a:ext cx="3726803" cy="351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RRST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读指针会复位到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CCBF33-EDE8-4C07-B47F-D33AFECDBEE2}"/>
              </a:ext>
            </a:extLst>
          </p:cNvPr>
          <p:cNvSpPr/>
          <p:nvPr/>
        </p:nvSpPr>
        <p:spPr>
          <a:xfrm>
            <a:off x="700093" y="2841844"/>
            <a:ext cx="2360106" cy="351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RE&amp;OE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,FIFO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读使能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04AE4A-C55F-4087-B44F-1D7ED93D5A4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80146" y="3193560"/>
            <a:ext cx="0" cy="421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030EE38-891C-4BE4-8BDA-DE9B5A69800A}"/>
              </a:ext>
            </a:extLst>
          </p:cNvPr>
          <p:cNvSpPr/>
          <p:nvPr/>
        </p:nvSpPr>
        <p:spPr>
          <a:xfrm>
            <a:off x="4047981" y="2665986"/>
            <a:ext cx="2467229" cy="351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,FIFO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数据不输出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F1448B-36BB-4D22-A7BB-F5DE2DAE051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81596" y="3017702"/>
            <a:ext cx="0" cy="283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9AF93B-0A6E-45DF-B8C0-1AC7A105CD9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81596" y="1953283"/>
            <a:ext cx="5894" cy="576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7F2A2DF-2225-420E-B2A3-3FC671EE8301}"/>
              </a:ext>
            </a:extLst>
          </p:cNvPr>
          <p:cNvCxnSpPr>
            <a:cxnSpLocks/>
          </p:cNvCxnSpPr>
          <p:nvPr/>
        </p:nvCxnSpPr>
        <p:spPr>
          <a:xfrm>
            <a:off x="6300788" y="1953283"/>
            <a:ext cx="1942880" cy="2590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187983"/>
            <a:ext cx="422330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4933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455771"/>
            <a:ext cx="36931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模块驱动步骤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78013F-D8D4-4185-BC70-33865E0F774A}"/>
              </a:ext>
            </a:extLst>
          </p:cNvPr>
          <p:cNvSpPr/>
          <p:nvPr/>
        </p:nvSpPr>
        <p:spPr>
          <a:xfrm>
            <a:off x="2858332" y="923005"/>
            <a:ext cx="1974925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5ECBB1B-B7ED-4164-A936-80D18E9DB867}"/>
              </a:ext>
            </a:extLst>
          </p:cNvPr>
          <p:cNvSpPr/>
          <p:nvPr/>
        </p:nvSpPr>
        <p:spPr>
          <a:xfrm>
            <a:off x="2858332" y="1368903"/>
            <a:ext cx="1974925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读取传感器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060C30-F3E4-45BA-A5C9-A0BDFF4BADC8}"/>
              </a:ext>
            </a:extLst>
          </p:cNvPr>
          <p:cNvSpPr/>
          <p:nvPr/>
        </p:nvSpPr>
        <p:spPr>
          <a:xfrm>
            <a:off x="2858332" y="1814801"/>
            <a:ext cx="1974924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执行初始化序列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86EA49F-8067-4EBF-90B7-4AEBFA2B7A10}"/>
              </a:ext>
            </a:extLst>
          </p:cNvPr>
          <p:cNvSpPr/>
          <p:nvPr/>
        </p:nvSpPr>
        <p:spPr>
          <a:xfrm>
            <a:off x="2858332" y="2260699"/>
            <a:ext cx="1974927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完成初始化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83957C-8A81-4CE2-BFB3-46E47F2C6642}"/>
              </a:ext>
            </a:extLst>
          </p:cNvPr>
          <p:cNvSpPr/>
          <p:nvPr/>
        </p:nvSpPr>
        <p:spPr>
          <a:xfrm>
            <a:off x="4839367" y="1819837"/>
            <a:ext cx="2504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厂家有提供参考配置序列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5288AD-2688-4EF5-9458-684E8F4EB522}"/>
              </a:ext>
            </a:extLst>
          </p:cNvPr>
          <p:cNvSpPr/>
          <p:nvPr/>
        </p:nvSpPr>
        <p:spPr>
          <a:xfrm>
            <a:off x="4839367" y="939254"/>
            <a:ext cx="1241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查看原理图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DEBB74-4D47-48F8-9353-41CEB16D3DA8}"/>
              </a:ext>
            </a:extLst>
          </p:cNvPr>
          <p:cNvSpPr/>
          <p:nvPr/>
        </p:nvSpPr>
        <p:spPr>
          <a:xfrm>
            <a:off x="366006" y="1573446"/>
            <a:ext cx="222922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295340-2AEB-4F87-BA18-3F73085AF21F}"/>
              </a:ext>
            </a:extLst>
          </p:cNvPr>
          <p:cNvSpPr/>
          <p:nvPr/>
        </p:nvSpPr>
        <p:spPr>
          <a:xfrm>
            <a:off x="366006" y="3102357"/>
            <a:ext cx="222922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、存储图像数据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14ED46E-B53B-4FAE-9698-7203C1BD0704}"/>
              </a:ext>
            </a:extLst>
          </p:cNvPr>
          <p:cNvSpPr/>
          <p:nvPr/>
        </p:nvSpPr>
        <p:spPr>
          <a:xfrm>
            <a:off x="366006" y="4075590"/>
            <a:ext cx="222922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、读取图像数据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00480A-EE2D-467D-B6E3-AA503E62F95A}"/>
              </a:ext>
            </a:extLst>
          </p:cNvPr>
          <p:cNvSpPr/>
          <p:nvPr/>
        </p:nvSpPr>
        <p:spPr>
          <a:xfrm>
            <a:off x="2858332" y="3099292"/>
            <a:ext cx="3282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帧时序和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57C5F-29C0-4559-8DF4-80DDB9958B19}"/>
              </a:ext>
            </a:extLst>
          </p:cNvPr>
          <p:cNvSpPr/>
          <p:nvPr/>
        </p:nvSpPr>
        <p:spPr>
          <a:xfrm>
            <a:off x="2858332" y="4096151"/>
            <a:ext cx="3282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读时序进行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4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8" grpId="0" animBg="1"/>
      <p:bldP spid="13" grpId="0"/>
      <p:bldP spid="15" grpId="0"/>
      <p:bldP spid="16" grpId="0" animBg="1"/>
      <p:bldP spid="17" grpId="0" animBg="1"/>
      <p:bldP spid="18" grpId="0" animBg="1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187983"/>
            <a:ext cx="422330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455771"/>
            <a:ext cx="219550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如何存储图像数据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78013F-D8D4-4185-BC70-33865E0F774A}"/>
              </a:ext>
            </a:extLst>
          </p:cNvPr>
          <p:cNvSpPr/>
          <p:nvPr/>
        </p:nvSpPr>
        <p:spPr>
          <a:xfrm>
            <a:off x="350691" y="1170939"/>
            <a:ext cx="3313943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、等待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帧同步信号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5ECBB1B-B7ED-4164-A936-80D18E9DB867}"/>
              </a:ext>
            </a:extLst>
          </p:cNvPr>
          <p:cNvSpPr/>
          <p:nvPr/>
        </p:nvSpPr>
        <p:spPr>
          <a:xfrm>
            <a:off x="350689" y="1807285"/>
            <a:ext cx="3313943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写指针复位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060C30-F3E4-45BA-A5C9-A0BDFF4BADC8}"/>
              </a:ext>
            </a:extLst>
          </p:cNvPr>
          <p:cNvSpPr/>
          <p:nvPr/>
        </p:nvSpPr>
        <p:spPr>
          <a:xfrm>
            <a:off x="350690" y="2443631"/>
            <a:ext cx="331394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写使能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86EA49F-8067-4EBF-90B7-4AEBFA2B7A10}"/>
              </a:ext>
            </a:extLst>
          </p:cNvPr>
          <p:cNvSpPr/>
          <p:nvPr/>
        </p:nvSpPr>
        <p:spPr>
          <a:xfrm>
            <a:off x="350690" y="3079977"/>
            <a:ext cx="331394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、等待第二个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帧同步信号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CA231C2-8751-4F94-90BE-7BA7A77EBDEF}"/>
              </a:ext>
            </a:extLst>
          </p:cNvPr>
          <p:cNvSpPr/>
          <p:nvPr/>
        </p:nvSpPr>
        <p:spPr>
          <a:xfrm>
            <a:off x="350689" y="3716322"/>
            <a:ext cx="3313942" cy="3996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写禁止（可选）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14404B9-CDD4-4075-AF9B-7EFDCAFA3A99}"/>
              </a:ext>
            </a:extLst>
          </p:cNvPr>
          <p:cNvSpPr/>
          <p:nvPr/>
        </p:nvSpPr>
        <p:spPr>
          <a:xfrm>
            <a:off x="2633674" y="95078"/>
            <a:ext cx="3823484" cy="3397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帧图像数据在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FIFO(AL422B)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的存储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A765F86-31DF-432F-AF9C-A4CAA240044A}"/>
              </a:ext>
            </a:extLst>
          </p:cNvPr>
          <p:cNvSpPr/>
          <p:nvPr/>
        </p:nvSpPr>
        <p:spPr>
          <a:xfrm>
            <a:off x="153742" y="4376517"/>
            <a:ext cx="4959865" cy="3397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读取完这帧图片数据之前，不再采集新的数据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6C7B3E-D8A8-40AF-8A0C-9CA959450188}"/>
              </a:ext>
            </a:extLst>
          </p:cNvPr>
          <p:cNvSpPr/>
          <p:nvPr/>
        </p:nvSpPr>
        <p:spPr>
          <a:xfrm>
            <a:off x="3670119" y="1201475"/>
            <a:ext cx="1640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89D50BE-9B35-49AA-8BDE-85CD2E7C3050}"/>
              </a:ext>
            </a:extLst>
          </p:cNvPr>
          <p:cNvSpPr/>
          <p:nvPr/>
        </p:nvSpPr>
        <p:spPr>
          <a:xfrm>
            <a:off x="3670119" y="1830017"/>
            <a:ext cx="1640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FIFO_WRST = 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2A1253-4FCF-418A-AED6-10A20DCBB623}"/>
              </a:ext>
            </a:extLst>
          </p:cNvPr>
          <p:cNvSpPr/>
          <p:nvPr/>
        </p:nvSpPr>
        <p:spPr>
          <a:xfrm>
            <a:off x="3670119" y="2475254"/>
            <a:ext cx="1640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FIFO_WEN = 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E920BFB-F326-4820-82DC-25890377E03A}"/>
              </a:ext>
            </a:extLst>
          </p:cNvPr>
          <p:cNvSpPr/>
          <p:nvPr/>
        </p:nvSpPr>
        <p:spPr>
          <a:xfrm>
            <a:off x="3670119" y="3098500"/>
            <a:ext cx="1640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6EEE36-4788-4E02-8150-D4F936CF8B6A}"/>
              </a:ext>
            </a:extLst>
          </p:cNvPr>
          <p:cNvSpPr/>
          <p:nvPr/>
        </p:nvSpPr>
        <p:spPr>
          <a:xfrm>
            <a:off x="3670119" y="3748816"/>
            <a:ext cx="1640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FIFO_WEN = 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D1E4F-A39C-4462-BF59-DB2B5E3AE034}"/>
              </a:ext>
            </a:extLst>
          </p:cNvPr>
          <p:cNvSpPr/>
          <p:nvPr/>
        </p:nvSpPr>
        <p:spPr>
          <a:xfrm>
            <a:off x="5310331" y="511288"/>
            <a:ext cx="3764284" cy="421865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OV7725_VSYNC_INT_IRQHandler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(__HAL_GPIO_EXTI_GET_IT(VSYNC_PIN)){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if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g_ov_state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==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OV7725_WRST(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OV7725_WRST(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OV7725_WEN(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g_ov_state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else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OV7725_WEN(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__HAL_GPIO_EXTI_CLEAR_IT(VSYNC_PIN);</a:t>
            </a: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3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1967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如何读取图像数据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C9A27C-7F2F-48DE-9FE6-5E11FADCC2CA}"/>
              </a:ext>
            </a:extLst>
          </p:cNvPr>
          <p:cNvSpPr/>
          <p:nvPr/>
        </p:nvSpPr>
        <p:spPr>
          <a:xfrm>
            <a:off x="277973" y="609063"/>
            <a:ext cx="3463291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读指针复位（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RRST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6ACB9B5-7CE3-4666-ABD7-E510430FF2CC}"/>
              </a:ext>
            </a:extLst>
          </p:cNvPr>
          <p:cNvSpPr/>
          <p:nvPr/>
        </p:nvSpPr>
        <p:spPr>
          <a:xfrm>
            <a:off x="277970" y="1115324"/>
            <a:ext cx="3463291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读时钟（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FIFO_RCLK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DD74C2-D40E-4D70-ABD4-BB536262D585}"/>
              </a:ext>
            </a:extLst>
          </p:cNvPr>
          <p:cNvSpPr/>
          <p:nvPr/>
        </p:nvSpPr>
        <p:spPr>
          <a:xfrm>
            <a:off x="277972" y="1621585"/>
            <a:ext cx="3463291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、读取第一个像素高字节（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D[7:0]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27C1884-8B83-4136-BD49-B389B1CC41CE}"/>
              </a:ext>
            </a:extLst>
          </p:cNvPr>
          <p:cNvSpPr/>
          <p:nvPr/>
        </p:nvSpPr>
        <p:spPr>
          <a:xfrm>
            <a:off x="277972" y="2127846"/>
            <a:ext cx="3463292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读时钟（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FIFO_RCLK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C1B3B1A-CD0C-42C1-A2F2-CE8384AE165C}"/>
              </a:ext>
            </a:extLst>
          </p:cNvPr>
          <p:cNvSpPr/>
          <p:nvPr/>
        </p:nvSpPr>
        <p:spPr>
          <a:xfrm>
            <a:off x="277971" y="2634107"/>
            <a:ext cx="3463290" cy="32400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、读取第一个像素低字节（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D[7:0]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FD5114-A838-4FE5-8B11-2356B1E3002B}"/>
              </a:ext>
            </a:extLst>
          </p:cNvPr>
          <p:cNvSpPr/>
          <p:nvPr/>
        </p:nvSpPr>
        <p:spPr>
          <a:xfrm>
            <a:off x="277971" y="3140368"/>
            <a:ext cx="3463289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读时钟（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FIFO_RCLK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8D8B3FB-B639-46A2-9554-D2A199EC0709}"/>
              </a:ext>
            </a:extLst>
          </p:cNvPr>
          <p:cNvSpPr/>
          <p:nvPr/>
        </p:nvSpPr>
        <p:spPr>
          <a:xfrm>
            <a:off x="277970" y="3646629"/>
            <a:ext cx="3463291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、读取第二个像素高字节（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D[7:0]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65BE649-FC09-459A-BF00-85B75A8635E0}"/>
              </a:ext>
            </a:extLst>
          </p:cNvPr>
          <p:cNvSpPr/>
          <p:nvPr/>
        </p:nvSpPr>
        <p:spPr>
          <a:xfrm>
            <a:off x="277971" y="4152890"/>
            <a:ext cx="3463288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、循环读取剩余像素（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D[7:0]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2E7FFEE-8E4D-40C9-B6EB-D58632817A74}"/>
              </a:ext>
            </a:extLst>
          </p:cNvPr>
          <p:cNvSpPr/>
          <p:nvPr/>
        </p:nvSpPr>
        <p:spPr>
          <a:xfrm>
            <a:off x="277969" y="4659154"/>
            <a:ext cx="3463290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、结束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CB9BA8A-2D0E-4CBC-937E-62973A3C281F}"/>
              </a:ext>
            </a:extLst>
          </p:cNvPr>
          <p:cNvSpPr/>
          <p:nvPr/>
        </p:nvSpPr>
        <p:spPr>
          <a:xfrm>
            <a:off x="4141146" y="50940"/>
            <a:ext cx="5002854" cy="5049652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g_ov_state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lcd_scan_dir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lcd_set_window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 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lcd_write_ram_prepare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OV7725_RRST(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OV7725_RCLK(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OV7725_RCLK(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OV7725_RCLK(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OV7725_RRST(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OV7725_RCLK(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for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 g_ov7725_wheight;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for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(j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j &lt; g_ov7725_wwidth;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j++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OV7725_RCLK(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pixel_data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OV7725_DATA;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OV7725_RCLK(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pixel_data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&lt;&lt;=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OV7725_RCLK(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pixel_data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|= OV7725_DATA;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OV7725_RCLK(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LCD-&gt;LCD_RAM =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pixel_data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g_ov_state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lcd_scan_dir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(DFT_SCAN_DIR);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6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BDC361-BB52-4173-B624-C77359FDDDFB}"/>
              </a:ext>
            </a:extLst>
          </p:cNvPr>
          <p:cNvSpPr/>
          <p:nvPr/>
        </p:nvSpPr>
        <p:spPr>
          <a:xfrm>
            <a:off x="332349" y="1087502"/>
            <a:ext cx="1508172" cy="800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4F500E-2122-4471-B5CB-C0795FE3E28F}"/>
              </a:ext>
            </a:extLst>
          </p:cNvPr>
          <p:cNvSpPr/>
          <p:nvPr/>
        </p:nvSpPr>
        <p:spPr>
          <a:xfrm>
            <a:off x="2405573" y="1091448"/>
            <a:ext cx="1508172" cy="1209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</a:p>
          <a:p>
            <a:pPr algn="ctr"/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4F702-4CD8-4A68-9F14-2A1D0DD8FAFB}"/>
              </a:ext>
            </a:extLst>
          </p:cNvPr>
          <p:cNvSpPr/>
          <p:nvPr/>
        </p:nvSpPr>
        <p:spPr>
          <a:xfrm>
            <a:off x="2405573" y="1091448"/>
            <a:ext cx="1508172" cy="90824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7EE55A-882F-43CA-8FC6-F5902140BAD8}"/>
              </a:ext>
            </a:extLst>
          </p:cNvPr>
          <p:cNvSpPr/>
          <p:nvPr/>
        </p:nvSpPr>
        <p:spPr>
          <a:xfrm>
            <a:off x="2405573" y="1800695"/>
            <a:ext cx="1508172" cy="90824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130287-59E9-4460-86F3-DDCA9009A638}"/>
              </a:ext>
            </a:extLst>
          </p:cNvPr>
          <p:cNvSpPr/>
          <p:nvPr/>
        </p:nvSpPr>
        <p:spPr>
          <a:xfrm>
            <a:off x="2405573" y="1182272"/>
            <a:ext cx="1508172" cy="61842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9847E5-23BC-4625-970A-8D3A58CCD0F7}"/>
              </a:ext>
            </a:extLst>
          </p:cNvPr>
          <p:cNvSpPr/>
          <p:nvPr/>
        </p:nvSpPr>
        <p:spPr>
          <a:xfrm>
            <a:off x="6865034" y="612531"/>
            <a:ext cx="1835834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767163-1801-4C42-9CF6-7749D2A04ADF}"/>
              </a:ext>
            </a:extLst>
          </p:cNvPr>
          <p:cNvSpPr/>
          <p:nvPr/>
        </p:nvSpPr>
        <p:spPr>
          <a:xfrm>
            <a:off x="7026812" y="1355496"/>
            <a:ext cx="1512277" cy="80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1D43C6-1AB8-4BBE-8653-7F0E9280BE05}"/>
              </a:ext>
            </a:extLst>
          </p:cNvPr>
          <p:cNvCxnSpPr>
            <a:cxnSpLocks/>
          </p:cNvCxnSpPr>
          <p:nvPr/>
        </p:nvCxnSpPr>
        <p:spPr>
          <a:xfrm>
            <a:off x="4016326" y="2241760"/>
            <a:ext cx="26517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BADA68E-3400-4043-96EF-9EC6E74C8B0F}"/>
              </a:ext>
            </a:extLst>
          </p:cNvPr>
          <p:cNvSpPr/>
          <p:nvPr/>
        </p:nvSpPr>
        <p:spPr>
          <a:xfrm>
            <a:off x="4277162" y="1903206"/>
            <a:ext cx="2257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lcd_set_window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居中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5DECB0-4DC4-41A1-BD7E-1F2204BF9948}"/>
              </a:ext>
            </a:extLst>
          </p:cNvPr>
          <p:cNvCxnSpPr>
            <a:cxnSpLocks/>
          </p:cNvCxnSpPr>
          <p:nvPr/>
        </p:nvCxnSpPr>
        <p:spPr>
          <a:xfrm>
            <a:off x="4002258" y="1442276"/>
            <a:ext cx="26652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038387E-C48E-48DF-A242-8D6652012CE8}"/>
              </a:ext>
            </a:extLst>
          </p:cNvPr>
          <p:cNvSpPr/>
          <p:nvPr/>
        </p:nvSpPr>
        <p:spPr>
          <a:xfrm>
            <a:off x="4009291" y="1103722"/>
            <a:ext cx="2792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lcd_scan_dir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切换扫描方向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604FE6-F263-4435-8995-99B16094F85E}"/>
              </a:ext>
            </a:extLst>
          </p:cNvPr>
          <p:cNvSpPr/>
          <p:nvPr/>
        </p:nvSpPr>
        <p:spPr>
          <a:xfrm rot="5400000">
            <a:off x="7026811" y="1400661"/>
            <a:ext cx="1512277" cy="80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004F93-D4C3-4466-ABDB-74A2768F2D6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40521" y="1087502"/>
            <a:ext cx="565052" cy="49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3C17703-BEE0-4699-8058-D7BBC9DEC9E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840521" y="1846107"/>
            <a:ext cx="565052" cy="41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7D27ED3-3189-40E4-A77A-5F096460D386}"/>
              </a:ext>
            </a:extLst>
          </p:cNvPr>
          <p:cNvSpPr/>
          <p:nvPr/>
        </p:nvSpPr>
        <p:spPr>
          <a:xfrm>
            <a:off x="565634" y="748948"/>
            <a:ext cx="1322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wwidth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320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A312380-915C-4E06-B53C-1CB7A25A638E}"/>
              </a:ext>
            </a:extLst>
          </p:cNvPr>
          <p:cNvSpPr/>
          <p:nvPr/>
        </p:nvSpPr>
        <p:spPr>
          <a:xfrm rot="16200000">
            <a:off x="224747" y="1840187"/>
            <a:ext cx="677108" cy="86752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wheight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240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11E687-89A3-46A6-8880-008800339F77}"/>
              </a:ext>
            </a:extLst>
          </p:cNvPr>
          <p:cNvSpPr/>
          <p:nvPr/>
        </p:nvSpPr>
        <p:spPr>
          <a:xfrm>
            <a:off x="6860929" y="640566"/>
            <a:ext cx="1322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竖屏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9BF66A1-858A-4684-9684-725985D64261}"/>
              </a:ext>
            </a:extLst>
          </p:cNvPr>
          <p:cNvSpPr/>
          <p:nvPr/>
        </p:nvSpPr>
        <p:spPr>
          <a:xfrm>
            <a:off x="625122" y="3060443"/>
            <a:ext cx="2157638" cy="16840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C263397-43A6-4878-8807-F567AB7D34C5}"/>
              </a:ext>
            </a:extLst>
          </p:cNvPr>
          <p:cNvCxnSpPr>
            <a:cxnSpLocks/>
          </p:cNvCxnSpPr>
          <p:nvPr/>
        </p:nvCxnSpPr>
        <p:spPr>
          <a:xfrm>
            <a:off x="755251" y="3206931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17126EC-B5D6-4747-8D0A-B52CCAF98FEA}"/>
              </a:ext>
            </a:extLst>
          </p:cNvPr>
          <p:cNvCxnSpPr>
            <a:cxnSpLocks/>
          </p:cNvCxnSpPr>
          <p:nvPr/>
        </p:nvCxnSpPr>
        <p:spPr>
          <a:xfrm>
            <a:off x="755251" y="3679371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4591E9-846B-4B4E-974D-AB587BD3AC0F}"/>
              </a:ext>
            </a:extLst>
          </p:cNvPr>
          <p:cNvCxnSpPr>
            <a:cxnSpLocks/>
          </p:cNvCxnSpPr>
          <p:nvPr/>
        </p:nvCxnSpPr>
        <p:spPr>
          <a:xfrm flipH="1">
            <a:off x="816958" y="3241854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5D3086C-0279-4CDD-A0E2-B4F8F0DEDFB2}"/>
              </a:ext>
            </a:extLst>
          </p:cNvPr>
          <p:cNvCxnSpPr>
            <a:cxnSpLocks/>
          </p:cNvCxnSpPr>
          <p:nvPr/>
        </p:nvCxnSpPr>
        <p:spPr>
          <a:xfrm>
            <a:off x="755251" y="4150643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932D396-A25A-4872-A87A-B7812DA247D3}"/>
              </a:ext>
            </a:extLst>
          </p:cNvPr>
          <p:cNvCxnSpPr>
            <a:cxnSpLocks/>
          </p:cNvCxnSpPr>
          <p:nvPr/>
        </p:nvCxnSpPr>
        <p:spPr>
          <a:xfrm flipH="1">
            <a:off x="816958" y="3713126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63D8889-4B92-4CD7-A8FB-55775691A30F}"/>
              </a:ext>
            </a:extLst>
          </p:cNvPr>
          <p:cNvCxnSpPr>
            <a:cxnSpLocks/>
          </p:cNvCxnSpPr>
          <p:nvPr/>
        </p:nvCxnSpPr>
        <p:spPr>
          <a:xfrm>
            <a:off x="755251" y="4625839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6046921-5878-43A4-8689-BF9657F2A47E}"/>
              </a:ext>
            </a:extLst>
          </p:cNvPr>
          <p:cNvCxnSpPr>
            <a:cxnSpLocks/>
          </p:cNvCxnSpPr>
          <p:nvPr/>
        </p:nvCxnSpPr>
        <p:spPr>
          <a:xfrm flipH="1">
            <a:off x="816958" y="4188322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D1AB517-6DD3-46DD-8ED8-7746682C11F1}"/>
              </a:ext>
            </a:extLst>
          </p:cNvPr>
          <p:cNvSpPr txBox="1"/>
          <p:nvPr/>
        </p:nvSpPr>
        <p:spPr>
          <a:xfrm>
            <a:off x="511863" y="2729254"/>
            <a:ext cx="246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从左到右，从上到下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8C64D00-4721-4BAC-8602-2C72DFA40368}"/>
              </a:ext>
            </a:extLst>
          </p:cNvPr>
          <p:cNvSpPr/>
          <p:nvPr/>
        </p:nvSpPr>
        <p:spPr>
          <a:xfrm>
            <a:off x="4136482" y="3063758"/>
            <a:ext cx="2157638" cy="16840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4C9F9B8-48EC-4B1C-930B-EC8330E4EFA9}"/>
              </a:ext>
            </a:extLst>
          </p:cNvPr>
          <p:cNvCxnSpPr>
            <a:cxnSpLocks/>
          </p:cNvCxnSpPr>
          <p:nvPr/>
        </p:nvCxnSpPr>
        <p:spPr>
          <a:xfrm>
            <a:off x="4266611" y="3182130"/>
            <a:ext cx="0" cy="14232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FC5CBD4-D7DD-47B9-B4A5-1A6DD3CFDBF6}"/>
              </a:ext>
            </a:extLst>
          </p:cNvPr>
          <p:cNvCxnSpPr>
            <a:cxnSpLocks/>
          </p:cNvCxnSpPr>
          <p:nvPr/>
        </p:nvCxnSpPr>
        <p:spPr>
          <a:xfrm>
            <a:off x="6163991" y="3182130"/>
            <a:ext cx="0" cy="14437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5522792-E0E3-499E-B426-F7B64626A1A1}"/>
              </a:ext>
            </a:extLst>
          </p:cNvPr>
          <p:cNvCxnSpPr>
            <a:cxnSpLocks/>
          </p:cNvCxnSpPr>
          <p:nvPr/>
        </p:nvCxnSpPr>
        <p:spPr>
          <a:xfrm flipV="1">
            <a:off x="4329919" y="3173030"/>
            <a:ext cx="528860" cy="13918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529F1C9-FEA0-452F-A0E5-7CDF38543FFB}"/>
              </a:ext>
            </a:extLst>
          </p:cNvPr>
          <p:cNvSpPr txBox="1"/>
          <p:nvPr/>
        </p:nvSpPr>
        <p:spPr>
          <a:xfrm>
            <a:off x="3969580" y="2717213"/>
            <a:ext cx="246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从上到下，从左到右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98480E2-04DF-4846-ACE7-67C5EB0F9CFE}"/>
              </a:ext>
            </a:extLst>
          </p:cNvPr>
          <p:cNvCxnSpPr>
            <a:cxnSpLocks/>
          </p:cNvCxnSpPr>
          <p:nvPr/>
        </p:nvCxnSpPr>
        <p:spPr>
          <a:xfrm>
            <a:off x="4899071" y="3182130"/>
            <a:ext cx="0" cy="14232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0494EA3-1024-44A4-9F03-8AB8921FE0D4}"/>
              </a:ext>
            </a:extLst>
          </p:cNvPr>
          <p:cNvCxnSpPr>
            <a:cxnSpLocks/>
          </p:cNvCxnSpPr>
          <p:nvPr/>
        </p:nvCxnSpPr>
        <p:spPr>
          <a:xfrm>
            <a:off x="5531531" y="3182130"/>
            <a:ext cx="0" cy="14232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3E88F39-2D77-4844-B4B1-2F92E36DA49C}"/>
              </a:ext>
            </a:extLst>
          </p:cNvPr>
          <p:cNvCxnSpPr>
            <a:cxnSpLocks/>
          </p:cNvCxnSpPr>
          <p:nvPr/>
        </p:nvCxnSpPr>
        <p:spPr>
          <a:xfrm flipV="1">
            <a:off x="4994480" y="3199311"/>
            <a:ext cx="475506" cy="13679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411C737-947E-498A-97BC-244DEB91F743}"/>
              </a:ext>
            </a:extLst>
          </p:cNvPr>
          <p:cNvCxnSpPr>
            <a:cxnSpLocks/>
          </p:cNvCxnSpPr>
          <p:nvPr/>
        </p:nvCxnSpPr>
        <p:spPr>
          <a:xfrm flipV="1">
            <a:off x="5600263" y="3173030"/>
            <a:ext cx="512130" cy="13918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8" grpId="0" animBg="1"/>
      <p:bldP spid="16" grpId="0" animBg="1"/>
      <p:bldP spid="19" grpId="0"/>
      <p:bldP spid="21" grpId="0"/>
      <p:bldP spid="28" grpId="0" animBg="1"/>
      <p:bldP spid="39" grpId="0"/>
      <p:bldP spid="40" grpId="0"/>
      <p:bldP spid="42" grpId="0" animBg="1"/>
      <p:bldP spid="54" grpId="0"/>
      <p:bldP spid="66" grpId="0" animBg="1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58947" y="1349945"/>
            <a:ext cx="276958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68F6CAE-C973-4EAD-844E-F5CE39F2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86DE925-3E02-C8BA-C635-351E13C7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517" y="1402539"/>
            <a:ext cx="4715005" cy="21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①， </a:t>
            </a:r>
            <a:r>
              <a:rPr lang="en-US" altLang="zh-CN" sz="18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sccb_init</a:t>
            </a: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8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②，</a:t>
            </a:r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ov7725_init</a:t>
            </a: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8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③，</a:t>
            </a:r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ov7725_window_set</a:t>
            </a: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8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④，</a:t>
            </a:r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OV7725_VSYNC_INT_IRQHandler</a:t>
            </a: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8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⑤，</a:t>
            </a:r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ov7725_camera_refresh</a:t>
            </a:r>
            <a:r>
              <a:rPr lang="zh-CN" altLang="en-US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8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187983"/>
            <a:ext cx="422330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418826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377200" y="2106943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517627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OV7725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191495" y="932827"/>
            <a:ext cx="8751094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正点原子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OV7725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模块是一款高性能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像素高清摄像头模块。该传感器体积小、工作电压低（典型电压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摄像头和影像处理器的所有功能。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F66755-96B8-4A5B-B49D-7B7033163267}"/>
              </a:ext>
            </a:extLst>
          </p:cNvPr>
          <p:cNvSpPr/>
          <p:nvPr/>
        </p:nvSpPr>
        <p:spPr>
          <a:xfrm>
            <a:off x="403057" y="3683777"/>
            <a:ext cx="1690061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缓存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2C106F-1443-4C2B-BD26-FDEC2BE10E0A}"/>
              </a:ext>
            </a:extLst>
          </p:cNvPr>
          <p:cNvSpPr/>
          <p:nvPr/>
        </p:nvSpPr>
        <p:spPr>
          <a:xfrm>
            <a:off x="403057" y="1956438"/>
            <a:ext cx="1690063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、镜头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195ACA6-7C3A-4F75-9DBE-3161BDBDB088}"/>
              </a:ext>
            </a:extLst>
          </p:cNvPr>
          <p:cNvSpPr/>
          <p:nvPr/>
        </p:nvSpPr>
        <p:spPr>
          <a:xfrm>
            <a:off x="403056" y="4259556"/>
            <a:ext cx="1690061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、信号引脚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0F40036-8090-4359-B352-DB27BABFF4C8}"/>
              </a:ext>
            </a:extLst>
          </p:cNvPr>
          <p:cNvSpPr/>
          <p:nvPr/>
        </p:nvSpPr>
        <p:spPr>
          <a:xfrm>
            <a:off x="403058" y="2532217"/>
            <a:ext cx="169006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、图像传感器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901D718-182F-4FE1-A422-2F035310A98F}"/>
              </a:ext>
            </a:extLst>
          </p:cNvPr>
          <p:cNvSpPr/>
          <p:nvPr/>
        </p:nvSpPr>
        <p:spPr>
          <a:xfrm>
            <a:off x="403057" y="3107997"/>
            <a:ext cx="169006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、板载电路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F969F5-23CF-46B5-A32F-5C3F99C213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t="38036" r="17812" b="17186"/>
          <a:stretch/>
        </p:blipFill>
        <p:spPr>
          <a:xfrm>
            <a:off x="5722616" y="3146832"/>
            <a:ext cx="3191085" cy="1499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5F5C33-8DB6-45CE-8845-9E2546B11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878" y="1643203"/>
            <a:ext cx="1372823" cy="128864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47B3898C-53E1-4EFA-AA5E-02791744D6EE}"/>
              </a:ext>
            </a:extLst>
          </p:cNvPr>
          <p:cNvSpPr/>
          <p:nvPr/>
        </p:nvSpPr>
        <p:spPr>
          <a:xfrm>
            <a:off x="2098075" y="1985687"/>
            <a:ext cx="3495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镜头座和凸透镜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22764FE-A6C1-4601-8474-ACD55E08D3D7}"/>
              </a:ext>
            </a:extLst>
          </p:cNvPr>
          <p:cNvSpPr/>
          <p:nvPr/>
        </p:nvSpPr>
        <p:spPr>
          <a:xfrm>
            <a:off x="2098075" y="2558232"/>
            <a:ext cx="3068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¼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英寸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CMOS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VGA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640*480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E8C7AF-C8C5-4A2A-AFAD-937DC96C1862}"/>
              </a:ext>
            </a:extLst>
          </p:cNvPr>
          <p:cNvSpPr/>
          <p:nvPr/>
        </p:nvSpPr>
        <p:spPr>
          <a:xfrm>
            <a:off x="2098075" y="3146832"/>
            <a:ext cx="3495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集成有源晶振，无需外部提供时钟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CDD6221-602B-4736-96A9-5C90FFADC2AD}"/>
              </a:ext>
            </a:extLst>
          </p:cNvPr>
          <p:cNvSpPr/>
          <p:nvPr/>
        </p:nvSpPr>
        <p:spPr>
          <a:xfrm>
            <a:off x="2093117" y="3714117"/>
            <a:ext cx="2473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型号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AL422B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37E6FAF-7DD5-4B07-AF46-CED0BC83DB0F}"/>
              </a:ext>
            </a:extLst>
          </p:cNvPr>
          <p:cNvSpPr/>
          <p:nvPr/>
        </p:nvSpPr>
        <p:spPr>
          <a:xfrm>
            <a:off x="2093116" y="4281402"/>
            <a:ext cx="3021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16Pin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信号引脚，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2Pin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电源引脚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0" grpId="0" animBg="1"/>
      <p:bldP spid="21" grpId="0" animBg="1"/>
      <p:bldP spid="22" grpId="0" animBg="1"/>
      <p:bldP spid="24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" y="455771"/>
            <a:ext cx="4531995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ATK_OV7725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模块特点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FBCD9A-FE03-4F58-8386-829A7BF8EF93}"/>
              </a:ext>
            </a:extLst>
          </p:cNvPr>
          <p:cNvSpPr/>
          <p:nvPr/>
        </p:nvSpPr>
        <p:spPr>
          <a:xfrm>
            <a:off x="116205" y="1221378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支持各种尺寸输出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972B0E-35D6-40EE-A954-470B9F9BEEE8}"/>
              </a:ext>
            </a:extLst>
          </p:cNvPr>
          <p:cNvSpPr/>
          <p:nvPr/>
        </p:nvSpPr>
        <p:spPr>
          <a:xfrm>
            <a:off x="2037807" y="1217748"/>
            <a:ext cx="3526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QVGA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40*30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尺寸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F80D43A-DB03-4E84-B157-75BA671A9473}"/>
              </a:ext>
            </a:extLst>
          </p:cNvPr>
          <p:cNvSpPr/>
          <p:nvPr/>
        </p:nvSpPr>
        <p:spPr>
          <a:xfrm>
            <a:off x="116205" y="1934080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支持多种格式输出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BEF14D-C385-4D72-8F7E-70C21D69619B}"/>
              </a:ext>
            </a:extLst>
          </p:cNvPr>
          <p:cNvSpPr/>
          <p:nvPr/>
        </p:nvSpPr>
        <p:spPr>
          <a:xfrm>
            <a:off x="2037807" y="1929371"/>
            <a:ext cx="36963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YCbCr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RGB(565/555)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RawRGB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BCB0CB5-D4E1-4E7B-B765-35FA3E4AF016}"/>
              </a:ext>
            </a:extLst>
          </p:cNvPr>
          <p:cNvSpPr/>
          <p:nvPr/>
        </p:nvSpPr>
        <p:spPr>
          <a:xfrm>
            <a:off x="116205" y="2646782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自动图像控制功能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8DF65-0E5E-4BB0-864F-9A0A1A17A8E9}"/>
              </a:ext>
            </a:extLst>
          </p:cNvPr>
          <p:cNvSpPr/>
          <p:nvPr/>
        </p:nvSpPr>
        <p:spPr>
          <a:xfrm>
            <a:off x="2037807" y="2655934"/>
            <a:ext cx="6943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曝光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(EC)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、白平衡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(WB)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、消除灯光条纹、黑电平校准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(BLC)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和带通滤波器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(BF)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35E3D42-085D-4742-BCFB-2F1808654EBC}"/>
              </a:ext>
            </a:extLst>
          </p:cNvPr>
          <p:cNvSpPr/>
          <p:nvPr/>
        </p:nvSpPr>
        <p:spPr>
          <a:xfrm>
            <a:off x="116204" y="3359484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支持图像质量控制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D7A4D0-5AD3-475E-A3C5-24B80C33700D}"/>
              </a:ext>
            </a:extLst>
          </p:cNvPr>
          <p:cNvSpPr/>
          <p:nvPr/>
        </p:nvSpPr>
        <p:spPr>
          <a:xfrm>
            <a:off x="2037807" y="3369867"/>
            <a:ext cx="5734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色饱和度调节、色调调节、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gamma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校准、锐度和镜头校准等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09B45C4-FD6C-49FD-BA12-FBDC28B28D7B}"/>
              </a:ext>
            </a:extLst>
          </p:cNvPr>
          <p:cNvSpPr/>
          <p:nvPr/>
        </p:nvSpPr>
        <p:spPr>
          <a:xfrm>
            <a:off x="116204" y="4072187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支持图像设置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1C5EB-6633-47E6-8B4C-14819B9ED4A7}"/>
              </a:ext>
            </a:extLst>
          </p:cNvPr>
          <p:cNvSpPr/>
          <p:nvPr/>
        </p:nvSpPr>
        <p:spPr>
          <a:xfrm>
            <a:off x="2037807" y="4080259"/>
            <a:ext cx="5106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图像缩放、平移和窗口设置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D4F87D-6204-4FF2-89E8-7996B3B6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36" y="80547"/>
            <a:ext cx="6337103" cy="3595725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B069B70-52EF-4FEE-B670-6AF134D427FA}"/>
              </a:ext>
            </a:extLst>
          </p:cNvPr>
          <p:cNvSpPr/>
          <p:nvPr/>
        </p:nvSpPr>
        <p:spPr>
          <a:xfrm>
            <a:off x="113307" y="4411004"/>
            <a:ext cx="1140454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感光阵列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86D38CA-86F8-4915-B657-63BDD98CE4A8}"/>
              </a:ext>
            </a:extLst>
          </p:cNvPr>
          <p:cNvSpPr/>
          <p:nvPr/>
        </p:nvSpPr>
        <p:spPr>
          <a:xfrm>
            <a:off x="-30922" y="4752402"/>
            <a:ext cx="1410110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进行图像采样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4D3F748-8BAC-4DB2-ADCB-E2EF681623AF}"/>
              </a:ext>
            </a:extLst>
          </p:cNvPr>
          <p:cNvSpPr/>
          <p:nvPr/>
        </p:nvSpPr>
        <p:spPr>
          <a:xfrm>
            <a:off x="113307" y="3764773"/>
            <a:ext cx="1140454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XCLK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D1EC338-08AA-4C3F-9201-5C9EFFAC0F70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683534" y="4104407"/>
            <a:ext cx="0" cy="3065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E4B3725-06CD-42A7-B494-FF27437BEB85}"/>
              </a:ext>
            </a:extLst>
          </p:cNvPr>
          <p:cNvSpPr/>
          <p:nvPr/>
        </p:nvSpPr>
        <p:spPr>
          <a:xfrm>
            <a:off x="2444704" y="4411004"/>
            <a:ext cx="1638924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模拟信号处理器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A3060-9242-407D-A2AB-8D0E624487A9}"/>
              </a:ext>
            </a:extLst>
          </p:cNvPr>
          <p:cNvSpPr/>
          <p:nvPr/>
        </p:nvSpPr>
        <p:spPr>
          <a:xfrm>
            <a:off x="2630686" y="3764773"/>
            <a:ext cx="12669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时序发生器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282232-C70B-4FAD-ACD7-162D8A0BB0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1253761" y="4580821"/>
            <a:ext cx="11909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6C874-2219-4562-BCE1-AAF4724E589A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3264166" y="4104407"/>
            <a:ext cx="0" cy="3065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3FE06D5-D8B7-41A6-AC20-FD37670433A9}"/>
              </a:ext>
            </a:extLst>
          </p:cNvPr>
          <p:cNvSpPr/>
          <p:nvPr/>
        </p:nvSpPr>
        <p:spPr>
          <a:xfrm>
            <a:off x="2148971" y="4754509"/>
            <a:ext cx="2433572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对模拟信号进行算法处理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FEA751-EACB-48A5-BA9E-B9580086F58A}"/>
              </a:ext>
            </a:extLst>
          </p:cNvPr>
          <p:cNvSpPr/>
          <p:nvPr/>
        </p:nvSpPr>
        <p:spPr>
          <a:xfrm>
            <a:off x="817039" y="4079417"/>
            <a:ext cx="2297760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640*480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阵列模拟数据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55D94DA-35B3-42DF-8D5F-1A397C76F38B}"/>
              </a:ext>
            </a:extLst>
          </p:cNvPr>
          <p:cNvSpPr/>
          <p:nvPr/>
        </p:nvSpPr>
        <p:spPr>
          <a:xfrm>
            <a:off x="4705444" y="4411004"/>
            <a:ext cx="1132542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C1AFFA-5BB4-41E4-BE53-078621A8477F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4083628" y="4580821"/>
            <a:ext cx="6218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D8F196E-1BB2-420F-9E3E-9FA97ADB605F}"/>
              </a:ext>
            </a:extLst>
          </p:cNvPr>
          <p:cNvSpPr/>
          <p:nvPr/>
        </p:nvSpPr>
        <p:spPr>
          <a:xfrm>
            <a:off x="3319529" y="4071806"/>
            <a:ext cx="2198864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绿色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R/B(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红色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蓝色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1E2BC1-0D93-44ED-88B1-506F5D16B2A3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5837986" y="4580821"/>
            <a:ext cx="4319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38166098-1D8B-491B-922D-D657F2C3FFC4}"/>
              </a:ext>
            </a:extLst>
          </p:cNvPr>
          <p:cNvSpPr/>
          <p:nvPr/>
        </p:nvSpPr>
        <p:spPr>
          <a:xfrm>
            <a:off x="5643419" y="4082333"/>
            <a:ext cx="991214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9A0F018-4896-47FF-A095-54A64B51164E}"/>
              </a:ext>
            </a:extLst>
          </p:cNvPr>
          <p:cNvSpPr/>
          <p:nvPr/>
        </p:nvSpPr>
        <p:spPr>
          <a:xfrm>
            <a:off x="6269902" y="4411004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2DF20F6-1C8D-4A34-928E-3988BEFD3F89}"/>
              </a:ext>
            </a:extLst>
          </p:cNvPr>
          <p:cNvSpPr/>
          <p:nvPr/>
        </p:nvSpPr>
        <p:spPr>
          <a:xfrm>
            <a:off x="6320551" y="4753846"/>
            <a:ext cx="1062260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图像处理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0F3F8E7-8EAC-44E8-B70F-60C7987FA6B9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339362" y="4580821"/>
            <a:ext cx="178259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44D7526-7258-4052-8861-907938D7DA07}"/>
              </a:ext>
            </a:extLst>
          </p:cNvPr>
          <p:cNvSpPr/>
          <p:nvPr/>
        </p:nvSpPr>
        <p:spPr>
          <a:xfrm>
            <a:off x="7329786" y="4082333"/>
            <a:ext cx="1986500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输出配置格式的数据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39BC62A-ED62-47D1-9E12-8FB45ACBC97E}"/>
              </a:ext>
            </a:extLst>
          </p:cNvPr>
          <p:cNvSpPr/>
          <p:nvPr/>
        </p:nvSpPr>
        <p:spPr>
          <a:xfrm>
            <a:off x="4756188" y="4746559"/>
            <a:ext cx="1062260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模数转换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4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2" grpId="0"/>
      <p:bldP spid="43" grpId="0" animBg="1"/>
      <p:bldP spid="45" grpId="0"/>
      <p:bldP spid="47" grpId="0"/>
      <p:bldP spid="48" grpId="0" animBg="1"/>
      <p:bldP spid="50" grpId="0"/>
      <p:bldP spid="52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0" y="455771"/>
            <a:ext cx="386496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83957C-8A81-4CE2-BFB3-46E47F2C6642}"/>
              </a:ext>
            </a:extLst>
          </p:cNvPr>
          <p:cNvSpPr/>
          <p:nvPr/>
        </p:nvSpPr>
        <p:spPr>
          <a:xfrm>
            <a:off x="596367" y="968678"/>
            <a:ext cx="4383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摄像头的配置参数是通过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总线来实现。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E2D0CC-62BC-4EB3-966A-0D1E06829628}"/>
              </a:ext>
            </a:extLst>
          </p:cNvPr>
          <p:cNvSpPr/>
          <p:nvPr/>
        </p:nvSpPr>
        <p:spPr>
          <a:xfrm>
            <a:off x="596367" y="1360076"/>
            <a:ext cx="8442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Serial Camera Control Bus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）串行摄像头控制总线，由两根线组成：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SIO_C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SIO_D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9C1A5D-C698-4C53-A423-48C13CEE919E}"/>
              </a:ext>
            </a:extLst>
          </p:cNvPr>
          <p:cNvSpPr/>
          <p:nvPr/>
        </p:nvSpPr>
        <p:spPr>
          <a:xfrm>
            <a:off x="4817429" y="879088"/>
            <a:ext cx="2145654" cy="35171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跟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总线协议极其相似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D8BAE8-4E46-493E-85AA-CA09A2250088}"/>
              </a:ext>
            </a:extLst>
          </p:cNvPr>
          <p:cNvSpPr/>
          <p:nvPr/>
        </p:nvSpPr>
        <p:spPr>
          <a:xfrm>
            <a:off x="596367" y="1751474"/>
            <a:ext cx="6845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SIO_C(OV_SCL)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用于传输时钟信号；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SIO_D(OV_SDA)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用于传输数据信号。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1BD71E-2BFF-45CC-869B-BBFCB3ED8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46" y="2141197"/>
            <a:ext cx="5503614" cy="261090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1F85B3B-B2C7-4008-82F8-EF8D73039F79}"/>
              </a:ext>
            </a:extLst>
          </p:cNvPr>
          <p:cNvSpPr/>
          <p:nvPr/>
        </p:nvSpPr>
        <p:spPr>
          <a:xfrm>
            <a:off x="5777560" y="3462393"/>
            <a:ext cx="873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差异点：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F02578-B520-4299-9F58-2AC14BE363D4}"/>
              </a:ext>
            </a:extLst>
          </p:cNvPr>
          <p:cNvSpPr/>
          <p:nvPr/>
        </p:nvSpPr>
        <p:spPr>
          <a:xfrm>
            <a:off x="1582614" y="2405574"/>
            <a:ext cx="379827" cy="135049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3F4219-D609-48B1-9783-1F56FF4DEFF3}"/>
              </a:ext>
            </a:extLst>
          </p:cNvPr>
          <p:cNvSpPr/>
          <p:nvPr/>
        </p:nvSpPr>
        <p:spPr>
          <a:xfrm>
            <a:off x="4649364" y="2405574"/>
            <a:ext cx="379827" cy="135049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140537-C23C-44AB-9989-F1CAE6159C13}"/>
              </a:ext>
            </a:extLst>
          </p:cNvPr>
          <p:cNvSpPr/>
          <p:nvPr/>
        </p:nvSpPr>
        <p:spPr>
          <a:xfrm>
            <a:off x="2611126" y="2405573"/>
            <a:ext cx="379827" cy="207498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B1AD37A-E5AF-4D10-B0F4-0A6E5EDED889}"/>
              </a:ext>
            </a:extLst>
          </p:cNvPr>
          <p:cNvSpPr/>
          <p:nvPr/>
        </p:nvSpPr>
        <p:spPr>
          <a:xfrm>
            <a:off x="5777560" y="2291521"/>
            <a:ext cx="873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相同点：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486C166-CD56-4B0E-8682-EDBB1B62D2A8}"/>
              </a:ext>
            </a:extLst>
          </p:cNvPr>
          <p:cNvSpPr/>
          <p:nvPr/>
        </p:nvSpPr>
        <p:spPr>
          <a:xfrm>
            <a:off x="6214413" y="2655710"/>
            <a:ext cx="1473574" cy="2696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起始和停止信号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7F461A3-1744-4B80-8C27-58D4960AD3BC}"/>
              </a:ext>
            </a:extLst>
          </p:cNvPr>
          <p:cNvSpPr/>
          <p:nvPr/>
        </p:nvSpPr>
        <p:spPr>
          <a:xfrm>
            <a:off x="6214413" y="3067818"/>
            <a:ext cx="1473574" cy="2696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数据有效性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118C43C-B162-42B9-BDCF-EEA4C635B0A3}"/>
              </a:ext>
            </a:extLst>
          </p:cNvPr>
          <p:cNvSpPr/>
          <p:nvPr/>
        </p:nvSpPr>
        <p:spPr>
          <a:xfrm>
            <a:off x="6214413" y="3841927"/>
            <a:ext cx="1473574" cy="2696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en-US" altLang="zh-CN" sz="1400" baseline="-25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内容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04881FE-78C8-4063-8079-B1D0D8A71A7D}"/>
              </a:ext>
            </a:extLst>
          </p:cNvPr>
          <p:cNvSpPr/>
          <p:nvPr/>
        </p:nvSpPr>
        <p:spPr>
          <a:xfrm>
            <a:off x="6214413" y="4254035"/>
            <a:ext cx="1473574" cy="2696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传输单位：相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1CA99A-B595-4468-895E-F6DA3473DE0C}"/>
              </a:ext>
            </a:extLst>
          </p:cNvPr>
          <p:cNvSpPr/>
          <p:nvPr/>
        </p:nvSpPr>
        <p:spPr>
          <a:xfrm>
            <a:off x="7684896" y="3827859"/>
            <a:ext cx="1400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Don’t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位和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11623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/>
      <p:bldP spid="18" grpId="0"/>
      <p:bldP spid="6" grpId="0" animBg="1"/>
      <p:bldP spid="21" grpId="0" animBg="1"/>
      <p:bldP spid="23" grpId="0" animBg="1"/>
      <p:bldP spid="25" grpId="0"/>
      <p:bldP spid="26" grpId="0" animBg="1"/>
      <p:bldP spid="27" grpId="0" animBg="1"/>
      <p:bldP spid="29" grpId="0" animBg="1"/>
      <p:bldP spid="30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455771"/>
            <a:ext cx="197286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传输时序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78013F-D8D4-4185-BC70-33865E0F774A}"/>
              </a:ext>
            </a:extLst>
          </p:cNvPr>
          <p:cNvSpPr/>
          <p:nvPr/>
        </p:nvSpPr>
        <p:spPr>
          <a:xfrm>
            <a:off x="350692" y="1789922"/>
            <a:ext cx="1808700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相写传输周期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5ECBB1B-B7ED-4164-A936-80D18E9DB867}"/>
              </a:ext>
            </a:extLst>
          </p:cNvPr>
          <p:cNvSpPr/>
          <p:nvPr/>
        </p:nvSpPr>
        <p:spPr>
          <a:xfrm>
            <a:off x="350690" y="2426268"/>
            <a:ext cx="1808700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相写传输周期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060C30-F3E4-45BA-A5C9-A0BDFF4BADC8}"/>
              </a:ext>
            </a:extLst>
          </p:cNvPr>
          <p:cNvSpPr/>
          <p:nvPr/>
        </p:nvSpPr>
        <p:spPr>
          <a:xfrm>
            <a:off x="350690" y="3062614"/>
            <a:ext cx="1808699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相读传输周期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83957C-8A81-4CE2-BFB3-46E47F2C6642}"/>
              </a:ext>
            </a:extLst>
          </p:cNvPr>
          <p:cNvSpPr/>
          <p:nvPr/>
        </p:nvSpPr>
        <p:spPr>
          <a:xfrm>
            <a:off x="2417260" y="1791010"/>
            <a:ext cx="3905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设备写通信地址，内存地址，所写数据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F3A20F-FDF6-4AEE-B67F-6B75AF27A52D}"/>
              </a:ext>
            </a:extLst>
          </p:cNvPr>
          <p:cNvSpPr/>
          <p:nvPr/>
        </p:nvSpPr>
        <p:spPr>
          <a:xfrm>
            <a:off x="2417260" y="2426268"/>
            <a:ext cx="3288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设备写通信地址，内存地址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6F9F99-B4EA-434B-AE1C-FF11BA3B03BA}"/>
              </a:ext>
            </a:extLst>
          </p:cNvPr>
          <p:cNvSpPr/>
          <p:nvPr/>
        </p:nvSpPr>
        <p:spPr>
          <a:xfrm>
            <a:off x="2417260" y="3062614"/>
            <a:ext cx="3288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设备读通信地址，所读数据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33E906-9866-4FFE-81C4-930A03AF80CD}"/>
              </a:ext>
            </a:extLst>
          </p:cNvPr>
          <p:cNvSpPr/>
          <p:nvPr/>
        </p:nvSpPr>
        <p:spPr>
          <a:xfrm>
            <a:off x="6598094" y="1791444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945ECFF-EDB3-45E8-97EE-4736A0CFB03C}"/>
              </a:ext>
            </a:extLst>
          </p:cNvPr>
          <p:cNvSpPr/>
          <p:nvPr/>
        </p:nvSpPr>
        <p:spPr>
          <a:xfrm>
            <a:off x="6631714" y="2751782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88A1312-CD6E-410B-B380-C9B2F50772AE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322426" y="1960287"/>
            <a:ext cx="275668" cy="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6BDC9EC-4BC3-4E22-B289-78D1FAF168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79762" y="2580290"/>
            <a:ext cx="1651952" cy="340769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B5871532-518E-4350-AFF3-5E0B9E5C4044}"/>
              </a:ext>
            </a:extLst>
          </p:cNvPr>
          <p:cNvCxnSpPr/>
          <p:nvPr/>
        </p:nvCxnSpPr>
        <p:spPr>
          <a:xfrm flipV="1">
            <a:off x="4979762" y="2829617"/>
            <a:ext cx="822960" cy="400059"/>
          </a:xfrm>
          <a:prstGeom prst="bentConnector3">
            <a:avLst>
              <a:gd name="adj1" fmla="val 10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EF68D93-418C-49B6-8D9E-318CF287CDA8}"/>
              </a:ext>
            </a:extLst>
          </p:cNvPr>
          <p:cNvSpPr/>
          <p:nvPr/>
        </p:nvSpPr>
        <p:spPr>
          <a:xfrm>
            <a:off x="5194633" y="2575164"/>
            <a:ext cx="363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BCB4897-CF3F-4B36-BAC7-D9A74F016159}"/>
              </a:ext>
            </a:extLst>
          </p:cNvPr>
          <p:cNvSpPr/>
          <p:nvPr/>
        </p:nvSpPr>
        <p:spPr>
          <a:xfrm>
            <a:off x="5194633" y="2922296"/>
            <a:ext cx="363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BA72027-4F89-48C6-8AC2-11418090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505" y="728616"/>
            <a:ext cx="6977575" cy="74365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C2D82AC-4AA1-4848-B613-B769066B9E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53" r="7361"/>
          <a:stretch/>
        </p:blipFill>
        <p:spPr>
          <a:xfrm>
            <a:off x="0" y="3573316"/>
            <a:ext cx="4564966" cy="80676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BDB0CFE-3200-4CC1-A94D-7D0C83FB21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58" r="2949"/>
          <a:stretch/>
        </p:blipFill>
        <p:spPr>
          <a:xfrm>
            <a:off x="4579035" y="3515742"/>
            <a:ext cx="4564967" cy="887771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74FEEB2A-9172-4B0C-8651-B89EB5AB0005}"/>
              </a:ext>
            </a:extLst>
          </p:cNvPr>
          <p:cNvSpPr/>
          <p:nvPr/>
        </p:nvSpPr>
        <p:spPr>
          <a:xfrm>
            <a:off x="2793929" y="4497173"/>
            <a:ext cx="4182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‘X’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数据位可写入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，对通讯无影响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0B049DC-4AB0-85ED-EB5A-A13F60C1CEA6}"/>
              </a:ext>
            </a:extLst>
          </p:cNvPr>
          <p:cNvSpPr/>
          <p:nvPr/>
        </p:nvSpPr>
        <p:spPr>
          <a:xfrm>
            <a:off x="6902129" y="471478"/>
            <a:ext cx="2457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：不支持连续读写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89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13" grpId="0"/>
      <p:bldP spid="15" grpId="0"/>
      <p:bldP spid="16" grpId="0"/>
      <p:bldP spid="17" grpId="0" animBg="1"/>
      <p:bldP spid="18" grpId="0" animBg="1"/>
      <p:bldP spid="37" grpId="0"/>
      <p:bldP spid="38" grpId="0"/>
      <p:bldP spid="49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5" y="428453"/>
            <a:ext cx="148752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关键寄存器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AADA166-9997-982B-C536-F1D2197B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4" y="907827"/>
            <a:ext cx="6800850" cy="386715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CED8D32-41D5-4D4A-89EA-01699917639B}"/>
              </a:ext>
            </a:extLst>
          </p:cNvPr>
          <p:cNvSpPr/>
          <p:nvPr/>
        </p:nvSpPr>
        <p:spPr>
          <a:xfrm>
            <a:off x="4699235" y="508522"/>
            <a:ext cx="4389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OV7725_Software Application Note.pdf 》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7EE00B-8FC2-0590-ED06-D124D063B3C5}"/>
              </a:ext>
            </a:extLst>
          </p:cNvPr>
          <p:cNvSpPr/>
          <p:nvPr/>
        </p:nvSpPr>
        <p:spPr>
          <a:xfrm>
            <a:off x="55645" y="2897945"/>
            <a:ext cx="6838950" cy="1876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AD5B54-959A-665F-76F2-5417C7BF9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317"/>
            <a:ext cx="6838949" cy="466118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A960DCD-2AF2-DF45-2213-EC400962C889}"/>
              </a:ext>
            </a:extLst>
          </p:cNvPr>
          <p:cNvSpPr/>
          <p:nvPr/>
        </p:nvSpPr>
        <p:spPr>
          <a:xfrm>
            <a:off x="28134" y="482313"/>
            <a:ext cx="6782677" cy="1712247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70F98E-204E-4E26-50B4-32B10DD3875A}"/>
              </a:ext>
            </a:extLst>
          </p:cNvPr>
          <p:cNvSpPr/>
          <p:nvPr/>
        </p:nvSpPr>
        <p:spPr>
          <a:xfrm>
            <a:off x="6838945" y="518352"/>
            <a:ext cx="225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配置不同分辨率输出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不同的数据像素格式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C04687-6775-7D8D-72AF-39F870728F2C}"/>
              </a:ext>
            </a:extLst>
          </p:cNvPr>
          <p:cNvSpPr/>
          <p:nvPr/>
        </p:nvSpPr>
        <p:spPr>
          <a:xfrm>
            <a:off x="6940938" y="1294477"/>
            <a:ext cx="21010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配置分辨率相关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0x12(COM7)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0x17(HSTART)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0x18(HSIZE)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0x19(VSTRT)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0x1A(VSIZE)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0x32(HREF)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0x29(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HoutSize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0x2C(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VOutSize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0x2A(EXHCH)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3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37117</TotalTime>
  <Words>1921</Words>
  <Application>Microsoft Office PowerPoint</Application>
  <PresentationFormat>全屏显示(16:9)</PresentationFormat>
  <Paragraphs>332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217</cp:revision>
  <dcterms:created xsi:type="dcterms:W3CDTF">2021-03-21T09:45:45Z</dcterms:created>
  <dcterms:modified xsi:type="dcterms:W3CDTF">2022-06-23T07:46:23Z</dcterms:modified>
</cp:coreProperties>
</file>