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88" r:id="rId4"/>
    <p:sldId id="258" r:id="rId5"/>
    <p:sldId id="261" r:id="rId6"/>
    <p:sldId id="262" r:id="rId7"/>
    <p:sldId id="289" r:id="rId8"/>
    <p:sldId id="290" r:id="rId9"/>
    <p:sldId id="291" r:id="rId10"/>
    <p:sldId id="287" r:id="rId11"/>
    <p:sldId id="27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enchNine" panose="020B060402020202020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14A473-7584-4BFE-AA7E-4A6912A4999F}">
  <a:tblStyle styleId="{6C14A473-7584-4BFE-AA7E-4A6912A49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950D1-C353-40D0-8CD3-6689951865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6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71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6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9f4cd4c6cc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9f4cd4c6cc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5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6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15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9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0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6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3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22000" y="1291775"/>
            <a:ext cx="49086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BenchNine"/>
                <a:ea typeface="BenchNine"/>
                <a:cs typeface="BenchNine"/>
                <a:sym typeface="BenchN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522000" y="3405325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-175"/>
            <a:ext cx="7516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623074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20000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20000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3623075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981318" y="3304577"/>
            <a:ext cx="1569423" cy="84441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81130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864850" y="1254000"/>
            <a:ext cx="4401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3864850" y="3218400"/>
            <a:ext cx="4401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8166577" y="889600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941448" y="2713325"/>
            <a:ext cx="1946832" cy="104747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-175"/>
            <a:ext cx="7386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454700" y="148087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240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1454700" y="224085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008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454700" y="300082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60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1454700" y="376080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8295830" y="2265108"/>
            <a:ext cx="557333" cy="3162134"/>
            <a:chOff x="8212359" y="4600931"/>
            <a:chExt cx="245316" cy="1391907"/>
          </a:xfrm>
        </p:grpSpPr>
        <p:sp>
          <p:nvSpPr>
            <p:cNvPr id="95" name="Google Shape;95;p13"/>
            <p:cNvSpPr/>
            <p:nvPr/>
          </p:nvSpPr>
          <p:spPr>
            <a:xfrm>
              <a:off x="8212359" y="474033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39551" y="4740986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359" y="4857370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339551" y="485801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212359" y="4969989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39551" y="497063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212359" y="5087020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339551" y="508766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212359" y="5213645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339551" y="5214252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212359" y="5330677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339551" y="533132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212359" y="5443295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39551" y="5443903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212359" y="556032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339551" y="556097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8212359" y="5682459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339551" y="568310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288585" y="4600931"/>
              <a:ext cx="87803" cy="137393"/>
            </a:xfrm>
            <a:custGeom>
              <a:avLst/>
              <a:gdLst/>
              <a:ahLst/>
              <a:cxnLst/>
              <a:rect l="l" t="t" r="r" b="b"/>
              <a:pathLst>
                <a:path w="87803" h="137393" extrusionOk="0">
                  <a:moveTo>
                    <a:pt x="43963" y="137393"/>
                  </a:moveTo>
                  <a:cubicBezTo>
                    <a:pt x="43963" y="137393"/>
                    <a:pt x="87844" y="106587"/>
                    <a:pt x="87804" y="68656"/>
                  </a:cubicBezTo>
                  <a:cubicBezTo>
                    <a:pt x="87764" y="30725"/>
                    <a:pt x="43841" y="0"/>
                    <a:pt x="43841" y="0"/>
                  </a:cubicBezTo>
                  <a:cubicBezTo>
                    <a:pt x="43841" y="0"/>
                    <a:pt x="-40" y="30806"/>
                    <a:pt x="0" y="68737"/>
                  </a:cubicBezTo>
                  <a:cubicBezTo>
                    <a:pt x="41" y="106668"/>
                    <a:pt x="43963" y="137393"/>
                    <a:pt x="43963" y="1373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332467" y="4725613"/>
              <a:ext cx="4048" cy="1267225"/>
            </a:xfrm>
            <a:custGeom>
              <a:avLst/>
              <a:gdLst/>
              <a:ahLst/>
              <a:cxnLst/>
              <a:rect l="l" t="t" r="r" b="b"/>
              <a:pathLst>
                <a:path w="4048" h="1267225" extrusionOk="0">
                  <a:moveTo>
                    <a:pt x="0" y="1267225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155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713225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2"/>
          </p:nvPr>
        </p:nvSpPr>
        <p:spPr>
          <a:xfrm>
            <a:off x="2973614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3"/>
          </p:nvPr>
        </p:nvSpPr>
        <p:spPr>
          <a:xfrm>
            <a:off x="5234002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13225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5"/>
          </p:nvPr>
        </p:nvSpPr>
        <p:spPr>
          <a:xfrm>
            <a:off x="2973614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5234002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 rot="10800000" flipH="1">
            <a:off x="8166577" y="2851453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10800000" flipH="1">
            <a:off x="7941448" y="1118200"/>
            <a:ext cx="1946832" cy="1047471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336277" y="3891877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-517248" y="898577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332263" y="2643352"/>
            <a:ext cx="761906" cy="761818"/>
            <a:chOff x="3770595" y="4852320"/>
            <a:chExt cx="876661" cy="876661"/>
          </a:xfrm>
        </p:grpSpPr>
        <p:sp>
          <p:nvSpPr>
            <p:cNvPr id="187" name="Google Shape;187;p20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" name="Google Shape;214;p20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3484949" y="2036524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484975" y="404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964402" y="309765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29726" y="3570595"/>
            <a:ext cx="967009" cy="967009"/>
            <a:chOff x="7647682" y="4368380"/>
            <a:chExt cx="1145203" cy="1145203"/>
          </a:xfrm>
        </p:grpSpPr>
        <p:grpSp>
          <p:nvGrpSpPr>
            <p:cNvPr id="236" name="Google Shape;236;p26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237" name="Google Shape;237;p26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" name="Google Shape;239;p26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240" name="Google Shape;240;p26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6" name="Google Shape;246;p26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6"/>
          <p:cNvSpPr txBox="1">
            <a:spLocks noGrp="1"/>
          </p:cNvSpPr>
          <p:nvPr>
            <p:ph type="ctrTitle"/>
          </p:nvPr>
        </p:nvSpPr>
        <p:spPr>
          <a:xfrm>
            <a:off x="3326329" y="933728"/>
            <a:ext cx="5584795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Fruit Quality Classifier using Machine Learning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1"/>
          </p:nvPr>
        </p:nvSpPr>
        <p:spPr>
          <a:xfrm>
            <a:off x="3406628" y="3267572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Ηλίας Αλεξανδρόπουλος mtn2302 </a:t>
            </a:r>
            <a:endParaRPr lang="en-GB" dirty="0"/>
          </a:p>
          <a:p>
            <a:pPr marL="0" lvl="0" indent="0"/>
            <a:r>
              <a:rPr lang="el-GR" dirty="0"/>
              <a:t>Σπυρίδων Γεωργούλας mtn2309 </a:t>
            </a:r>
            <a:endParaRPr lang="en-GB" dirty="0"/>
          </a:p>
          <a:p>
            <a:pPr marL="0" lvl="0" indent="0"/>
            <a:r>
              <a:rPr lang="el-GR" dirty="0"/>
              <a:t>Βασιλική Ρέντουλα  mtn2317</a:t>
            </a:r>
            <a:endParaRPr dirty="0"/>
          </a:p>
        </p:txBody>
      </p:sp>
      <p:sp>
        <p:nvSpPr>
          <p:cNvPr id="249" name="Google Shape;249;p26"/>
          <p:cNvSpPr/>
          <p:nvPr/>
        </p:nvSpPr>
        <p:spPr>
          <a:xfrm>
            <a:off x="-424773" y="1179302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6"/>
          <p:cNvGrpSpPr/>
          <p:nvPr/>
        </p:nvGrpSpPr>
        <p:grpSpPr>
          <a:xfrm>
            <a:off x="1983572" y="1331700"/>
            <a:ext cx="424803" cy="808503"/>
            <a:chOff x="3205878" y="2263503"/>
            <a:chExt cx="337252" cy="641873"/>
          </a:xfrm>
        </p:grpSpPr>
        <p:sp>
          <p:nvSpPr>
            <p:cNvPr id="251" name="Google Shape;251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26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26"/>
          <p:cNvGrpSpPr/>
          <p:nvPr/>
        </p:nvGrpSpPr>
        <p:grpSpPr>
          <a:xfrm>
            <a:off x="1171097" y="2754349"/>
            <a:ext cx="1006783" cy="1006783"/>
            <a:chOff x="2280753" y="3116326"/>
            <a:chExt cx="866423" cy="866423"/>
          </a:xfrm>
        </p:grpSpPr>
        <p:sp>
          <p:nvSpPr>
            <p:cNvPr id="257" name="Google Shape;257;p26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" name="Google Shape;259;p26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260" name="Google Shape;260;p26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3" name="Google Shape;263;p26"/>
          <p:cNvGrpSpPr/>
          <p:nvPr/>
        </p:nvGrpSpPr>
        <p:grpSpPr>
          <a:xfrm rot="-455192">
            <a:off x="527527" y="2851797"/>
            <a:ext cx="1006777" cy="528807"/>
            <a:chOff x="3742420" y="3775357"/>
            <a:chExt cx="799267" cy="419813"/>
          </a:xfrm>
        </p:grpSpPr>
        <p:sp>
          <p:nvSpPr>
            <p:cNvPr id="264" name="Google Shape;264;p26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265;p26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266" name="Google Shape;266;p26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26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270" name="Google Shape;270;p26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271" name="Google Shape;271;p26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26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26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" name="Google Shape;274;p26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275" name="Google Shape;275;p26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26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7" name="Google Shape;277;p26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278" name="Google Shape;278;p26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26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80" name="Google Shape;280;p26"/>
          <p:cNvSpPr/>
          <p:nvPr/>
        </p:nvSpPr>
        <p:spPr>
          <a:xfrm>
            <a:off x="1769448" y="1779915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26"/>
          <p:cNvGrpSpPr/>
          <p:nvPr/>
        </p:nvGrpSpPr>
        <p:grpSpPr>
          <a:xfrm>
            <a:off x="371377" y="1405164"/>
            <a:ext cx="1110567" cy="1104233"/>
            <a:chOff x="3276029" y="2935889"/>
            <a:chExt cx="881682" cy="876654"/>
          </a:xfrm>
        </p:grpSpPr>
        <p:sp>
          <p:nvSpPr>
            <p:cNvPr id="282" name="Google Shape;282;p26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26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26"/>
          <p:cNvGrpSpPr/>
          <p:nvPr/>
        </p:nvGrpSpPr>
        <p:grpSpPr>
          <a:xfrm>
            <a:off x="1336750" y="472127"/>
            <a:ext cx="761906" cy="761818"/>
            <a:chOff x="3770595" y="4852320"/>
            <a:chExt cx="876661" cy="876661"/>
          </a:xfrm>
        </p:grpSpPr>
        <p:sp>
          <p:nvSpPr>
            <p:cNvPr id="292" name="Google Shape;292;p26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26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26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04" name="Google Shape;304;p26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b="0" dirty="0"/>
              <a:t>System Integration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523050" y="1110251"/>
            <a:ext cx="5397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Raspberry Pi Model</a:t>
            </a:r>
            <a:r>
              <a:rPr lang="en-GB" dirty="0"/>
              <a:t>: Raspberry Pi 3 Model B</a:t>
            </a:r>
            <a:br>
              <a:rPr lang="en-GB" dirty="0"/>
            </a:br>
            <a:r>
              <a:rPr lang="en-GB" b="1" dirty="0"/>
              <a:t>Camera Module: </a:t>
            </a:r>
            <a:r>
              <a:rPr lang="en-GB" dirty="0"/>
              <a:t>Raspberry Pi Camera Board v1.3 (5MP, 1080p)</a:t>
            </a:r>
          </a:p>
          <a:p>
            <a:r>
              <a:rPr lang="en-GB" b="1" dirty="0"/>
              <a:t>Button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4" y="1952466"/>
            <a:ext cx="2255791" cy="2337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033" y="1972158"/>
            <a:ext cx="4258600" cy="2450301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AEFEF66-7216-8A19-54FB-A0D0689204DF}"/>
              </a:ext>
            </a:extLst>
          </p:cNvPr>
          <p:cNvSpPr/>
          <p:nvPr/>
        </p:nvSpPr>
        <p:spPr>
          <a:xfrm>
            <a:off x="4277800" y="2438354"/>
            <a:ext cx="294200" cy="1935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F64CB56-056D-FA73-1A63-B6AE4CF81ABC}"/>
              </a:ext>
            </a:extLst>
          </p:cNvPr>
          <p:cNvSpPr/>
          <p:nvPr/>
        </p:nvSpPr>
        <p:spPr>
          <a:xfrm>
            <a:off x="5678555" y="2709516"/>
            <a:ext cx="294200" cy="1935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92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99" name="Google Shape;999;p45"/>
          <p:cNvSpPr/>
          <p:nvPr/>
        </p:nvSpPr>
        <p:spPr>
          <a:xfrm>
            <a:off x="643964" y="328260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0" name="Google Shape;1000;p45"/>
          <p:cNvGrpSpPr/>
          <p:nvPr/>
        </p:nvGrpSpPr>
        <p:grpSpPr>
          <a:xfrm>
            <a:off x="1597714" y="581670"/>
            <a:ext cx="967009" cy="967009"/>
            <a:chOff x="7647682" y="4368380"/>
            <a:chExt cx="1145203" cy="1145203"/>
          </a:xfrm>
        </p:grpSpPr>
        <p:grpSp>
          <p:nvGrpSpPr>
            <p:cNvPr id="1001" name="Google Shape;1001;p45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1002" name="Google Shape;1002;p45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5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4" name="Google Shape;1004;p45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1005" name="Google Shape;1005;p45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5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5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5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5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5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1" name="Google Shape;1011;p45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45"/>
          <p:cNvGrpSpPr/>
          <p:nvPr/>
        </p:nvGrpSpPr>
        <p:grpSpPr>
          <a:xfrm>
            <a:off x="1920322" y="1817962"/>
            <a:ext cx="424803" cy="808503"/>
            <a:chOff x="3205878" y="2263503"/>
            <a:chExt cx="337252" cy="641873"/>
          </a:xfrm>
        </p:grpSpPr>
        <p:sp>
          <p:nvSpPr>
            <p:cNvPr id="1013" name="Google Shape;1013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5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1016" name="Google Shape;1016;p45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45"/>
          <p:cNvGrpSpPr/>
          <p:nvPr/>
        </p:nvGrpSpPr>
        <p:grpSpPr>
          <a:xfrm>
            <a:off x="643972" y="1310474"/>
            <a:ext cx="1006783" cy="1006783"/>
            <a:chOff x="2280753" y="3116326"/>
            <a:chExt cx="866423" cy="866423"/>
          </a:xfrm>
        </p:grpSpPr>
        <p:sp>
          <p:nvSpPr>
            <p:cNvPr id="1019" name="Google Shape;1019;p45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5" name="Google Shape;1025;p45"/>
          <p:cNvGrpSpPr/>
          <p:nvPr/>
        </p:nvGrpSpPr>
        <p:grpSpPr>
          <a:xfrm rot="-455192">
            <a:off x="416302" y="1066747"/>
            <a:ext cx="1006777" cy="528807"/>
            <a:chOff x="3742420" y="3775357"/>
            <a:chExt cx="799267" cy="419813"/>
          </a:xfrm>
        </p:grpSpPr>
        <p:sp>
          <p:nvSpPr>
            <p:cNvPr id="1026" name="Google Shape;1026;p45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7" name="Google Shape;1027;p45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1028" name="Google Shape;1028;p45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1" name="Google Shape;1031;p45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1032" name="Google Shape;1032;p45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1033" name="Google Shape;1033;p45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4" name="Google Shape;1034;p45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45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6" name="Google Shape;1036;p45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1037" name="Google Shape;1037;p45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45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9" name="Google Shape;1039;p45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1040" name="Google Shape;1040;p45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45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2" name="Google Shape;1042;p45"/>
          <p:cNvGrpSpPr/>
          <p:nvPr/>
        </p:nvGrpSpPr>
        <p:grpSpPr>
          <a:xfrm>
            <a:off x="1094165" y="2960464"/>
            <a:ext cx="1110567" cy="1104233"/>
            <a:chOff x="3276029" y="2935889"/>
            <a:chExt cx="881682" cy="876654"/>
          </a:xfrm>
        </p:grpSpPr>
        <p:sp>
          <p:nvSpPr>
            <p:cNvPr id="1043" name="Google Shape;1043;p45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5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1047" name="Google Shape;1047;p45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2" name="Google Shape;1052;p45"/>
          <p:cNvSpPr/>
          <p:nvPr/>
        </p:nvSpPr>
        <p:spPr>
          <a:xfrm>
            <a:off x="2040548" y="2222740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96" y="3477325"/>
            <a:ext cx="4575451" cy="1544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05726" y="1155925"/>
            <a:ext cx="610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Apply advanced machine learning algorithms for fruit quality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Utilize the </a:t>
            </a:r>
            <a:r>
              <a:rPr lang="en-GB" sz="1800" dirty="0" err="1">
                <a:latin typeface="BenchNine" panose="020B0604020202020204" charset="0"/>
              </a:rPr>
              <a:t>FruitNet</a:t>
            </a:r>
            <a:r>
              <a:rPr lang="en-GB" sz="1800" dirty="0">
                <a:latin typeface="BenchNine" panose="020B0604020202020204" charset="0"/>
              </a:rPr>
              <a:t>: Indian Fruits Dataset [1] with Quality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Develop classification models to categorize fruits by quality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Optimize model performance for accurate quality categorization.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16" y="4750024"/>
            <a:ext cx="6353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https://www.kaggle.com/datasets/shashwatwork/fruitnet-indian-fruits-dataset-with-quality?resource=download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3" y="477193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648A1E-BD43-2664-C871-A0EB1399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3" y="191684"/>
            <a:ext cx="2541563" cy="1082150"/>
          </a:xfrm>
          <a:prstGeom prst="rect">
            <a:avLst/>
          </a:prstGeom>
        </p:spPr>
      </p:pic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54" y="1488942"/>
            <a:ext cx="4311888" cy="2924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97" y="1441845"/>
            <a:ext cx="3376013" cy="3150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D603E-6A5D-A7CA-B635-3FE4F8F097DA}"/>
              </a:ext>
            </a:extLst>
          </p:cNvPr>
          <p:cNvSpPr txBox="1"/>
          <p:nvPr/>
        </p:nvSpPr>
        <p:spPr>
          <a:xfrm>
            <a:off x="4001972" y="32897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200" dirty="0"/>
              <a:t>3 Sub-folders: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C8B47-467C-0937-20F3-131CD2BEBB71}"/>
              </a:ext>
            </a:extLst>
          </p:cNvPr>
          <p:cNvSpPr txBox="1"/>
          <p:nvPr/>
        </p:nvSpPr>
        <p:spPr>
          <a:xfrm>
            <a:off x="6924795" y="1023840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D8CF1-3735-4E84-E4C8-D4B86FBF8298}"/>
              </a:ext>
            </a:extLst>
          </p:cNvPr>
          <p:cNvSpPr txBox="1"/>
          <p:nvPr/>
        </p:nvSpPr>
        <p:spPr>
          <a:xfrm>
            <a:off x="3411257" y="4229498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6DC8F-AD4C-F2CE-7D5B-D8843B8827CB}"/>
              </a:ext>
            </a:extLst>
          </p:cNvPr>
          <p:cNvSpPr txBox="1"/>
          <p:nvPr/>
        </p:nvSpPr>
        <p:spPr>
          <a:xfrm>
            <a:off x="55659" y="4917341"/>
            <a:ext cx="5166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https://www.kaggle.com/datasets/shashwatwork/fruitnet-indian-fruits-dataset-with-quality?resource=download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FC89-5D24-1729-ED0F-90D81CEE45EB}"/>
              </a:ext>
            </a:extLst>
          </p:cNvPr>
          <p:cNvSpPr txBox="1"/>
          <p:nvPr/>
        </p:nvSpPr>
        <p:spPr>
          <a:xfrm>
            <a:off x="-77908" y="4914597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</p:spTree>
    <p:extLst>
      <p:ext uri="{BB962C8B-B14F-4D97-AF65-F5344CB8AC3E}">
        <p14:creationId xmlns:p14="http://schemas.microsoft.com/office/powerpoint/2010/main" val="11362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 idx="8"/>
          </p:nvPr>
        </p:nvSpPr>
        <p:spPr>
          <a:xfrm>
            <a:off x="157644" y="1507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Data pre</a:t>
            </a:r>
            <a:r>
              <a:rPr lang="el-GR" dirty="0"/>
              <a:t>-</a:t>
            </a:r>
            <a:r>
              <a:rPr lang="en-GB" dirty="0"/>
              <a:t>processing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"/>
          </p:nvPr>
        </p:nvSpPr>
        <p:spPr>
          <a:xfrm>
            <a:off x="458555" y="1222590"/>
            <a:ext cx="553863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800"/>
              <a:t>Background reduction:</a:t>
            </a:r>
            <a:endParaRPr lang="en" sz="2800" dirty="0"/>
          </a:p>
          <a:p>
            <a:pPr lvl="0" indent="-457200">
              <a:buFont typeface="+mj-lt"/>
              <a:buAutoNum type="arabicPeriod"/>
            </a:pPr>
            <a:r>
              <a:rPr lang="en" dirty="0"/>
              <a:t> </a:t>
            </a:r>
            <a:r>
              <a:rPr lang="en-GB" b="0" dirty="0"/>
              <a:t>exclude unnecessary information</a:t>
            </a:r>
          </a:p>
          <a:p>
            <a:pPr lvl="0" indent="-457200">
              <a:buFont typeface="+mj-lt"/>
              <a:buAutoNum type="arabicPeriod"/>
            </a:pPr>
            <a:r>
              <a:rPr lang="en-GB" sz="2400" b="0" dirty="0" err="1"/>
              <a:t>GrabCut</a:t>
            </a:r>
            <a:r>
              <a:rPr lang="en-GB" sz="2400" b="0" dirty="0"/>
              <a:t> algorithm</a:t>
            </a:r>
            <a:endParaRPr sz="2400"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3"/>
          </p:nvPr>
        </p:nvSpPr>
        <p:spPr>
          <a:xfrm>
            <a:off x="458555" y="2861900"/>
            <a:ext cx="5289914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800" dirty="0"/>
              <a:t>Feature Extraction: 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 err="1"/>
              <a:t>Color</a:t>
            </a:r>
            <a:r>
              <a:rPr lang="en-GB" b="0" dirty="0"/>
              <a:t> Features (HSV </a:t>
            </a:r>
            <a:r>
              <a:rPr lang="en-GB" b="0" dirty="0" err="1"/>
              <a:t>Color</a:t>
            </a:r>
            <a:r>
              <a:rPr lang="en-GB" b="0" dirty="0"/>
              <a:t> Space)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Texture Features (Local Binary Pattern - LBP)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Shape Features (Contours)</a:t>
            </a:r>
            <a:endParaRPr dirty="0"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7877854" y="1147461"/>
            <a:ext cx="694403" cy="694316"/>
            <a:chOff x="3770595" y="4852320"/>
            <a:chExt cx="876661" cy="876661"/>
          </a:xfrm>
        </p:grpSpPr>
        <p:sp>
          <p:nvSpPr>
            <p:cNvPr id="366" name="Google Shape;366;p28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28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28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3" name="Google Shape;393;p28"/>
          <p:cNvGrpSpPr/>
          <p:nvPr/>
        </p:nvGrpSpPr>
        <p:grpSpPr>
          <a:xfrm>
            <a:off x="7244750" y="1887907"/>
            <a:ext cx="734689" cy="733192"/>
            <a:chOff x="7244750" y="1887907"/>
            <a:chExt cx="734689" cy="733192"/>
          </a:xfrm>
        </p:grpSpPr>
        <p:sp>
          <p:nvSpPr>
            <p:cNvPr id="394" name="Google Shape;394;p28"/>
            <p:cNvSpPr/>
            <p:nvPr/>
          </p:nvSpPr>
          <p:spPr>
            <a:xfrm>
              <a:off x="7324944" y="1963345"/>
              <a:ext cx="654495" cy="657755"/>
            </a:xfrm>
            <a:custGeom>
              <a:avLst/>
              <a:gdLst/>
              <a:ahLst/>
              <a:cxnLst/>
              <a:rect l="l" t="t" r="r" b="b"/>
              <a:pathLst>
                <a:path w="469475" h="471813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1"/>
                  </a:cubicBezTo>
                  <a:cubicBezTo>
                    <a:pt x="472008" y="375961"/>
                    <a:pt x="476259" y="470282"/>
                    <a:pt x="336922" y="471780"/>
                  </a:cubicBezTo>
                  <a:cubicBezTo>
                    <a:pt x="271100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44750" y="1951550"/>
              <a:ext cx="654495" cy="657753"/>
            </a:xfrm>
            <a:custGeom>
              <a:avLst/>
              <a:gdLst/>
              <a:ahLst/>
              <a:cxnLst/>
              <a:rect l="l" t="t" r="r" b="b"/>
              <a:pathLst>
                <a:path w="469475" h="471812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0"/>
                  </a:cubicBezTo>
                  <a:cubicBezTo>
                    <a:pt x="472008" y="375961"/>
                    <a:pt x="476259" y="470282"/>
                    <a:pt x="336922" y="471779"/>
                  </a:cubicBezTo>
                  <a:cubicBezTo>
                    <a:pt x="271099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" name="Google Shape;396;p28"/>
            <p:cNvGrpSpPr/>
            <p:nvPr/>
          </p:nvGrpSpPr>
          <p:grpSpPr>
            <a:xfrm>
              <a:off x="7475673" y="2071803"/>
              <a:ext cx="424399" cy="467106"/>
              <a:chOff x="7773094" y="5306177"/>
              <a:chExt cx="304425" cy="335059"/>
            </a:xfrm>
          </p:grpSpPr>
          <p:sp>
            <p:nvSpPr>
              <p:cNvPr id="397" name="Google Shape;397;p28"/>
              <p:cNvSpPr/>
              <p:nvPr/>
            </p:nvSpPr>
            <p:spPr>
              <a:xfrm>
                <a:off x="7773094" y="5573950"/>
                <a:ext cx="47814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17" extrusionOk="0">
                    <a:moveTo>
                      <a:pt x="36720" y="9138"/>
                    </a:moveTo>
                    <a:cubicBezTo>
                      <a:pt x="47852" y="19339"/>
                      <a:pt x="51172" y="33872"/>
                      <a:pt x="44087" y="41604"/>
                    </a:cubicBezTo>
                    <a:cubicBezTo>
                      <a:pt x="37003" y="49336"/>
                      <a:pt x="22227" y="47352"/>
                      <a:pt x="11095" y="37151"/>
                    </a:cubicBezTo>
                    <a:cubicBezTo>
                      <a:pt x="-37" y="26949"/>
                      <a:pt x="-3357" y="12417"/>
                      <a:pt x="3727" y="4685"/>
                    </a:cubicBezTo>
                    <a:cubicBezTo>
                      <a:pt x="10811" y="-3007"/>
                      <a:pt x="25587" y="-1023"/>
                      <a:pt x="36720" y="91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7885996" y="5450493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7888182" y="559489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8" y="26978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8029705" y="5589141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8017925" y="5306177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8029624" y="544017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28"/>
            <p:cNvSpPr/>
            <p:nvPr/>
          </p:nvSpPr>
          <p:spPr>
            <a:xfrm>
              <a:off x="7397458" y="2446273"/>
              <a:ext cx="324330" cy="144370"/>
            </a:xfrm>
            <a:custGeom>
              <a:avLst/>
              <a:gdLst/>
              <a:ahLst/>
              <a:cxnLst/>
              <a:rect l="l" t="t" r="r" b="b"/>
              <a:pathLst>
                <a:path w="232645" h="103558" extrusionOk="0">
                  <a:moveTo>
                    <a:pt x="232646" y="102741"/>
                  </a:moveTo>
                  <a:cubicBezTo>
                    <a:pt x="154152" y="108733"/>
                    <a:pt x="30441" y="82501"/>
                    <a:pt x="0" y="0"/>
                  </a:cubicBezTo>
                  <a:cubicBezTo>
                    <a:pt x="48213" y="69709"/>
                    <a:pt x="154274" y="87359"/>
                    <a:pt x="232646" y="102741"/>
                  </a:cubicBezTo>
                  <a:lnTo>
                    <a:pt x="232646" y="102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907347" y="2190680"/>
              <a:ext cx="48297" cy="317728"/>
            </a:xfrm>
            <a:custGeom>
              <a:avLst/>
              <a:gdLst/>
              <a:ahLst/>
              <a:cxnLst/>
              <a:rect l="l" t="t" r="r" b="b"/>
              <a:pathLst>
                <a:path w="34644" h="227909" extrusionOk="0">
                  <a:moveTo>
                    <a:pt x="24531" y="227909"/>
                  </a:moveTo>
                  <a:cubicBezTo>
                    <a:pt x="20443" y="151319"/>
                    <a:pt x="22629" y="74080"/>
                    <a:pt x="0" y="0"/>
                  </a:cubicBezTo>
                  <a:cubicBezTo>
                    <a:pt x="40441" y="60155"/>
                    <a:pt x="40926" y="159213"/>
                    <a:pt x="24531" y="227909"/>
                  </a:cubicBezTo>
                  <a:lnTo>
                    <a:pt x="24531" y="2279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249769" y="1887907"/>
              <a:ext cx="465758" cy="462766"/>
            </a:xfrm>
            <a:custGeom>
              <a:avLst/>
              <a:gdLst/>
              <a:ahLst/>
              <a:cxnLst/>
              <a:rect l="l" t="t" r="r" b="b"/>
              <a:pathLst>
                <a:path w="334092" h="331946" extrusionOk="0">
                  <a:moveTo>
                    <a:pt x="263371" y="96831"/>
                  </a:moveTo>
                  <a:cubicBezTo>
                    <a:pt x="281912" y="56309"/>
                    <a:pt x="239002" y="0"/>
                    <a:pt x="239002" y="0"/>
                  </a:cubicBezTo>
                  <a:cubicBezTo>
                    <a:pt x="239002" y="0"/>
                    <a:pt x="166054" y="9392"/>
                    <a:pt x="147514" y="49913"/>
                  </a:cubicBezTo>
                  <a:cubicBezTo>
                    <a:pt x="144599" y="56309"/>
                    <a:pt x="143304" y="63110"/>
                    <a:pt x="143061" y="70033"/>
                  </a:cubicBezTo>
                  <a:cubicBezTo>
                    <a:pt x="142737" y="69749"/>
                    <a:pt x="142494" y="69385"/>
                    <a:pt x="142130" y="69102"/>
                  </a:cubicBezTo>
                  <a:cubicBezTo>
                    <a:pt x="107923" y="40643"/>
                    <a:pt x="38093" y="63879"/>
                    <a:pt x="38093" y="63879"/>
                  </a:cubicBezTo>
                  <a:cubicBezTo>
                    <a:pt x="38093" y="63879"/>
                    <a:pt x="23763" y="133264"/>
                    <a:pt x="58010" y="161723"/>
                  </a:cubicBezTo>
                  <a:cubicBezTo>
                    <a:pt x="58334" y="162006"/>
                    <a:pt x="58739" y="162208"/>
                    <a:pt x="59103" y="162492"/>
                  </a:cubicBezTo>
                  <a:cubicBezTo>
                    <a:pt x="51978" y="163706"/>
                    <a:pt x="45137" y="165852"/>
                    <a:pt x="38903" y="169536"/>
                  </a:cubicBezTo>
                  <a:cubicBezTo>
                    <a:pt x="-445" y="192731"/>
                    <a:pt x="0" y="263209"/>
                    <a:pt x="0" y="263209"/>
                  </a:cubicBezTo>
                  <a:cubicBezTo>
                    <a:pt x="0" y="263209"/>
                    <a:pt x="64244" y="296039"/>
                    <a:pt x="103592" y="272803"/>
                  </a:cubicBezTo>
                  <a:cubicBezTo>
                    <a:pt x="108895" y="269686"/>
                    <a:pt x="113388" y="265678"/>
                    <a:pt x="117355" y="261104"/>
                  </a:cubicBezTo>
                  <a:cubicBezTo>
                    <a:pt x="123832" y="299480"/>
                    <a:pt x="171681" y="331946"/>
                    <a:pt x="171681" y="331946"/>
                  </a:cubicBezTo>
                  <a:cubicBezTo>
                    <a:pt x="171681" y="331946"/>
                    <a:pt x="211555" y="306605"/>
                    <a:pt x="216008" y="262804"/>
                  </a:cubicBezTo>
                  <a:cubicBezTo>
                    <a:pt x="216980" y="253494"/>
                    <a:pt x="211757" y="215077"/>
                    <a:pt x="208074" y="206414"/>
                  </a:cubicBezTo>
                  <a:cubicBezTo>
                    <a:pt x="217506" y="208681"/>
                    <a:pt x="249688" y="201961"/>
                    <a:pt x="259202" y="199734"/>
                  </a:cubicBezTo>
                  <a:cubicBezTo>
                    <a:pt x="303893" y="189371"/>
                    <a:pt x="334092" y="153100"/>
                    <a:pt x="334092" y="153100"/>
                  </a:cubicBezTo>
                  <a:cubicBezTo>
                    <a:pt x="334092" y="153100"/>
                    <a:pt x="293813" y="112254"/>
                    <a:pt x="253211" y="111485"/>
                  </a:cubicBezTo>
                  <a:cubicBezTo>
                    <a:pt x="257339" y="107154"/>
                    <a:pt x="260861" y="102296"/>
                    <a:pt x="263371" y="968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422341" y="2065810"/>
              <a:ext cx="88893" cy="94917"/>
            </a:xfrm>
            <a:custGeom>
              <a:avLst/>
              <a:gdLst/>
              <a:ahLst/>
              <a:cxnLst/>
              <a:rect l="l" t="t" r="r" b="b"/>
              <a:pathLst>
                <a:path w="63764" h="68085" extrusionOk="0">
                  <a:moveTo>
                    <a:pt x="59551" y="3063"/>
                  </a:moveTo>
                  <a:cubicBezTo>
                    <a:pt x="68295" y="10876"/>
                    <a:pt x="62992" y="31076"/>
                    <a:pt x="47690" y="48159"/>
                  </a:cubicBezTo>
                  <a:cubicBezTo>
                    <a:pt x="32429" y="65282"/>
                    <a:pt x="12957" y="72812"/>
                    <a:pt x="4213" y="64999"/>
                  </a:cubicBezTo>
                  <a:cubicBezTo>
                    <a:pt x="-4531" y="57186"/>
                    <a:pt x="772" y="36986"/>
                    <a:pt x="16075" y="19903"/>
                  </a:cubicBezTo>
                  <a:cubicBezTo>
                    <a:pt x="31376" y="2820"/>
                    <a:pt x="50848" y="-4710"/>
                    <a:pt x="59551" y="3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75746" y="136303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Model Training and Validation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10800000" flipH="1">
            <a:off x="7278201" y="1481979"/>
            <a:ext cx="1860888" cy="1001229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31"/>
          <p:cNvGrpSpPr/>
          <p:nvPr/>
        </p:nvGrpSpPr>
        <p:grpSpPr>
          <a:xfrm>
            <a:off x="7166431" y="2007018"/>
            <a:ext cx="1900774" cy="1499966"/>
            <a:chOff x="2024800" y="3818186"/>
            <a:chExt cx="1387224" cy="1094706"/>
          </a:xfrm>
        </p:grpSpPr>
        <p:grpSp>
          <p:nvGrpSpPr>
            <p:cNvPr id="484" name="Google Shape;484;p31"/>
            <p:cNvGrpSpPr/>
            <p:nvPr/>
          </p:nvGrpSpPr>
          <p:grpSpPr>
            <a:xfrm>
              <a:off x="2024800" y="3818186"/>
              <a:ext cx="1387224" cy="1094706"/>
              <a:chOff x="2024800" y="3818186"/>
              <a:chExt cx="1387224" cy="1094706"/>
            </a:xfrm>
          </p:grpSpPr>
          <p:sp>
            <p:nvSpPr>
              <p:cNvPr id="485" name="Google Shape;485;p31"/>
              <p:cNvSpPr/>
              <p:nvPr/>
            </p:nvSpPr>
            <p:spPr>
              <a:xfrm>
                <a:off x="2024800" y="3829075"/>
                <a:ext cx="1387224" cy="1083817"/>
              </a:xfrm>
              <a:custGeom>
                <a:avLst/>
                <a:gdLst/>
                <a:ahLst/>
                <a:cxnLst/>
                <a:rect l="l" t="t" r="r" b="b"/>
                <a:pathLst>
                  <a:path w="1387224" h="1083817" extrusionOk="0">
                    <a:moveTo>
                      <a:pt x="1300379" y="0"/>
                    </a:moveTo>
                    <a:cubicBezTo>
                      <a:pt x="1491896" y="359109"/>
                      <a:pt x="1356081" y="805455"/>
                      <a:pt x="996972" y="996972"/>
                    </a:cubicBezTo>
                    <a:cubicBezTo>
                      <a:pt x="637863" y="1188489"/>
                      <a:pt x="191517" y="1052674"/>
                      <a:pt x="0" y="693565"/>
                    </a:cubicBezTo>
                    <a:lnTo>
                      <a:pt x="1300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2031844" y="3818186"/>
                <a:ext cx="1317431" cy="1029286"/>
              </a:xfrm>
              <a:custGeom>
                <a:avLst/>
                <a:gdLst/>
                <a:ahLst/>
                <a:cxnLst/>
                <a:rect l="l" t="t" r="r" b="b"/>
                <a:pathLst>
                  <a:path w="1317431" h="1029286" extrusionOk="0">
                    <a:moveTo>
                      <a:pt x="1234961" y="0"/>
                    </a:moveTo>
                    <a:cubicBezTo>
                      <a:pt x="1416844" y="341014"/>
                      <a:pt x="1287830" y="764934"/>
                      <a:pt x="946816" y="946816"/>
                    </a:cubicBezTo>
                    <a:cubicBezTo>
                      <a:pt x="605802" y="1128698"/>
                      <a:pt x="181882" y="999685"/>
                      <a:pt x="0" y="658670"/>
                    </a:cubicBezTo>
                    <a:lnTo>
                      <a:pt x="12349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2084793" y="3831828"/>
                <a:ext cx="1212710" cy="947477"/>
              </a:xfrm>
              <a:custGeom>
                <a:avLst/>
                <a:gdLst/>
                <a:ahLst/>
                <a:cxnLst/>
                <a:rect l="l" t="t" r="r" b="b"/>
                <a:pathLst>
                  <a:path w="1212710" h="947477" extrusionOk="0">
                    <a:moveTo>
                      <a:pt x="1136795" y="0"/>
                    </a:moveTo>
                    <a:cubicBezTo>
                      <a:pt x="1304225" y="313932"/>
                      <a:pt x="1185453" y="704131"/>
                      <a:pt x="871561" y="871561"/>
                    </a:cubicBezTo>
                    <a:cubicBezTo>
                      <a:pt x="557629" y="1038992"/>
                      <a:pt x="167430" y="920220"/>
                      <a:pt x="0" y="606328"/>
                    </a:cubicBezTo>
                    <a:lnTo>
                      <a:pt x="11367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31"/>
            <p:cNvGrpSpPr/>
            <p:nvPr/>
          </p:nvGrpSpPr>
          <p:grpSpPr>
            <a:xfrm>
              <a:off x="2342934" y="4064109"/>
              <a:ext cx="848712" cy="604190"/>
              <a:chOff x="2342934" y="4064109"/>
              <a:chExt cx="848712" cy="604190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2342934" y="449539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2515506" y="4592430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2734955" y="4580448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2762239" y="435581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2957966" y="4466736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2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3100257" y="428056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2868826" y="415187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2564043" y="430918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3131873" y="4064109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392071" y="2252545"/>
            <a:ext cx="2179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1. 90°rotation</a:t>
            </a:r>
            <a:br>
              <a:rPr lang="sv-SE" dirty="0"/>
            </a:br>
            <a:r>
              <a:rPr lang="sv-SE" dirty="0"/>
              <a:t>2. 180°rotation</a:t>
            </a:r>
            <a:br>
              <a:rPr lang="sv-SE" dirty="0"/>
            </a:br>
            <a:r>
              <a:rPr lang="sv-SE" dirty="0"/>
              <a:t>3. 270°rotation</a:t>
            </a:r>
            <a:br>
              <a:rPr lang="sv-SE" dirty="0"/>
            </a:br>
            <a:r>
              <a:rPr lang="sv-SE" dirty="0"/>
              <a:t>4. Gamma 0.2</a:t>
            </a:r>
            <a:br>
              <a:rPr lang="sv-SE" dirty="0"/>
            </a:br>
            <a:r>
              <a:rPr lang="sv-SE" dirty="0"/>
              <a:t>5. Gamma 1.2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284332" y="3556901"/>
            <a:ext cx="332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Hyperparameter</a:t>
            </a:r>
            <a:r>
              <a:rPr lang="en-GB" b="1" dirty="0"/>
              <a:t> tuning 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B99A6-65E2-D833-4CDD-E520C44E8C3B}"/>
              </a:ext>
            </a:extLst>
          </p:cNvPr>
          <p:cNvSpPr txBox="1"/>
          <p:nvPr/>
        </p:nvSpPr>
        <p:spPr>
          <a:xfrm>
            <a:off x="175746" y="991686"/>
            <a:ext cx="4794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Data: 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(80%) and testing (20%)</a:t>
            </a:r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E6A5-DAC6-9AFE-89E3-A60F65A22844}"/>
              </a:ext>
            </a:extLst>
          </p:cNvPr>
          <p:cNvSpPr txBox="1"/>
          <p:nvPr/>
        </p:nvSpPr>
        <p:spPr>
          <a:xfrm>
            <a:off x="175746" y="1357157"/>
            <a:ext cx="4794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Randomize order to prevent bias</a:t>
            </a:r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E2B1-5EBE-764F-DCDA-AABF813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2" y="1825616"/>
            <a:ext cx="1860888" cy="23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74E22-F50A-A7D5-F199-A6A1D4E70168}"/>
              </a:ext>
            </a:extLst>
          </p:cNvPr>
          <p:cNvSpPr txBox="1"/>
          <p:nvPr/>
        </p:nvSpPr>
        <p:spPr>
          <a:xfrm>
            <a:off x="298936" y="4170120"/>
            <a:ext cx="4794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Unbalanced dataset </a:t>
            </a:r>
            <a:endParaRPr lang="en-G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DB76E-CE75-DC39-4B4D-3136B0F58C50}"/>
              </a:ext>
            </a:extLst>
          </p:cNvPr>
          <p:cNvSpPr txBox="1"/>
          <p:nvPr/>
        </p:nvSpPr>
        <p:spPr>
          <a:xfrm>
            <a:off x="2284332" y="1868049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b="1" dirty="0"/>
              <a:t>Solve: </a:t>
            </a:r>
            <a:r>
              <a:rPr lang="en-GB" b="1" dirty="0"/>
              <a:t> </a:t>
            </a:r>
            <a:r>
              <a:rPr lang="en-GB" dirty="0"/>
              <a:t>Trimming and Augmentation</a:t>
            </a:r>
            <a:endParaRPr lang="en-GR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58E6B9B-F423-7205-F5CF-382F2391D203}"/>
              </a:ext>
            </a:extLst>
          </p:cNvPr>
          <p:cNvSpPr/>
          <p:nvPr/>
        </p:nvSpPr>
        <p:spPr>
          <a:xfrm>
            <a:off x="1351721" y="2007018"/>
            <a:ext cx="349858" cy="161385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A9F8859-56E6-F13B-2208-480553E6A6AB}"/>
              </a:ext>
            </a:extLst>
          </p:cNvPr>
          <p:cNvSpPr/>
          <p:nvPr/>
        </p:nvSpPr>
        <p:spPr>
          <a:xfrm>
            <a:off x="1380312" y="3990426"/>
            <a:ext cx="349858" cy="161385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F47F5E-A748-FDDF-EEDB-F55E4FD4D89C}"/>
              </a:ext>
            </a:extLst>
          </p:cNvPr>
          <p:cNvCxnSpPr>
            <a:cxnSpLocks/>
          </p:cNvCxnSpPr>
          <p:nvPr/>
        </p:nvCxnSpPr>
        <p:spPr>
          <a:xfrm>
            <a:off x="1730170" y="2999617"/>
            <a:ext cx="6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30CDA-994F-CD6C-1459-5B37634ABF0A}"/>
              </a:ext>
            </a:extLst>
          </p:cNvPr>
          <p:cNvSpPr txBox="1"/>
          <p:nvPr/>
        </p:nvSpPr>
        <p:spPr>
          <a:xfrm>
            <a:off x="2392070" y="3964622"/>
            <a:ext cx="503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C: [0.1, 0.5, 1, 10] </a:t>
            </a:r>
            <a:r>
              <a:rPr lang="en-GB" dirty="0"/>
              <a:t>to find optimal balance </a:t>
            </a:r>
          </a:p>
          <a:p>
            <a:r>
              <a:rPr lang="en-GB" b="1" dirty="0"/>
              <a:t>gamma: [scale, auto, 0.1, 0.01, 0.001, 0.0001] </a:t>
            </a:r>
            <a:r>
              <a:rPr lang="en-GB" dirty="0"/>
              <a:t>to fine-tune the models' sensitivity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FA69FFA-A758-026B-EC37-20233A86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12" y="966621"/>
            <a:ext cx="3989745" cy="31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19731" y="178035"/>
            <a:ext cx="740265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SVM Models Evaluation</a:t>
            </a:r>
            <a:endParaRPr sz="2400"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17988-5805-8DA2-9885-8EE30D98DA66}"/>
              </a:ext>
            </a:extLst>
          </p:cNvPr>
          <p:cNvSpPr txBox="1"/>
          <p:nvPr/>
        </p:nvSpPr>
        <p:spPr>
          <a:xfrm>
            <a:off x="419731" y="753581"/>
            <a:ext cx="488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/>
              <a:t>(</a:t>
            </a:r>
            <a:r>
              <a:rPr lang="en-GB" sz="1400" b="0" dirty="0"/>
              <a:t>Linear, Radial Basis Function (RBF), Polynomial, Sigmoid</a:t>
            </a:r>
            <a:r>
              <a:rPr lang="en" sz="1400" dirty="0"/>
              <a:t>)</a:t>
            </a:r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31DB-890D-1D33-85D8-C460885274DE}"/>
              </a:ext>
            </a:extLst>
          </p:cNvPr>
          <p:cNvSpPr txBox="1"/>
          <p:nvPr/>
        </p:nvSpPr>
        <p:spPr>
          <a:xfrm>
            <a:off x="547829" y="3872485"/>
            <a:ext cx="51405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R" sz="1100" dirty="0"/>
              <a:t>Kernel: </a:t>
            </a:r>
            <a:r>
              <a:rPr lang="en-GR" sz="1100" b="1" dirty="0"/>
              <a:t>rbf</a:t>
            </a:r>
          </a:p>
          <a:p>
            <a:r>
              <a:rPr lang="en-GR" sz="1100" dirty="0"/>
              <a:t>C: 10</a:t>
            </a:r>
          </a:p>
          <a:p>
            <a:r>
              <a:rPr lang="en-GR" sz="1100" dirty="0"/>
              <a:t>Class_weight: balanced</a:t>
            </a:r>
          </a:p>
          <a:p>
            <a:r>
              <a:rPr lang="en-GR" sz="1100" dirty="0"/>
              <a:t>Gamma: scale</a:t>
            </a:r>
          </a:p>
          <a:p>
            <a:r>
              <a:rPr lang="en-GR" sz="1100" dirty="0"/>
              <a:t>Accuracy: 0.89</a:t>
            </a:r>
          </a:p>
          <a:p>
            <a:r>
              <a:rPr lang="en-GR" sz="1100" dirty="0"/>
              <a:t>F1 : 0.89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C395D-835C-7319-39D6-B47DB416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" y="1069734"/>
            <a:ext cx="3797487" cy="28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6B21F6-5746-739F-D456-2DEFFA69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77" y="1073121"/>
            <a:ext cx="4538590" cy="3607745"/>
          </a:xfrm>
          <a:prstGeom prst="rect">
            <a:avLst/>
          </a:prstGeom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71552" y="29821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– Comparison model (KNN)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8FF81F-79EA-B004-81D7-DAC65B2B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" y="1025109"/>
            <a:ext cx="3435839" cy="37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A95FA7-7F80-84F5-3B15-14877745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09" y="1091792"/>
            <a:ext cx="3801329" cy="3021694"/>
          </a:xfrm>
          <a:prstGeom prst="rect">
            <a:avLst/>
          </a:prstGeom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368870" y="231351"/>
            <a:ext cx="8298499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– Comparison model (De</a:t>
            </a:r>
            <a:r>
              <a:rPr lang="en-GB" dirty="0"/>
              <a:t>c</a:t>
            </a:r>
            <a:r>
              <a:rPr lang="en" dirty="0"/>
              <a:t>ision tree)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7077CF-6731-A37A-A78F-B5BF54F61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7" y="971551"/>
            <a:ext cx="3934375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3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584828" y="317722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System Integration pipeline 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1195715"/>
            <a:ext cx="5296172" cy="2997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D79B5-4983-80EE-0469-E1C43A95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52" y="1141105"/>
            <a:ext cx="1968601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4785"/>
      </p:ext>
    </p:extLst>
  </p:cSld>
  <p:clrMapOvr>
    <a:masterClrMapping/>
  </p:clrMapOvr>
</p:sld>
</file>

<file path=ppt/theme/theme1.xml><?xml version="1.0" encoding="utf-8"?>
<a:theme xmlns:a="http://schemas.openxmlformats.org/drawingml/2006/main" name="Fruit and Vegetable Wholesale Supplier by Slidesgo">
  <a:themeElements>
    <a:clrScheme name="Simple Light">
      <a:dk1>
        <a:srgbClr val="191919"/>
      </a:dk1>
      <a:lt1>
        <a:srgbClr val="F0DEA5"/>
      </a:lt1>
      <a:dk2>
        <a:srgbClr val="FFFFFF"/>
      </a:dk2>
      <a:lt2>
        <a:srgbClr val="FEFAE0"/>
      </a:lt2>
      <a:accent1>
        <a:srgbClr val="E28B36"/>
      </a:accent1>
      <a:accent2>
        <a:srgbClr val="DE5847"/>
      </a:accent2>
      <a:accent3>
        <a:srgbClr val="AA294B"/>
      </a:accent3>
      <a:accent4>
        <a:srgbClr val="DBAAEF"/>
      </a:accent4>
      <a:accent5>
        <a:srgbClr val="569693"/>
      </a:accent5>
      <a:accent6>
        <a:srgbClr val="375F77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332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</vt:lpstr>
      <vt:lpstr>Calibri</vt:lpstr>
      <vt:lpstr>Open Sans</vt:lpstr>
      <vt:lpstr>Arial</vt:lpstr>
      <vt:lpstr>Raleway</vt:lpstr>
      <vt:lpstr>BenchNine</vt:lpstr>
      <vt:lpstr>Fruit and Vegetable Wholesale Supplier by Slidesgo</vt:lpstr>
      <vt:lpstr>Fruit Quality Classifier using Machine Learning</vt:lpstr>
      <vt:lpstr>Introduction</vt:lpstr>
      <vt:lpstr>Data description</vt:lpstr>
      <vt:lpstr>Data pre-processing</vt:lpstr>
      <vt:lpstr>Model Training and Validation</vt:lpstr>
      <vt:lpstr>SVM Models Evaluation</vt:lpstr>
      <vt:lpstr>Evaluation – Comparison model (KNN)</vt:lpstr>
      <vt:lpstr>Evaluation – Comparison model (Decision tree)</vt:lpstr>
      <vt:lpstr>System Integration pipeline </vt:lpstr>
      <vt:lpstr>System Integration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Quality Classifier using Machine Learning</dc:title>
  <dc:creator>Administrator</dc:creator>
  <cp:lastModifiedBy>ΗΛΙΑΣ ΑΛΕΞΑΝΔΡΟΠΟΥΛΟΣ</cp:lastModifiedBy>
  <cp:revision>31</cp:revision>
  <dcterms:modified xsi:type="dcterms:W3CDTF">2024-02-19T12:30:39Z</dcterms:modified>
</cp:coreProperties>
</file>