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Average" panose="020B0604020202020204" charset="0"/>
      <p:regular r:id="rId14"/>
    </p:embeddedFont>
    <p:embeddedFont>
      <p:font typeface="Oswald" panose="020F0502020204030204" pitchFamily="2" charset="0"/>
      <p:regular r:id="rId15"/>
      <p:bold r:id="rId16"/>
    </p:embeddedFont>
    <p:embeddedFont>
      <p:font typeface="PT Serif" panose="020F0502020204030204" pitchFamily="18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6f980f91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c6f980f91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438d99e5b0_4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438d99e5b0_4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438d99e5b0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438d99e5b0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6f980f91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6f980f91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438d99e37b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438d99e37b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6f980f91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c6f980f91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6f980f9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6f980f9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c6f980f91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c6f980f91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6f980f91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6f980f91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of CNN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Style Transfer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5504525" y="3419275"/>
            <a:ext cx="27174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Bhukya Naresh</a:t>
            </a:r>
            <a:endParaRPr dirty="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 b="1"/>
              <a:t>A Big Hurdle</a:t>
            </a:r>
            <a:endParaRPr sz="4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We initially thought this model requires training data to train model, instead there is no model, it’s just we are exploiting the property of feature extraction of a pre-trained model and minimizing a loss function and updating image pixels.</a:t>
            </a:r>
            <a:endParaRPr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>
            <a:spLocks noGrp="1"/>
          </p:cNvSpPr>
          <p:nvPr>
            <p:ph type="title"/>
          </p:nvPr>
        </p:nvSpPr>
        <p:spPr>
          <a:xfrm>
            <a:off x="1701000" y="1263300"/>
            <a:ext cx="5742000" cy="261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0"/>
              <a:t>Thank You</a:t>
            </a:r>
            <a:endParaRPr sz="10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88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rPr>
              <a:t>Neural style transfer is a technique that blends two images, a content image and a style reference image, to create a new image with the same content as the original but with the style of the reference image.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76825"/>
            <a:ext cx="2126475" cy="118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0188" y="2097975"/>
            <a:ext cx="1951625" cy="1525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05825" y="2266785"/>
            <a:ext cx="2126476" cy="11878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" name="Google Shape;70;p14"/>
          <p:cNvCxnSpPr/>
          <p:nvPr/>
        </p:nvCxnSpPr>
        <p:spPr>
          <a:xfrm>
            <a:off x="2831600" y="2559600"/>
            <a:ext cx="0" cy="49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" name="Google Shape;71;p14"/>
          <p:cNvCxnSpPr/>
          <p:nvPr/>
        </p:nvCxnSpPr>
        <p:spPr>
          <a:xfrm>
            <a:off x="2831588" y="2559600"/>
            <a:ext cx="0" cy="49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" name="Google Shape;72;p14"/>
          <p:cNvCxnSpPr/>
          <p:nvPr/>
        </p:nvCxnSpPr>
        <p:spPr>
          <a:xfrm>
            <a:off x="5687475" y="2851025"/>
            <a:ext cx="641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3" name="Google Shape;73;p14"/>
          <p:cNvSpPr txBox="1"/>
          <p:nvPr/>
        </p:nvSpPr>
        <p:spPr>
          <a:xfrm>
            <a:off x="529400" y="3783550"/>
            <a:ext cx="157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Content Image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3414425" y="3783550"/>
            <a:ext cx="1690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Style Image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6982150" y="3783550"/>
            <a:ext cx="157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Output Image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324600" y="1999050"/>
            <a:ext cx="2246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 rot="10800000">
            <a:off x="9893425" y="5271725"/>
            <a:ext cx="1289100" cy="5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3988" y="161925"/>
            <a:ext cx="6162675" cy="48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 idx="4294967295"/>
          </p:nvPr>
        </p:nvSpPr>
        <p:spPr>
          <a:xfrm>
            <a:off x="311700" y="4851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Algorithm</a:t>
            </a:r>
            <a:endParaRPr/>
          </a:p>
        </p:txBody>
      </p:sp>
      <p:grpSp>
        <p:nvGrpSpPr>
          <p:cNvPr id="88" name="Google Shape;88;p16"/>
          <p:cNvGrpSpPr/>
          <p:nvPr/>
        </p:nvGrpSpPr>
        <p:grpSpPr>
          <a:xfrm>
            <a:off x="424825" y="1253973"/>
            <a:ext cx="8294372" cy="799416"/>
            <a:chOff x="424813" y="1177875"/>
            <a:chExt cx="8294372" cy="849900"/>
          </a:xfrm>
        </p:grpSpPr>
        <p:sp>
          <p:nvSpPr>
            <p:cNvPr id="89" name="Google Shape;89;p16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6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16"/>
          <p:cNvSpPr txBox="1">
            <a:spLocks noGrp="1"/>
          </p:cNvSpPr>
          <p:nvPr>
            <p:ph type="body" idx="4294967295"/>
          </p:nvPr>
        </p:nvSpPr>
        <p:spPr>
          <a:xfrm>
            <a:off x="478575" y="1328150"/>
            <a:ext cx="24225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STEP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2" name="Google Shape;92;p16"/>
          <p:cNvSpPr txBox="1">
            <a:spLocks noGrp="1"/>
          </p:cNvSpPr>
          <p:nvPr>
            <p:ph type="body" idx="4294967295"/>
          </p:nvPr>
        </p:nvSpPr>
        <p:spPr>
          <a:xfrm>
            <a:off x="3480453" y="1254158"/>
            <a:ext cx="51117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Preprocessing image and making it fit</a:t>
            </a:r>
            <a:endParaRPr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Plotting to check if it's right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93" name="Google Shape;93;p16"/>
          <p:cNvGrpSpPr/>
          <p:nvPr/>
        </p:nvGrpSpPr>
        <p:grpSpPr>
          <a:xfrm>
            <a:off x="424825" y="2127339"/>
            <a:ext cx="8294360" cy="799416"/>
            <a:chOff x="424813" y="2075689"/>
            <a:chExt cx="8294360" cy="849900"/>
          </a:xfrm>
        </p:grpSpPr>
        <p:sp>
          <p:nvSpPr>
            <p:cNvPr id="94" name="Google Shape;94;p16"/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6"/>
            <p:cNvSpPr/>
            <p:nvPr/>
          </p:nvSpPr>
          <p:spPr>
            <a:xfrm>
              <a:off x="424813" y="2075689"/>
              <a:ext cx="3055800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" name="Google Shape;96;p16"/>
          <p:cNvSpPr txBox="1">
            <a:spLocks noGrp="1"/>
          </p:cNvSpPr>
          <p:nvPr>
            <p:ph type="body" idx="4294967295"/>
          </p:nvPr>
        </p:nvSpPr>
        <p:spPr>
          <a:xfrm>
            <a:off x="478575" y="2164425"/>
            <a:ext cx="24225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STEP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7" name="Google Shape;97;p16"/>
          <p:cNvSpPr txBox="1">
            <a:spLocks noGrp="1"/>
          </p:cNvSpPr>
          <p:nvPr>
            <p:ph type="body" idx="4294967295"/>
          </p:nvPr>
        </p:nvSpPr>
        <p:spPr>
          <a:xfrm>
            <a:off x="3480453" y="2127465"/>
            <a:ext cx="51117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Importing vgg model </a:t>
            </a:r>
            <a:endParaRPr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Computing total loss(style+content)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98" name="Google Shape;98;p16"/>
          <p:cNvGrpSpPr/>
          <p:nvPr/>
        </p:nvGrpSpPr>
        <p:grpSpPr>
          <a:xfrm>
            <a:off x="424825" y="3000705"/>
            <a:ext cx="8294360" cy="799447"/>
            <a:chOff x="424813" y="2974405"/>
            <a:chExt cx="8294360" cy="849933"/>
          </a:xfrm>
        </p:grpSpPr>
        <p:sp>
          <p:nvSpPr>
            <p:cNvPr id="99" name="Google Shape;99;p16"/>
            <p:cNvSpPr/>
            <p:nvPr/>
          </p:nvSpPr>
          <p:spPr>
            <a:xfrm>
              <a:off x="2927672" y="2974438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424813" y="2974405"/>
              <a:ext cx="3055800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16"/>
          <p:cNvSpPr txBox="1">
            <a:spLocks noGrp="1"/>
          </p:cNvSpPr>
          <p:nvPr>
            <p:ph type="body" idx="4294967295"/>
          </p:nvPr>
        </p:nvSpPr>
        <p:spPr>
          <a:xfrm>
            <a:off x="539675" y="3000775"/>
            <a:ext cx="24225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STEP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2" name="Google Shape;102;p16"/>
          <p:cNvSpPr txBox="1">
            <a:spLocks noGrp="1"/>
          </p:cNvSpPr>
          <p:nvPr>
            <p:ph type="body" idx="4294967295"/>
          </p:nvPr>
        </p:nvSpPr>
        <p:spPr>
          <a:xfrm>
            <a:off x="3480453" y="3004317"/>
            <a:ext cx="51117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Normalization (AdaIN)</a:t>
            </a:r>
            <a:endParaRPr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Running gradient descent 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03" name="Google Shape;103;p16"/>
          <p:cNvGrpSpPr/>
          <p:nvPr/>
        </p:nvGrpSpPr>
        <p:grpSpPr>
          <a:xfrm>
            <a:off x="424825" y="3874103"/>
            <a:ext cx="8294360" cy="799447"/>
            <a:chOff x="424813" y="3871259"/>
            <a:chExt cx="8294360" cy="849933"/>
          </a:xfrm>
        </p:grpSpPr>
        <p:sp>
          <p:nvSpPr>
            <p:cNvPr id="104" name="Google Shape;104;p16"/>
            <p:cNvSpPr/>
            <p:nvPr/>
          </p:nvSpPr>
          <p:spPr>
            <a:xfrm>
              <a:off x="2927672" y="3871292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424813" y="3871259"/>
              <a:ext cx="3055800" cy="849900"/>
            </a:xfrm>
            <a:prstGeom prst="homePlate">
              <a:avLst>
                <a:gd name="adj" fmla="val 26719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" name="Google Shape;106;p16"/>
          <p:cNvSpPr txBox="1">
            <a:spLocks noGrp="1"/>
          </p:cNvSpPr>
          <p:nvPr>
            <p:ph type="body" idx="4294967295"/>
          </p:nvPr>
        </p:nvSpPr>
        <p:spPr>
          <a:xfrm>
            <a:off x="539675" y="3874100"/>
            <a:ext cx="24225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STEP 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7" name="Google Shape;107;p16"/>
          <p:cNvSpPr txBox="1">
            <a:spLocks noGrp="1"/>
          </p:cNvSpPr>
          <p:nvPr>
            <p:ph type="body" idx="4294967295"/>
          </p:nvPr>
        </p:nvSpPr>
        <p:spPr>
          <a:xfrm>
            <a:off x="3480453" y="3876311"/>
            <a:ext cx="5111700" cy="79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Improving the Image (Total Variation Loss)</a:t>
            </a:r>
            <a:endParaRPr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>
                <a:solidFill>
                  <a:schemeClr val="lt1"/>
                </a:solidFill>
              </a:rPr>
              <a:t>Running gradient descent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311700" y="6770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Image</a:t>
            </a:r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311700" y="16239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92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verage"/>
              <a:buChar char="●"/>
            </a:pPr>
            <a:r>
              <a:rPr lang="en" sz="1900">
                <a:solidFill>
                  <a:schemeClr val="dk1"/>
                </a:solidFill>
              </a:rPr>
              <a:t>The content and style images are first taken as input.</a:t>
            </a:r>
            <a:endParaRPr sz="1900">
              <a:solidFill>
                <a:schemeClr val="dk1"/>
              </a:solidFill>
            </a:endParaRPr>
          </a:p>
          <a:p>
            <a:pPr marL="457200" marR="0" lvl="0" indent="-3492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verage"/>
              <a:buChar char="●"/>
            </a:pPr>
            <a:r>
              <a:rPr lang="en" sz="1900">
                <a:solidFill>
                  <a:schemeClr val="dk1"/>
                </a:solidFill>
              </a:rPr>
              <a:t>The path is used to preprocess image in form of tensors.</a:t>
            </a:r>
            <a:endParaRPr sz="1900">
              <a:solidFill>
                <a:schemeClr val="dk1"/>
              </a:solidFill>
            </a:endParaRPr>
          </a:p>
          <a:p>
            <a:pPr marL="457200" marR="0" lvl="0" indent="-3492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verage"/>
              <a:buChar char="●"/>
            </a:pPr>
            <a:r>
              <a:rPr lang="en" sz="1900">
                <a:solidFill>
                  <a:schemeClr val="dk1"/>
                </a:solidFill>
              </a:rPr>
              <a:t>To verify that it’s been preprocessed correctly, we see it through by plotting it with the help of  matplotlib 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VGG19</a:t>
            </a:r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Importing the vgg model in tensorflow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Finding values of hidden layers for loss calculation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Its feature extraction property will be used to generate the image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 Function</a:t>
            </a:r>
            <a:endParaRPr/>
          </a:p>
        </p:txBody>
      </p:sp>
      <p:grpSp>
        <p:nvGrpSpPr>
          <p:cNvPr id="125" name="Google Shape;125;p19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126" name="Google Shape;126;p19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" name="Google Shape;128;p19"/>
          <p:cNvSpPr txBox="1">
            <a:spLocks noGrp="1"/>
          </p:cNvSpPr>
          <p:nvPr>
            <p:ph type="body" idx="4294967295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STYLE LOSS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9" name="Google Shape;129;p19"/>
          <p:cNvSpPr txBox="1">
            <a:spLocks noGrp="1"/>
          </p:cNvSpPr>
          <p:nvPr>
            <p:ph type="body" idx="4294967295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Compute gram matrix, then use mean squared error of gram matrices of both images(style and generated)</a:t>
            </a:r>
            <a:endParaRPr sz="1600"/>
          </a:p>
        </p:txBody>
      </p:sp>
      <p:grpSp>
        <p:nvGrpSpPr>
          <p:cNvPr id="130" name="Google Shape;130;p19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131" name="Google Shape;131;p19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Google Shape;133;p19"/>
          <p:cNvSpPr txBox="1">
            <a:spLocks noGrp="1"/>
          </p:cNvSpPr>
          <p:nvPr>
            <p:ph type="body" idx="4294967295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CONTENT LOSS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4" name="Google Shape;134;p19"/>
          <p:cNvSpPr txBox="1">
            <a:spLocks noGrp="1"/>
          </p:cNvSpPr>
          <p:nvPr>
            <p:ph type="body" idx="4294967295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Simply finding errors between final layers of content  and generated Image</a:t>
            </a:r>
            <a:endParaRPr sz="1600"/>
          </a:p>
        </p:txBody>
      </p:sp>
      <p:grpSp>
        <p:nvGrpSpPr>
          <p:cNvPr id="135" name="Google Shape;135;p19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36" name="Google Shape;136;p19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9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" name="Google Shape;138;p19"/>
          <p:cNvSpPr txBox="1">
            <a:spLocks noGrp="1"/>
          </p:cNvSpPr>
          <p:nvPr>
            <p:ph type="body" idx="4294967295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TOTAL LOSS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9" name="Google Shape;139;p19"/>
          <p:cNvSpPr txBox="1">
            <a:spLocks noGrp="1"/>
          </p:cNvSpPr>
          <p:nvPr>
            <p:ph type="body" idx="4294967295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After multiplying weights to each style and content loss and adding them gives total loss which needs to be minimized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>
            <a:spLocks noGrp="1"/>
          </p:cNvSpPr>
          <p:nvPr>
            <p:ph type="title"/>
          </p:nvPr>
        </p:nvSpPr>
        <p:spPr>
          <a:xfrm>
            <a:off x="540975" y="4423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Regularisation</a:t>
            </a:r>
            <a:endParaRPr/>
          </a:p>
        </p:txBody>
      </p:sp>
      <p:sp>
        <p:nvSpPr>
          <p:cNvPr id="145" name="Google Shape;145;p20"/>
          <p:cNvSpPr txBox="1"/>
          <p:nvPr/>
        </p:nvSpPr>
        <p:spPr>
          <a:xfrm>
            <a:off x="785975" y="1535300"/>
            <a:ext cx="7770300" cy="28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92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verage"/>
              <a:buChar char="●"/>
            </a:pPr>
            <a:r>
              <a:rPr lang="en" sz="1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After training, we saw that there were distortions in image.</a:t>
            </a:r>
            <a:endParaRPr sz="1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92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verage"/>
              <a:buChar char="●"/>
            </a:pPr>
            <a:r>
              <a:rPr lang="en" sz="1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This is due to the noises caused due to high frequency components of image</a:t>
            </a:r>
            <a:endParaRPr sz="1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92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verage"/>
              <a:buChar char="●"/>
            </a:pPr>
            <a:r>
              <a:rPr lang="en" sz="1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Calculated total variation loss through high pass filters</a:t>
            </a:r>
            <a:endParaRPr sz="19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492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verage"/>
              <a:buChar char="●"/>
            </a:pPr>
            <a:r>
              <a:rPr lang="en" sz="19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Running gradient descent with extra added variation loss in total loss 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Integration with Application: Dev Part</a:t>
            </a:r>
            <a:endParaRPr/>
          </a:p>
        </p:txBody>
      </p:sp>
      <p:sp>
        <p:nvSpPr>
          <p:cNvPr id="151" name="Google Shape;151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Techstack</a:t>
            </a:r>
            <a:endParaRPr sz="21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The website takes content and style image as input and displays the output image. 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Frontend + Backend : </a:t>
            </a:r>
            <a:endParaRPr sz="1600" b="1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HTML, CSS styling and JS is used for frontend using template feature from Django.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chose backend framework, Django, because the model being in Python programming language.</a:t>
            </a:r>
            <a:endParaRPr sz="1600"/>
          </a:p>
        </p:txBody>
      </p:sp>
      <p:sp>
        <p:nvSpPr>
          <p:cNvPr id="152" name="Google Shape;152;p2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0CACA"/>
                </a:solidFill>
              </a:rPr>
              <a:t>The input images as such were used to run the model and generate the output image, which can be downloaded by the user.</a:t>
            </a:r>
            <a:endParaRPr sz="1500">
              <a:solidFill>
                <a:srgbClr val="C0CACA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But, with image_path we had some difficulty integrating website with the model, so we were unable to implement it.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The site successfully worked with input and feeding to model but gave some TypeErrors at nst.py code deployment. </a:t>
            </a: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460</Words>
  <Application>Microsoft Office PowerPoint</Application>
  <PresentationFormat>On-screen Show (16:9)</PresentationFormat>
  <Paragraphs>59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Average</vt:lpstr>
      <vt:lpstr>Oswald</vt:lpstr>
      <vt:lpstr>PT Serif</vt:lpstr>
      <vt:lpstr>Slate</vt:lpstr>
      <vt:lpstr>Application of CNN Neural Style Transfer</vt:lpstr>
      <vt:lpstr>Overview</vt:lpstr>
      <vt:lpstr>Architecture </vt:lpstr>
      <vt:lpstr>The Algorithm</vt:lpstr>
      <vt:lpstr>Preprocessing Image</vt:lpstr>
      <vt:lpstr>VGG19</vt:lpstr>
      <vt:lpstr>Loss Function</vt:lpstr>
      <vt:lpstr>Regularisation</vt:lpstr>
      <vt:lpstr>Integration with Application: Dev Part</vt:lpstr>
      <vt:lpstr>A Big Hurdle  We initially thought this model requires training data to train model, instead there is no model, it’s just we are exploiting the property of feature extraction of a pre-trained model and minimizing a loss function and updating image pixels.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NARESH BHUKYA</cp:lastModifiedBy>
  <cp:revision>1</cp:revision>
  <dcterms:modified xsi:type="dcterms:W3CDTF">2025-10-24T18:47:47Z</dcterms:modified>
</cp:coreProperties>
</file>