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0" r:id="rId3"/>
    <p:sldId id="263" r:id="rId4"/>
    <p:sldId id="259" r:id="rId5"/>
    <p:sldId id="264" r:id="rId6"/>
    <p:sldId id="272" r:id="rId7"/>
    <p:sldId id="265" r:id="rId8"/>
    <p:sldId id="266" r:id="rId9"/>
    <p:sldId id="267" r:id="rId10"/>
    <p:sldId id="271" r:id="rId11"/>
    <p:sldId id="269" r:id="rId12"/>
    <p:sldId id="268" r:id="rId13"/>
    <p:sldId id="274" r:id="rId14"/>
    <p:sldId id="275" r:id="rId15"/>
    <p:sldId id="276" r:id="rId16"/>
    <p:sldId id="258" r:id="rId17"/>
    <p:sldId id="273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3" autoAdjust="0"/>
    <p:restoredTop sz="94660"/>
  </p:normalViewPr>
  <p:slideViewPr>
    <p:cSldViewPr snapToGrid="0">
      <p:cViewPr varScale="1">
        <p:scale>
          <a:sx n="71" d="100"/>
          <a:sy n="71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17178-1E64-47E2-A747-0F664312FB1E}" type="datetimeFigureOut">
              <a:rPr lang="en-US"/>
              <a:t>1/27/2017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B6201-3BC3-4349-B8EB-D3A52BFE6F7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37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B6201-3BC3-4349-B8EB-D3A52BFE6F7B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67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6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3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6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2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0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9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9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7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9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0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3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287476"/>
            <a:ext cx="9144000" cy="2387600"/>
          </a:xfrm>
        </p:spPr>
        <p:txBody>
          <a:bodyPr/>
          <a:lstStyle/>
          <a:p>
            <a:r>
              <a:rPr lang="en-US" dirty="0"/>
              <a:t>CS565: Intelligent Systems and Interfaces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80259"/>
            <a:ext cx="9144000" cy="269573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 smtClean="0"/>
              <a:t>Project </a:t>
            </a:r>
            <a:r>
              <a:rPr lang="en-US" dirty="0"/>
              <a:t>Guideline</a:t>
            </a:r>
          </a:p>
          <a:p>
            <a:r>
              <a:rPr lang="en-US" dirty="0" smtClean="0"/>
              <a:t>27</a:t>
            </a:r>
            <a:r>
              <a:rPr lang="en-US" baseline="30000" dirty="0" smtClean="0"/>
              <a:t>th</a:t>
            </a:r>
            <a:r>
              <a:rPr lang="en-US" dirty="0" smtClean="0"/>
              <a:t> Jan</a:t>
            </a:r>
            <a:r>
              <a:rPr lang="en-US" dirty="0"/>
              <a:t>, </a:t>
            </a:r>
            <a:r>
              <a:rPr lang="en-US" dirty="0" smtClean="0"/>
              <a:t>2017</a:t>
            </a:r>
          </a:p>
          <a:p>
            <a:r>
              <a:rPr lang="en-US" dirty="0" smtClean="0"/>
              <a:t>Semester: Jan – May 2017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Ashish Anand</a:t>
            </a:r>
          </a:p>
          <a:p>
            <a:r>
              <a:rPr lang="en-US" dirty="0"/>
              <a:t>IIT </a:t>
            </a:r>
            <a:r>
              <a:rPr lang="en-US" dirty="0" smtClean="0"/>
              <a:t>Guwahati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576" y="2341820"/>
            <a:ext cx="1450848" cy="145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6609"/>
            <a:ext cx="10515600" cy="1330080"/>
          </a:xfrm>
        </p:spPr>
        <p:txBody>
          <a:bodyPr/>
          <a:lstStyle/>
          <a:p>
            <a:r>
              <a:rPr lang="en-US" dirty="0" smtClean="0"/>
              <a:t>What I’ll be expecting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2586"/>
            <a:ext cx="10515600" cy="510003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Report</a:t>
            </a:r>
          </a:p>
          <a:p>
            <a:pPr lvl="1"/>
            <a:r>
              <a:rPr lang="en-US" dirty="0" smtClean="0"/>
              <a:t>Explain problem: definition or formulation, motivation, challenges, existing methods: adv. and </a:t>
            </a:r>
            <a:r>
              <a:rPr lang="en-US" dirty="0" err="1" smtClean="0"/>
              <a:t>disadv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Explain your data: basic statistics, pre-processing</a:t>
            </a:r>
          </a:p>
          <a:p>
            <a:pPr lvl="1"/>
            <a:r>
              <a:rPr lang="en-US" dirty="0" smtClean="0"/>
              <a:t>Explain your method: new proposal or comparative study, adv. of your method or project, novelty aspect</a:t>
            </a:r>
          </a:p>
          <a:p>
            <a:pPr lvl="1"/>
            <a:r>
              <a:rPr lang="en-US" dirty="0" smtClean="0"/>
              <a:t>Explain Implementation: implemented yourself or used off-the-shelf libraries or tools.</a:t>
            </a:r>
          </a:p>
          <a:p>
            <a:pPr lvl="1"/>
            <a:r>
              <a:rPr lang="en-US" dirty="0" smtClean="0"/>
              <a:t>Explain Result: Provide insights from obtained results.</a:t>
            </a:r>
          </a:p>
          <a:p>
            <a:pPr lvl="1"/>
            <a:r>
              <a:rPr lang="en-US" dirty="0" smtClean="0"/>
              <a:t>Explain Future Scope: what next and what could be done differently</a:t>
            </a:r>
          </a:p>
          <a:p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Well commented and readme file</a:t>
            </a:r>
          </a:p>
          <a:p>
            <a:pPr lvl="1"/>
            <a:r>
              <a:rPr lang="en-US" dirty="0" smtClean="0"/>
              <a:t>Anybody should be able to execute and </a:t>
            </a:r>
            <a:r>
              <a:rPr lang="en-US" dirty="0" smtClean="0"/>
              <a:t>replicate results </a:t>
            </a:r>
            <a:r>
              <a:rPr lang="en-US" dirty="0" smtClean="0"/>
              <a:t>as reported </a:t>
            </a:r>
            <a:r>
              <a:rPr lang="en-US" dirty="0" smtClean="0"/>
              <a:t>in </a:t>
            </a:r>
            <a:r>
              <a:rPr lang="en-US" dirty="0" smtClean="0"/>
              <a:t>report.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9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kind of work will be more appreciated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Genuine new contribution</a:t>
            </a:r>
          </a:p>
          <a:p>
            <a:pPr lvl="1"/>
            <a:r>
              <a:rPr lang="en-US" dirty="0" smtClean="0"/>
              <a:t>Could be in terms of tool development</a:t>
            </a:r>
          </a:p>
          <a:p>
            <a:pPr lvl="1"/>
            <a:r>
              <a:rPr lang="en-US" dirty="0" smtClean="0"/>
              <a:t>Could be in terms of coming up with novel solution to existing problems</a:t>
            </a:r>
          </a:p>
          <a:p>
            <a:pPr lvl="1"/>
            <a:r>
              <a:rPr lang="en-US" dirty="0" smtClean="0"/>
              <a:t>Coming with new problem formulation and solution</a:t>
            </a:r>
          </a:p>
          <a:p>
            <a:r>
              <a:rPr lang="en-US" dirty="0" smtClean="0"/>
              <a:t>Comprehensive studies on existing works</a:t>
            </a:r>
          </a:p>
          <a:p>
            <a:r>
              <a:rPr lang="en-US" dirty="0" smtClean="0"/>
              <a:t>Creating new benchmark corpus and its basic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71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47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57578"/>
            <a:ext cx="10515600" cy="1326524"/>
          </a:xfrm>
        </p:spPr>
        <p:txBody>
          <a:bodyPr/>
          <a:lstStyle/>
          <a:p>
            <a:r>
              <a:rPr lang="en-US" dirty="0"/>
              <a:t>Themes: Lower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84100"/>
            <a:ext cx="10515600" cy="5099087"/>
          </a:xfrm>
        </p:spPr>
        <p:txBody>
          <a:bodyPr>
            <a:normAutofit/>
          </a:bodyPr>
          <a:lstStyle/>
          <a:p>
            <a:r>
              <a:rPr lang="en-US" dirty="0" smtClean="0"/>
              <a:t>Improvement over word embedding / Phrase Embedding / word-sense disambiguation</a:t>
            </a:r>
          </a:p>
          <a:p>
            <a:r>
              <a:rPr lang="en-US" dirty="0" smtClean="0"/>
              <a:t>Named-entity recognition (NER)</a:t>
            </a:r>
          </a:p>
          <a:p>
            <a:pPr lvl="1"/>
            <a:r>
              <a:rPr lang="en-US" dirty="0" smtClean="0"/>
              <a:t>Fine-grained entity detection and classification</a:t>
            </a:r>
          </a:p>
          <a:p>
            <a:pPr lvl="1"/>
            <a:r>
              <a:rPr lang="en-US" dirty="0" smtClean="0"/>
              <a:t>Generalization in NER</a:t>
            </a:r>
          </a:p>
          <a:p>
            <a:pPr lvl="1"/>
            <a:r>
              <a:rPr lang="en-US" dirty="0" smtClean="0"/>
              <a:t>Applications</a:t>
            </a:r>
            <a:endParaRPr lang="en-US" dirty="0" smtClean="0"/>
          </a:p>
          <a:p>
            <a:r>
              <a:rPr lang="en-US" dirty="0" smtClean="0"/>
              <a:t>Relation Extraction</a:t>
            </a:r>
          </a:p>
          <a:p>
            <a:pPr lvl="1"/>
            <a:r>
              <a:rPr lang="en-US" dirty="0" smtClean="0"/>
              <a:t>Fine-grained relation extraction</a:t>
            </a:r>
          </a:p>
          <a:p>
            <a:pPr lvl="1"/>
            <a:r>
              <a:rPr lang="en-US" dirty="0" smtClean="0"/>
              <a:t>Distant Supervision</a:t>
            </a:r>
          </a:p>
          <a:p>
            <a:r>
              <a:rPr lang="en-US" dirty="0" smtClean="0"/>
              <a:t>Joint NER and RE: multi-task framework</a:t>
            </a:r>
          </a:p>
          <a:p>
            <a:r>
              <a:rPr lang="en-US" dirty="0" smtClean="0"/>
              <a:t>Interpretation and Visualization of NN/Deep Learning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52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57578"/>
            <a:ext cx="10515600" cy="1326524"/>
          </a:xfrm>
        </p:spPr>
        <p:txBody>
          <a:bodyPr/>
          <a:lstStyle/>
          <a:p>
            <a:r>
              <a:rPr lang="en-US" dirty="0"/>
              <a:t>Themes: </a:t>
            </a:r>
            <a:r>
              <a:rPr lang="en-US" dirty="0" smtClean="0"/>
              <a:t>Higher </a:t>
            </a:r>
            <a:r>
              <a:rPr lang="en-US" dirty="0"/>
              <a:t>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84101"/>
            <a:ext cx="10515600" cy="4592862"/>
          </a:xfrm>
        </p:spPr>
        <p:txBody>
          <a:bodyPr>
            <a:normAutofit/>
          </a:bodyPr>
          <a:lstStyle/>
          <a:p>
            <a:r>
              <a:rPr lang="en-US" dirty="0" smtClean="0"/>
              <a:t>Event Detection</a:t>
            </a:r>
          </a:p>
          <a:p>
            <a:r>
              <a:rPr lang="en-US" dirty="0" smtClean="0"/>
              <a:t>Semantic Graph Construction</a:t>
            </a:r>
          </a:p>
          <a:p>
            <a:r>
              <a:rPr lang="en-US" dirty="0" smtClean="0"/>
              <a:t>Knowledge Graph/ Base Completion</a:t>
            </a:r>
          </a:p>
          <a:p>
            <a:r>
              <a:rPr lang="en-US" dirty="0" smtClean="0"/>
              <a:t>Question-Answering System</a:t>
            </a:r>
          </a:p>
          <a:p>
            <a:r>
              <a:rPr lang="en-US" dirty="0" smtClean="0"/>
              <a:t>Text Summarization: Extractive vs Abstractive</a:t>
            </a:r>
          </a:p>
          <a:p>
            <a:r>
              <a:rPr lang="en-US" dirty="0" smtClean="0"/>
              <a:t>Coarse-grained sentiment analysis/Opinion Mining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44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Relevant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Recent Conferences and workshops</a:t>
            </a:r>
          </a:p>
          <a:p>
            <a:r>
              <a:rPr lang="en-US" dirty="0" smtClean="0"/>
              <a:t>Challenges [</a:t>
            </a:r>
            <a:r>
              <a:rPr lang="en-US" dirty="0" err="1" smtClean="0"/>
              <a:t>Adv</a:t>
            </a:r>
            <a:r>
              <a:rPr lang="en-US" dirty="0" smtClean="0"/>
              <a:t>: Data availability]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538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Opinion Mining – </a:t>
            </a:r>
            <a:r>
              <a:rPr lang="en-US" dirty="0" err="1" smtClean="0"/>
              <a:t>SemEval</a:t>
            </a:r>
            <a:r>
              <a:rPr lang="en-US" dirty="0" smtClean="0"/>
              <a:t> 2014, Task 4</a:t>
            </a:r>
          </a:p>
          <a:p>
            <a:r>
              <a:rPr lang="en-US" dirty="0" smtClean="0"/>
              <a:t>Relation Extraction – </a:t>
            </a:r>
            <a:r>
              <a:rPr lang="en-US" dirty="0" err="1" smtClean="0"/>
              <a:t>SemEval</a:t>
            </a:r>
            <a:r>
              <a:rPr lang="en-US" dirty="0" smtClean="0"/>
              <a:t> 2010, Task 8</a:t>
            </a:r>
          </a:p>
          <a:p>
            <a:r>
              <a:rPr lang="en-US" dirty="0" smtClean="0"/>
              <a:t>Sentiment Analysis – </a:t>
            </a:r>
            <a:r>
              <a:rPr lang="en-US" dirty="0" err="1" smtClean="0"/>
              <a:t>SemEval</a:t>
            </a:r>
            <a:r>
              <a:rPr lang="en-US" dirty="0" smtClean="0"/>
              <a:t> 2015-16 [Data available]</a:t>
            </a:r>
          </a:p>
          <a:p>
            <a:r>
              <a:rPr lang="en-US" dirty="0" smtClean="0"/>
              <a:t>Textual Similarity – </a:t>
            </a:r>
            <a:r>
              <a:rPr lang="en-US" dirty="0" err="1" smtClean="0"/>
              <a:t>SemEval</a:t>
            </a:r>
            <a:endParaRPr lang="en-US" dirty="0"/>
          </a:p>
          <a:p>
            <a:r>
              <a:rPr lang="en-US" dirty="0" smtClean="0"/>
              <a:t>NER in Tweets – ACL shared task 2015</a:t>
            </a:r>
          </a:p>
          <a:p>
            <a:r>
              <a:rPr lang="en-US" dirty="0" smtClean="0"/>
              <a:t>Semantic Role Labeling – </a:t>
            </a:r>
            <a:r>
              <a:rPr lang="en-US" dirty="0" err="1" smtClean="0"/>
              <a:t>CoNLL</a:t>
            </a:r>
            <a:r>
              <a:rPr lang="en-US" dirty="0" smtClean="0"/>
              <a:t> challenge</a:t>
            </a:r>
          </a:p>
          <a:p>
            <a:r>
              <a:rPr lang="en-US" dirty="0"/>
              <a:t>i</a:t>
            </a:r>
            <a:r>
              <a:rPr lang="en-US" dirty="0" smtClean="0"/>
              <a:t>2b2 challenge</a:t>
            </a:r>
          </a:p>
          <a:p>
            <a:r>
              <a:rPr lang="en-US" dirty="0" smtClean="0"/>
              <a:t>Biomedical entity recognition</a:t>
            </a:r>
          </a:p>
          <a:p>
            <a:r>
              <a:rPr lang="en-US" dirty="0" smtClean="0"/>
              <a:t>Document classification: Multi-Label classification</a:t>
            </a:r>
          </a:p>
          <a:p>
            <a:r>
              <a:rPr lang="en-US" dirty="0" err="1" smtClean="0"/>
              <a:t>BioAsq</a:t>
            </a:r>
            <a:r>
              <a:rPr lang="en-US" dirty="0" smtClean="0"/>
              <a:t> Challenge</a:t>
            </a:r>
          </a:p>
          <a:p>
            <a:r>
              <a:rPr lang="en-US" dirty="0" err="1" smtClean="0"/>
              <a:t>BioNLP</a:t>
            </a:r>
            <a:r>
              <a:rPr lang="en-US" dirty="0" smtClean="0"/>
              <a:t>-ST 2016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8125"/>
            <a:ext cx="10515600" cy="1325563"/>
          </a:xfrm>
        </p:spPr>
        <p:txBody>
          <a:bodyPr/>
          <a:lstStyle/>
          <a:p>
            <a:r>
              <a:rPr lang="en-US" dirty="0" smtClean="0"/>
              <a:t>Relevant Conferences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8624"/>
            <a:ext cx="10515600" cy="50517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NAACL-HLT</a:t>
            </a:r>
          </a:p>
          <a:p>
            <a:r>
              <a:rPr lang="en-US" dirty="0" smtClean="0"/>
              <a:t>EACL</a:t>
            </a:r>
            <a:endParaRPr lang="en-US" dirty="0" smtClean="0"/>
          </a:p>
          <a:p>
            <a:r>
              <a:rPr lang="en-US" dirty="0" smtClean="0"/>
              <a:t>ACL</a:t>
            </a:r>
          </a:p>
          <a:p>
            <a:r>
              <a:rPr lang="en-US" dirty="0" smtClean="0"/>
              <a:t>EMNLP</a:t>
            </a:r>
          </a:p>
          <a:p>
            <a:r>
              <a:rPr lang="en-US" dirty="0" smtClean="0"/>
              <a:t>ICML</a:t>
            </a:r>
            <a:endParaRPr lang="en-US" dirty="0" smtClean="0"/>
          </a:p>
          <a:p>
            <a:r>
              <a:rPr lang="en-US" dirty="0" smtClean="0"/>
              <a:t>IJCNLP</a:t>
            </a:r>
          </a:p>
          <a:p>
            <a:r>
              <a:rPr lang="en-US" dirty="0" err="1" smtClean="0"/>
              <a:t>CoNLL</a:t>
            </a:r>
            <a:endParaRPr lang="en-US" dirty="0" smtClean="0"/>
          </a:p>
          <a:p>
            <a:r>
              <a:rPr lang="en-US" dirty="0" smtClean="0"/>
              <a:t>SIGIR</a:t>
            </a:r>
          </a:p>
          <a:p>
            <a:r>
              <a:rPr lang="en-US" dirty="0" smtClean="0"/>
              <a:t>ICLR</a:t>
            </a:r>
          </a:p>
          <a:p>
            <a:r>
              <a:rPr lang="en-US" dirty="0" err="1" smtClean="0"/>
              <a:t>CoLING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74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Peer Review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246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8125"/>
            <a:ext cx="10515600" cy="1325563"/>
          </a:xfrm>
        </p:spPr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12890"/>
            <a:ext cx="10515600" cy="4464073"/>
          </a:xfrm>
        </p:spPr>
        <p:txBody>
          <a:bodyPr/>
          <a:lstStyle/>
          <a:p>
            <a:r>
              <a:rPr lang="en-US" dirty="0" smtClean="0"/>
              <a:t>Hands on experience working with current challenging problems in NLP domain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Chose flavor to explore</a:t>
            </a:r>
          </a:p>
          <a:p>
            <a:pPr lvl="1"/>
            <a:r>
              <a:rPr lang="en-US" dirty="0" smtClean="0"/>
              <a:t>Development and application</a:t>
            </a:r>
          </a:p>
          <a:p>
            <a:pPr lvl="1"/>
            <a:r>
              <a:rPr lang="en-US" dirty="0" smtClean="0"/>
              <a:t>Research</a:t>
            </a:r>
          </a:p>
          <a:p>
            <a:pPr lvl="1"/>
            <a:r>
              <a:rPr lang="en-US" dirty="0" smtClean="0"/>
              <a:t>Contribute to open source projects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39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Administration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42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 of 4 Students 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Assign Roles to each member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10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Deadlines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Verify group information in “Project” category</a:t>
            </a:r>
          </a:p>
          <a:p>
            <a:r>
              <a:rPr lang="en-US" dirty="0" smtClean="0"/>
              <a:t>Topic </a:t>
            </a:r>
            <a:r>
              <a:rPr lang="en-US" dirty="0" smtClean="0"/>
              <a:t>and brief description of problem: </a:t>
            </a:r>
            <a:r>
              <a:rPr lang="en-US" dirty="0" smtClean="0"/>
              <a:t>17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smtClean="0"/>
              <a:t>Feb, </a:t>
            </a:r>
            <a:r>
              <a:rPr lang="en-US" dirty="0" smtClean="0"/>
              <a:t>Fri</a:t>
            </a:r>
            <a:r>
              <a:rPr lang="en-US" dirty="0" smtClean="0"/>
              <a:t>day</a:t>
            </a:r>
            <a:endParaRPr lang="en-US" dirty="0" smtClean="0"/>
          </a:p>
          <a:p>
            <a:r>
              <a:rPr lang="en-US" dirty="0" smtClean="0"/>
              <a:t>Mid-Term Report: </a:t>
            </a:r>
            <a:r>
              <a:rPr lang="en-US" dirty="0" smtClean="0"/>
              <a:t>19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smtClean="0"/>
              <a:t>Mar, </a:t>
            </a:r>
            <a:r>
              <a:rPr lang="en-US" dirty="0" smtClean="0"/>
              <a:t>Sun</a:t>
            </a:r>
            <a:r>
              <a:rPr lang="en-US" dirty="0" smtClean="0"/>
              <a:t>day</a:t>
            </a:r>
          </a:p>
          <a:p>
            <a:r>
              <a:rPr lang="en-US" dirty="0" smtClean="0"/>
              <a:t>Mid-Term Evaluation: 20</a:t>
            </a:r>
            <a:r>
              <a:rPr lang="en-US" baseline="30000" dirty="0" smtClean="0"/>
              <a:t>th</a:t>
            </a:r>
            <a:r>
              <a:rPr lang="en-US" dirty="0" smtClean="0"/>
              <a:t> Mar – 26</a:t>
            </a:r>
            <a:r>
              <a:rPr lang="en-US" baseline="30000" dirty="0" smtClean="0"/>
              <a:t>th</a:t>
            </a:r>
            <a:r>
              <a:rPr lang="en-US" dirty="0" smtClean="0"/>
              <a:t> Mar</a:t>
            </a:r>
            <a:endParaRPr lang="en-US" dirty="0" smtClean="0"/>
          </a:p>
          <a:p>
            <a:r>
              <a:rPr lang="en-US" dirty="0" smtClean="0"/>
              <a:t>Final Report and Code: </a:t>
            </a:r>
            <a:r>
              <a:rPr lang="en-US" dirty="0" smtClean="0"/>
              <a:t>19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smtClean="0"/>
              <a:t>Apr, </a:t>
            </a:r>
            <a:r>
              <a:rPr lang="en-US" dirty="0" smtClean="0"/>
              <a:t>Wednesday</a:t>
            </a:r>
            <a:endParaRPr lang="en-US" dirty="0" smtClean="0"/>
          </a:p>
          <a:p>
            <a:r>
              <a:rPr lang="en-US" dirty="0" smtClean="0"/>
              <a:t>Presentation &amp; Viva: </a:t>
            </a:r>
            <a:r>
              <a:rPr lang="en-US" dirty="0" smtClean="0"/>
              <a:t>21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r>
              <a:rPr lang="en-US" dirty="0" smtClean="0"/>
              <a:t>Apr </a:t>
            </a:r>
            <a:r>
              <a:rPr lang="en-US" dirty="0" smtClean="0"/>
              <a:t>onwards</a:t>
            </a:r>
            <a:endParaRPr lang="en-US" dirty="0" smtClean="0"/>
          </a:p>
          <a:p>
            <a:r>
              <a:rPr lang="en-US" dirty="0" smtClean="0"/>
              <a:t>No extension feasible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70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Marks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Project: 45</a:t>
            </a:r>
          </a:p>
          <a:p>
            <a:pPr lvl="1"/>
            <a:r>
              <a:rPr lang="en-US" dirty="0" smtClean="0"/>
              <a:t>Group </a:t>
            </a:r>
            <a:r>
              <a:rPr lang="en-US" dirty="0" smtClean="0"/>
              <a:t>Work + Individual Contribution</a:t>
            </a:r>
          </a:p>
          <a:p>
            <a:r>
              <a:rPr lang="en-US" dirty="0" smtClean="0"/>
              <a:t>Assignment [2]: 25</a:t>
            </a:r>
          </a:p>
          <a:p>
            <a:pPr lvl="1"/>
            <a:r>
              <a:rPr lang="en-US" dirty="0" smtClean="0"/>
              <a:t>Individual Contribution</a:t>
            </a:r>
          </a:p>
          <a:p>
            <a:r>
              <a:rPr lang="en-US" dirty="0" smtClean="0"/>
              <a:t>Exams</a:t>
            </a:r>
          </a:p>
          <a:p>
            <a:pPr lvl="1"/>
            <a:r>
              <a:rPr lang="en-US" dirty="0" err="1" smtClean="0"/>
              <a:t>Midsem</a:t>
            </a:r>
            <a:r>
              <a:rPr lang="en-US" dirty="0" smtClean="0"/>
              <a:t>: 10</a:t>
            </a:r>
          </a:p>
          <a:p>
            <a:pPr lvl="1"/>
            <a:r>
              <a:rPr lang="en-US" dirty="0" err="1" smtClean="0"/>
              <a:t>Endsem</a:t>
            </a:r>
            <a:r>
              <a:rPr lang="en-US" dirty="0" smtClean="0"/>
              <a:t>: 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82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and Brief Description of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Challenges</a:t>
            </a:r>
          </a:p>
          <a:p>
            <a:r>
              <a:rPr lang="en-US" dirty="0" smtClean="0"/>
              <a:t>Brief Review [max ½ page] of existing models</a:t>
            </a:r>
          </a:p>
          <a:p>
            <a:r>
              <a:rPr lang="en-US" dirty="0" smtClean="0"/>
              <a:t>Proposed Direction [If you have thought already]</a:t>
            </a:r>
          </a:p>
          <a:p>
            <a:r>
              <a:rPr lang="en-US" dirty="0"/>
              <a:t>Relevant </a:t>
            </a:r>
            <a:r>
              <a:rPr lang="en-US" dirty="0" smtClean="0"/>
              <a:t>References</a:t>
            </a:r>
          </a:p>
          <a:p>
            <a:r>
              <a:rPr lang="en-US" dirty="0" smtClean="0"/>
              <a:t>Total not to exceed 1-2 Page</a:t>
            </a:r>
          </a:p>
        </p:txBody>
      </p:sp>
    </p:spTree>
    <p:extLst>
      <p:ext uri="{BB962C8B-B14F-4D97-AF65-F5344CB8AC3E}">
        <p14:creationId xmlns:p14="http://schemas.microsoft.com/office/powerpoint/2010/main" val="413160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8125"/>
            <a:ext cx="10515600" cy="1325563"/>
          </a:xfrm>
        </p:spPr>
        <p:txBody>
          <a:bodyPr/>
          <a:lstStyle/>
          <a:p>
            <a:r>
              <a:rPr lang="en-US" dirty="0" smtClean="0"/>
              <a:t>Mid-Term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8624"/>
            <a:ext cx="10515600" cy="4560507"/>
          </a:xfrm>
        </p:spPr>
        <p:txBody>
          <a:bodyPr/>
          <a:lstStyle/>
          <a:p>
            <a:r>
              <a:rPr lang="en-US" dirty="0" smtClean="0"/>
              <a:t>Objective: More formalized version of initial problem description submission</a:t>
            </a:r>
          </a:p>
          <a:p>
            <a:r>
              <a:rPr lang="en-US" dirty="0" smtClean="0"/>
              <a:t>Presented in form of extended abstract</a:t>
            </a:r>
          </a:p>
          <a:p>
            <a:pPr lvl="1"/>
            <a:r>
              <a:rPr lang="en-US" dirty="0" smtClean="0"/>
              <a:t>We will provide </a:t>
            </a:r>
            <a:r>
              <a:rPr lang="en-US" dirty="0" smtClean="0"/>
              <a:t>latex template</a:t>
            </a:r>
          </a:p>
          <a:p>
            <a:r>
              <a:rPr lang="en-US" dirty="0" smtClean="0"/>
              <a:t>Organize into following sections</a:t>
            </a:r>
          </a:p>
          <a:p>
            <a:pPr lvl="1"/>
            <a:r>
              <a:rPr lang="en-US" dirty="0" smtClean="0"/>
              <a:t>Abstract, Introduction, Method, Progress, Conclusion, References</a:t>
            </a:r>
          </a:p>
          <a:p>
            <a:r>
              <a:rPr lang="en-US" dirty="0" smtClean="0"/>
              <a:t>2-3 </a:t>
            </a:r>
            <a:r>
              <a:rPr lang="en-US" dirty="0" smtClean="0"/>
              <a:t>Pages, Max 4 Pages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80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 smtClean="0"/>
              <a:t>Follow a full paper format</a:t>
            </a:r>
          </a:p>
          <a:p>
            <a:pPr lvl="1"/>
            <a:r>
              <a:rPr lang="en-US" dirty="0" smtClean="0"/>
              <a:t>Latex template will be shared again</a:t>
            </a:r>
            <a:endParaRPr lang="en-US" dirty="0" smtClean="0"/>
          </a:p>
          <a:p>
            <a:pPr lvl="1"/>
            <a:r>
              <a:rPr lang="en-US" dirty="0" smtClean="0"/>
              <a:t>6-7 </a:t>
            </a:r>
            <a:r>
              <a:rPr lang="en-US" dirty="0" smtClean="0"/>
              <a:t>Pages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Focus would be on clear description of problem, challenges, methods selected, Results and analysis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58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572</Words>
  <Application>Microsoft Office PowerPoint</Application>
  <PresentationFormat>Widescreen</PresentationFormat>
  <Paragraphs>123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CS565: Intelligent Systems and Interfaces</vt:lpstr>
      <vt:lpstr>Objective</vt:lpstr>
      <vt:lpstr>Project Administration</vt:lpstr>
      <vt:lpstr>Project Group</vt:lpstr>
      <vt:lpstr>Important Deadlines</vt:lpstr>
      <vt:lpstr>Marks Distribution</vt:lpstr>
      <vt:lpstr>Topic and Brief Description of problem</vt:lpstr>
      <vt:lpstr>Mid-Term Report</vt:lpstr>
      <vt:lpstr>Final Report</vt:lpstr>
      <vt:lpstr>What I’ll be expecting</vt:lpstr>
      <vt:lpstr>What kind of work will be more appreciated</vt:lpstr>
      <vt:lpstr>Project Topic</vt:lpstr>
      <vt:lpstr>Themes: Lower Level</vt:lpstr>
      <vt:lpstr>Themes: Higher Level</vt:lpstr>
      <vt:lpstr>Relevant Resources</vt:lpstr>
      <vt:lpstr>Challenges</vt:lpstr>
      <vt:lpstr>Relevant Conferences</vt:lpstr>
      <vt:lpstr>Suggestions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Systems and Interfaces: CS565</dc:title>
  <dc:creator/>
  <cp:lastModifiedBy>Ashish Anand</cp:lastModifiedBy>
  <cp:revision>32</cp:revision>
  <cp:lastPrinted>2016-01-27T09:35:57Z</cp:lastPrinted>
  <dcterms:created xsi:type="dcterms:W3CDTF">2012-07-27T01:16:44Z</dcterms:created>
  <dcterms:modified xsi:type="dcterms:W3CDTF">2017-01-27T08:21:56Z</dcterms:modified>
</cp:coreProperties>
</file>