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75" r:id="rId9"/>
    <p:sldId id="263" r:id="rId10"/>
    <p:sldId id="262" r:id="rId11"/>
    <p:sldId id="274" r:id="rId12"/>
    <p:sldId id="264" r:id="rId13"/>
    <p:sldId id="279" r:id="rId14"/>
    <p:sldId id="28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>
      <p:cViewPr varScale="1">
        <p:scale>
          <a:sx n="76" d="100"/>
          <a:sy n="76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3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2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9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7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9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6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8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A9C5-55B0-4B8D-B11F-44243102D54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CE3D-3122-4265-AFB9-FD26E9337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4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" TargetMode="External"/><Relationship Id="rId2" Type="http://schemas.openxmlformats.org/officeDocument/2006/relationships/hyperlink" Target="https://www.slideshare.net/fabiofumarola1/9-document-oriented-databas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13">
            <a:extLst>
              <a:ext uri="{FF2B5EF4-FFF2-40B4-BE49-F238E27FC236}">
                <a16:creationId xmlns:a16="http://schemas.microsoft.com/office/drawing/2014/main" id="{EEEEE2A8-CB9B-CD12-024F-FBE9D375A50D}"/>
              </a:ext>
            </a:extLst>
          </p:cNvPr>
          <p:cNvSpPr txBox="1">
            <a:spLocks noGrp="1"/>
          </p:cNvSpPr>
          <p:nvPr/>
        </p:nvSpPr>
        <p:spPr>
          <a:xfrm>
            <a:off x="176771" y="628729"/>
            <a:ext cx="8779790" cy="19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Narrow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3600"/>
            </a:pPr>
            <a:r>
              <a:rPr lang="en-US" sz="3600" b="0"/>
              <a:t>Document-Oriented </a:t>
            </a:r>
            <a:r>
              <a:rPr lang="en-US" sz="3600" b="0" dirty="0"/>
              <a:t>Database</a:t>
            </a:r>
            <a:endParaRPr sz="2800" b="0" dirty="0"/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A78FE5A9-5DC7-7B8D-66F0-9A1CE741DB01}"/>
              </a:ext>
            </a:extLst>
          </p:cNvPr>
          <p:cNvSpPr txBox="1">
            <a:spLocks noGrp="1"/>
          </p:cNvSpPr>
          <p:nvPr/>
        </p:nvSpPr>
        <p:spPr>
          <a:xfrm>
            <a:off x="673935" y="2963701"/>
            <a:ext cx="7785463" cy="19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3200"/>
            </a:pPr>
            <a:r>
              <a:rPr lang="en-US" sz="2700" dirty="0"/>
              <a:t>Shubham Gupta</a:t>
            </a:r>
            <a:br>
              <a:rPr lang="en-US" sz="2400" dirty="0"/>
            </a:br>
            <a:r>
              <a:rPr lang="en-US" sz="2400" dirty="0"/>
              <a:t>Research Scholar</a:t>
            </a:r>
            <a:br>
              <a:rPr lang="en-US" sz="2400" dirty="0"/>
            </a:br>
            <a:r>
              <a:rPr lang="en-US" sz="2400" dirty="0"/>
              <a:t>Department of Computer Science and Engineering</a:t>
            </a:r>
            <a:br>
              <a:rPr lang="en-US" sz="2400" dirty="0"/>
            </a:br>
            <a:r>
              <a:rPr lang="en-US" sz="2400" dirty="0"/>
              <a:t>Indian Institute of Technology Jodhpur, Rajasthan, India 342030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" name="Google Shape;92;p13">
            <a:extLst>
              <a:ext uri="{FF2B5EF4-FFF2-40B4-BE49-F238E27FC236}">
                <a16:creationId xmlns:a16="http://schemas.microsoft.com/office/drawing/2014/main" id="{21569757-9FC8-6FA3-31E0-69ED8A4EB7D5}"/>
              </a:ext>
            </a:extLst>
          </p:cNvPr>
          <p:cNvSpPr txBox="1"/>
          <p:nvPr/>
        </p:nvSpPr>
        <p:spPr>
          <a:xfrm>
            <a:off x="2417270" y="5656425"/>
            <a:ext cx="4453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000"/>
            </a:pPr>
            <a:r>
              <a:rPr lang="en-US" sz="2000" b="1" dirty="0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CSL4030 Data Engineering Lab - 6</a:t>
            </a:r>
            <a:endParaRPr dirty="0"/>
          </a:p>
          <a:p>
            <a:pPr algn="ctr">
              <a:buSzPts val="2000"/>
            </a:pPr>
            <a:r>
              <a:rPr lang="en-US" sz="2000" b="1" dirty="0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August 13</a:t>
            </a:r>
            <a:r>
              <a:rPr lang="en-US" sz="2000" b="1" baseline="30000" dirty="0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</a:t>
            </a:r>
            <a:r>
              <a:rPr lang="en-US" sz="2000" b="1" dirty="0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2023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A565E0-08D9-21C8-ABB5-7C3B211AB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42" y="121661"/>
            <a:ext cx="1146439" cy="12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4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62874" cy="1415642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IN" sz="1600" b="1" i="0" dirty="0">
                <a:effectLst/>
                <a:latin typeface="Poppins" panose="00000500000000000000" pitchFamily="2" charset="0"/>
              </a:rPr>
              <a:t>Create a new or switch databases 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 i="0" dirty="0">
                <a:effectLst/>
                <a:latin typeface="Poppins" panose="00000500000000000000" pitchFamily="2" charset="0"/>
              </a:rPr>
              <a:t>View current Database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 i="0" dirty="0">
                <a:effectLst/>
                <a:latin typeface="Poppins" panose="00000500000000000000" pitchFamily="2" charset="0"/>
              </a:rPr>
              <a:t>Delete Database 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 dirty="0">
                <a:latin typeface="Poppins" panose="00000500000000000000" pitchFamily="2" charset="0"/>
              </a:rPr>
              <a:t>Show Collections</a:t>
            </a: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US" sz="1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B92640-3A80-73FE-274A-FDFEF3AA4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88840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use </a:t>
            </a:r>
            <a:r>
              <a:rPr lang="en-US" altLang="en-US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dbName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8B7653-3FA2-2391-A652-47763525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60" y="3015092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ECA9D35-3187-FAA0-74B1-026F5248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041344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b.dropDatabase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258A200-E74D-9E84-151D-24948BCE9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028878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how collections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i="0" dirty="0">
                <a:effectLst/>
                <a:latin typeface="Poppins" panose="00000500000000000000" pitchFamily="2" charset="0"/>
              </a:rPr>
              <a:t>Show all Rows in a Collection </a:t>
            </a:r>
          </a:p>
          <a:p>
            <a:pPr fontAlgn="base">
              <a:buFont typeface="Wingdings" pitchFamily="2" charset="2"/>
              <a:buChar char="Ø"/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2000" b="1" i="0" dirty="0">
                <a:effectLst/>
                <a:latin typeface="Poppins" panose="00000500000000000000" pitchFamily="2" charset="0"/>
              </a:rPr>
              <a:t>Find the first row matching the object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124ABB-A1A6-5BEB-EF6D-9B03F87A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132856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name&gt;.find()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C15404-0363-E91A-ECDA-6F76264B8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288172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name&gt;.</a:t>
            </a:r>
            <a:r>
              <a:rPr lang="en-US" altLang="en-US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findOne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en-US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name:’Harry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’})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DBE810-75E1-66B3-4794-FF1D7C99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929062"/>
            <a:ext cx="69913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62874" cy="1415642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/>
                <a:cs typeface="Times New Roman"/>
              </a:rPr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IN" sz="1600" b="1" i="0" dirty="0">
                <a:effectLst/>
                <a:latin typeface="Poppins" panose="00000500000000000000" pitchFamily="2" charset="0"/>
              </a:rPr>
              <a:t>Insert One Row 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marL="0" indent="0" fontAlgn="base">
              <a:buNone/>
            </a:pP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 dirty="0">
                <a:latin typeface="Poppins" panose="00000500000000000000" pitchFamily="2" charset="0"/>
              </a:rPr>
              <a:t>Insert many rows</a:t>
            </a:r>
            <a:endParaRPr lang="en-IN" sz="1600" b="1" i="0" dirty="0">
              <a:effectLst/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7AE263-3B56-1E73-110C-C9D1172F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076030"/>
            <a:ext cx="3960440" cy="92969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.insert({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'name': 'Harry',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'lang': 'JavaScript',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3F2C85-9A42-275A-5070-331BF437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52279"/>
            <a:ext cx="3960440" cy="21607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'name': 'Harry',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'lang': 'JavaScript',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{'name':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'Rohan’,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u="sng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'lang': 'Python',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{'name': '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Lovish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'lang': 'Java',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sng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}])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3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57B2-BA45-DFDE-1FB1-88C47A93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A1C249-6FE7-7100-98A3-BE64FDAC95E2}"/>
              </a:ext>
            </a:extLst>
          </p:cNvPr>
          <p:cNvSpPr txBox="1">
            <a:spLocks/>
          </p:cNvSpPr>
          <p:nvPr/>
        </p:nvSpPr>
        <p:spPr>
          <a:xfrm>
            <a:off x="-4194" y="1996"/>
            <a:ext cx="9162874" cy="141564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>
                <a:solidFill>
                  <a:schemeClr val="bg1"/>
                </a:solidFill>
                <a:latin typeface="Times New Roman"/>
                <a:cs typeface="Times New Roman"/>
              </a:rPr>
              <a:t>Commands</a:t>
            </a:r>
            <a:endParaRPr lang="en-IN"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DDC79-BA8D-25B7-E341-F05A6244FB1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itchFamily="2" charset="2"/>
              <a:buChar char="Ø"/>
            </a:pPr>
            <a:r>
              <a:rPr lang="en-IN" sz="1600" b="1">
                <a:latin typeface="Poppins" panose="00000500000000000000" pitchFamily="2" charset="0"/>
              </a:rPr>
              <a:t>Update One Row 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>
                <a:latin typeface="Poppins" panose="00000500000000000000" pitchFamily="2" charset="0"/>
              </a:rPr>
              <a:t>Update All rows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r>
              <a:rPr lang="en-IN" sz="1600" b="1">
                <a:latin typeface="Poppins" panose="00000500000000000000" pitchFamily="2" charset="0"/>
              </a:rPr>
              <a:t>Delete Row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991878-FBB3-505A-FA49-CF1630D9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076030"/>
            <a:ext cx="3960440" cy="92969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({name: ‘Peter'},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{$set: {'name': 'Harry',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'lang': 'JavaScript',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}}, 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upsert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true})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8F8BB6-5CF5-2BC3-BF3A-CA00A5A9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63181"/>
            <a:ext cx="3960440" cy="92969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.update({name: ‘Peter'},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{$set: {'name': 'Harry',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'lang': 'JavaScript',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member_since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': 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}}, 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upsert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true})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8DBF417-F523-95ED-6801-B3478BAA4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41" y="5650332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lang="en-US" altLang="en-US" sz="1000" dirty="0">
                <a:solidFill>
                  <a:srgbClr val="F8F8F2"/>
                </a:solidFill>
                <a:latin typeface="Consolas" panose="020B0609020204030204" pitchFamily="49" charset="0"/>
              </a:rPr>
              <a:t>&lt;collection name&gt;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.remove({name: ‘Peter’})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2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57B2-BA45-DFDE-1FB1-88C47A93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A1C249-6FE7-7100-98A3-BE64FDAC95E2}"/>
              </a:ext>
            </a:extLst>
          </p:cNvPr>
          <p:cNvSpPr txBox="1">
            <a:spLocks/>
          </p:cNvSpPr>
          <p:nvPr/>
        </p:nvSpPr>
        <p:spPr>
          <a:xfrm>
            <a:off x="-4194" y="1996"/>
            <a:ext cx="9162874" cy="141564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>
                <a:solidFill>
                  <a:schemeClr val="bg1"/>
                </a:solidFill>
                <a:latin typeface="Times New Roman"/>
                <a:cs typeface="Times New Roman"/>
              </a:rPr>
              <a:t>Commands</a:t>
            </a:r>
            <a:endParaRPr lang="en-IN"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DDC79-BA8D-25B7-E341-F05A6244FB1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itchFamily="2" charset="2"/>
              <a:buChar char="Ø"/>
            </a:pPr>
            <a:r>
              <a:rPr lang="en-IN" sz="1600" b="1" dirty="0">
                <a:latin typeface="Poppins" panose="00000500000000000000" pitchFamily="2" charset="0"/>
              </a:rPr>
              <a:t>Aggregation between two collections</a:t>
            </a: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991878-FBB3-505A-FA49-CF1630D9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76004"/>
            <a:ext cx="3960440" cy="112974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db.</a:t>
            </a:r>
            <a:r>
              <a:rPr lang="en-US" altLang="en-US" sz="1000" dirty="0">
                <a:solidFill>
                  <a:schemeClr val="bg1"/>
                </a:solidFill>
                <a:latin typeface="inherit"/>
              </a:rPr>
              <a:t>&lt;collection name1&gt;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aggregate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({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$lookup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:{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from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“&lt;collection name2&gt;"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/>
                </a:solidFill>
                <a:latin typeface="inherit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localField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uid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/>
                </a:solidFill>
                <a:latin typeface="inherit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foreignField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uid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chemeClr val="bg1"/>
                </a:solidFill>
                <a:latin typeface="inherit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as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users_comments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 } })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9DBC4-D705-DD97-22A1-A0EA0AB1F58E}"/>
              </a:ext>
            </a:extLst>
          </p:cNvPr>
          <p:cNvSpPr txBox="1"/>
          <p:nvPr/>
        </p:nvSpPr>
        <p:spPr>
          <a:xfrm>
            <a:off x="673224" y="6501967"/>
            <a:ext cx="82296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00" dirty="0"/>
              <a:t>https://www.mongodb.com/docs/manual/reference/operator/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9BF9DC-B6C8-EE59-3A81-64783ADE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12" y="3261129"/>
            <a:ext cx="7179717" cy="30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0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52388" cy="1415642"/>
          </a:xfrm>
          <a:solidFill>
            <a:schemeClr val="tx2"/>
          </a:solidFill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Times New Roman"/>
                <a:cs typeface="Times New Roman"/>
              </a:rPr>
              <a:t>References</a:t>
            </a:r>
            <a:endParaRPr lang="en-IN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  <a:hlinkClick r:id="rId2"/>
              </a:rPr>
              <a:t>https://www.slideshare.net/fabiofumarola1/9-document-oriented-databases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  <a:hlinkClick r:id="rId3"/>
              </a:rPr>
              <a:t>https://www.mongodb.com/docs/manual/reference/operator/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2852936"/>
            <a:ext cx="3312368" cy="74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62874" cy="1194756"/>
          </a:xfrm>
          <a:solidFill>
            <a:schemeClr val="tx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What is document 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document-oriented database stores and retrieves documents (XML, JSON, BSON and so on).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Documents are self-describing.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Hierarchical tree data structures (maps, collection, and scalar values).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Document databases store documents in the value part of the key-value.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Documents are indexed using a </a:t>
            </a:r>
            <a:r>
              <a:rPr lang="en-US" sz="1800" dirty="0" err="1">
                <a:latin typeface="Times New Roman"/>
                <a:cs typeface="Times New Roman"/>
              </a:rPr>
              <a:t>BTree</a:t>
            </a:r>
            <a:r>
              <a:rPr lang="en-US" sz="1800" dirty="0">
                <a:latin typeface="Times New Roman"/>
                <a:cs typeface="Times New Roman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Queried using a JavaScript query engine.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Documents have differences in their attributes but belongs to the same collection.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8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sz="16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1600" b="1" dirty="0">
              <a:latin typeface="Times New Roman"/>
              <a:cs typeface="Times New Roman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Nunito" panose="020F0502020204030204" pitchFamily="2" charset="0"/>
              </a:rPr>
              <a:t>Document Type Model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endParaRPr lang="en-IN" sz="1600" dirty="0">
              <a:latin typeface="Nunito" panose="020F0502020204030204" pitchFamily="2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Nunito" panose="020F0502020204030204" pitchFamily="2" charset="0"/>
              </a:rPr>
              <a:t>Flexible Schema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endParaRPr lang="en-IN" sz="1600" dirty="0">
              <a:latin typeface="Nunito" panose="020F0502020204030204" pitchFamily="2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Nunito" panose="020F0502020204030204" pitchFamily="2" charset="0"/>
              </a:rPr>
              <a:t>Distributed and Resilient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endParaRPr lang="en-IN" sz="1600" dirty="0">
              <a:latin typeface="Nunito" panose="020F0502020204030204" pitchFamily="2" charset="0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1600" i="0" dirty="0">
                <a:effectLst/>
                <a:latin typeface="Nunito" panose="020F0502020204030204" pitchFamily="2" charset="0"/>
              </a:rPr>
              <a:t>Manageable Query Language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653" y="1996"/>
            <a:ext cx="9183847" cy="1415642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Differences </a:t>
            </a:r>
            <a:r>
              <a:rPr lang="en-IN" sz="1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E4554CF-8F4E-B64C-CED4-F0586B7E4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90786"/>
              </p:ext>
            </p:extLst>
          </p:nvPr>
        </p:nvGraphicFramePr>
        <p:xfrm>
          <a:off x="1403648" y="2481408"/>
          <a:ext cx="6336704" cy="280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30530707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193633103"/>
                    </a:ext>
                  </a:extLst>
                </a:gridCol>
              </a:tblGrid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Document-Oriented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82961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Database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DocumentDB</a:t>
                      </a:r>
                      <a:r>
                        <a:rPr lang="en-IN" dirty="0"/>
                        <a:t>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23471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855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9765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211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 err="1"/>
                        <a:t>Rowid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49642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IN" dirty="0"/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DBRef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6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79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52388" cy="1415642"/>
          </a:xfrm>
          <a:solidFill>
            <a:schemeClr val="tx2"/>
          </a:solidFill>
        </p:spPr>
        <p:txBody>
          <a:bodyPr>
            <a:noAutofit/>
          </a:bodyPr>
          <a:lstStyle/>
          <a:p>
            <a:br>
              <a:rPr lang="en-IN" sz="40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Document DBs</a:t>
            </a:r>
            <a:br>
              <a:rPr lang="en-IN" sz="40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0DF958-5A3B-66A8-ACA6-0F8E7991D9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48768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Every Developer Should Know About CouchDB :: Dimagi Blog">
            <a:extLst>
              <a:ext uri="{FF2B5EF4-FFF2-40B4-BE49-F238E27FC236}">
                <a16:creationId xmlns:a16="http://schemas.microsoft.com/office/drawing/2014/main" id="{A8BEB061-1F55-C082-2D3E-F7874817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24375"/>
            <a:ext cx="21526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bonalabs blog">
            <a:extLst>
              <a:ext uri="{FF2B5EF4-FFF2-40B4-BE49-F238E27FC236}">
                <a16:creationId xmlns:a16="http://schemas.microsoft.com/office/drawing/2014/main" id="{63149B6E-3D03-7154-B859-EFA94BDB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085184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angoDB Logos - ArangoDB">
            <a:extLst>
              <a:ext uri="{FF2B5EF4-FFF2-40B4-BE49-F238E27FC236}">
                <a16:creationId xmlns:a16="http://schemas.microsoft.com/office/drawing/2014/main" id="{B4E0FD13-28CF-2B99-DC5B-0B7BDA28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360" y="2729210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5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" y="1996"/>
            <a:ext cx="9133986" cy="1415642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 lnSpcReduction="10000"/>
          </a:bodyPr>
          <a:lstStyle/>
          <a:p>
            <a:pPr algn="just" fontAlgn="base"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MongoDB is a document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databsse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designed for ease of development scaling.</a:t>
            </a: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Intuitive and easy to use NoSQL database.</a:t>
            </a: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Easy readability</a:t>
            </a: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High performance and availability</a:t>
            </a: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Community and Enterprise edition.</a:t>
            </a: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Font typeface="Wingdings" pitchFamily="2" charset="2"/>
              <a:buChar char="Ø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base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  <a:hlinkClick r:id="rId2"/>
              </a:rPr>
              <a:t>https://www.mongodb.com/try/download/community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base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https://www.mongodb.com/try/download/shell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E92EA-E68F-7279-B3BE-6D10B6BA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83484"/>
            <a:ext cx="5328592" cy="16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3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52388" cy="141564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 to use?</a:t>
            </a:r>
            <a:b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Lightbo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2" descr="Lightbo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4" descr="Lightbox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2DCBF-65E3-4A99-437C-7DB45F7C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6" y="1575979"/>
            <a:ext cx="8133432" cy="47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52388" cy="141564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 to use?</a:t>
            </a:r>
            <a:b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Lightbo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2" descr="Lightbo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4" descr="Lightbox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E429F-DFE6-4611-67AD-838A0F96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5" y="2060848"/>
            <a:ext cx="7961581" cy="40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94" y="1996"/>
            <a:ext cx="9152388" cy="1415642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27A137-12DB-9C15-7425-F6E1849C8819}"/>
              </a:ext>
            </a:extLst>
          </p:cNvPr>
          <p:cNvSpPr txBox="1">
            <a:spLocks/>
          </p:cNvSpPr>
          <p:nvPr/>
        </p:nvSpPr>
        <p:spPr>
          <a:xfrm>
            <a:off x="-4194" y="1996"/>
            <a:ext cx="9162874" cy="141564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endParaRPr lang="en-IN" sz="36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5940BD-1F2B-A7E7-D7DD-539153865D2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N" sz="1600" b="1" dirty="0">
                <a:latin typeface="Poppins" panose="00000500000000000000" pitchFamily="2" charset="0"/>
              </a:rPr>
              <a:t>       </a:t>
            </a:r>
            <a:r>
              <a:rPr lang="en-IN" sz="1600" b="1" i="0" dirty="0">
                <a:effectLst/>
                <a:latin typeface="Poppins" panose="00000500000000000000" pitchFamily="2" charset="0"/>
              </a:rPr>
              <a:t>View all databases</a:t>
            </a:r>
            <a:endParaRPr lang="en-IN" sz="1600" b="1" dirty="0">
              <a:latin typeface="Poppins" panose="00000500000000000000" pitchFamily="2" charset="0"/>
            </a:endParaRPr>
          </a:p>
          <a:p>
            <a:pPr fontAlgn="base">
              <a:buFont typeface="Wingdings" pitchFamily="2" charset="2"/>
              <a:buChar char="Ø"/>
            </a:pPr>
            <a:endParaRPr lang="en-IN" sz="1600" b="1" dirty="0">
              <a:latin typeface="Poppins" panose="00000500000000000000" pitchFamily="2" charset="0"/>
            </a:endParaRPr>
          </a:p>
          <a:p>
            <a:pPr marL="0" indent="0" fontAlgn="base">
              <a:buFont typeface="Arial" pitchFamily="34" charset="0"/>
              <a:buNone/>
            </a:pP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97D8A4-B879-99D3-6963-360F56417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88840"/>
            <a:ext cx="3960440" cy="31413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show dbs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C647-EF55-AEC3-12FC-69FA5667A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23640"/>
            <a:ext cx="72771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558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Narrow</vt:lpstr>
      <vt:lpstr>Calibri</vt:lpstr>
      <vt:lpstr>Consolas</vt:lpstr>
      <vt:lpstr>inherit</vt:lpstr>
      <vt:lpstr>Nunito</vt:lpstr>
      <vt:lpstr>Poppins</vt:lpstr>
      <vt:lpstr>Times New Roman</vt:lpstr>
      <vt:lpstr>Wingdings</vt:lpstr>
      <vt:lpstr>Office Theme</vt:lpstr>
      <vt:lpstr>PowerPoint Presentation</vt:lpstr>
      <vt:lpstr>What is document DB?</vt:lpstr>
      <vt:lpstr>Features</vt:lpstr>
      <vt:lpstr>Differences [1]</vt:lpstr>
      <vt:lpstr> Document DBs </vt:lpstr>
      <vt:lpstr>MongoDB</vt:lpstr>
      <vt:lpstr>How to use? </vt:lpstr>
      <vt:lpstr>How to use? </vt:lpstr>
      <vt:lpstr>Commands</vt:lpstr>
      <vt:lpstr>Commands</vt:lpstr>
      <vt:lpstr>Commands</vt:lpstr>
      <vt:lpstr>Commands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 SQL Joins</dc:title>
  <dc:creator>HP</dc:creator>
  <cp:lastModifiedBy>Gupta, Shubham</cp:lastModifiedBy>
  <cp:revision>145</cp:revision>
  <dcterms:created xsi:type="dcterms:W3CDTF">2023-08-22T13:31:52Z</dcterms:created>
  <dcterms:modified xsi:type="dcterms:W3CDTF">2023-09-13T10:27:46Z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d29b2-602f-4b77-ba15-b7b42511c7c5_Enabled">
    <vt:lpwstr>true</vt:lpwstr>
  </property>
  <property fmtid="{D5CDD505-2E9C-101B-9397-08002B2CF9AE}" pid="3" name="MSIP_Label_724d29b2-602f-4b77-ba15-b7b42511c7c5_SetDate">
    <vt:lpwstr>2023-09-12T10:31:03Z</vt:lpwstr>
  </property>
  <property fmtid="{D5CDD505-2E9C-101B-9397-08002B2CF9AE}" pid="4" name="MSIP_Label_724d29b2-602f-4b77-ba15-b7b42511c7c5_Method">
    <vt:lpwstr>Standard</vt:lpwstr>
  </property>
  <property fmtid="{D5CDD505-2E9C-101B-9397-08002B2CF9AE}" pid="5" name="MSIP_Label_724d29b2-602f-4b77-ba15-b7b42511c7c5_Name">
    <vt:lpwstr>724d29b2-602f-4b77-ba15-b7b42511c7c5</vt:lpwstr>
  </property>
  <property fmtid="{D5CDD505-2E9C-101B-9397-08002B2CF9AE}" pid="6" name="MSIP_Label_724d29b2-602f-4b77-ba15-b7b42511c7c5_SiteId">
    <vt:lpwstr>ee2cd48b-958f-4be4-9852-b8f104c001b9</vt:lpwstr>
  </property>
  <property fmtid="{D5CDD505-2E9C-101B-9397-08002B2CF9AE}" pid="7" name="MSIP_Label_724d29b2-602f-4b77-ba15-b7b42511c7c5_ActionId">
    <vt:lpwstr>b93e60e4-5453-47d8-a8c9-9e301ac8ae33</vt:lpwstr>
  </property>
  <property fmtid="{D5CDD505-2E9C-101B-9397-08002B2CF9AE}" pid="8" name="MSIP_Label_724d29b2-602f-4b77-ba15-b7b42511c7c5_ContentBits">
    <vt:lpwstr>0</vt:lpwstr>
  </property>
</Properties>
</file>