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9144000" cy="6858000" type="screen4x3"/>
  <p:notesSz cx="6858000" cy="9144000"/>
  <p:embeddedFontLst>
    <p:embeddedFont>
      <p:font typeface="Calibri" pitchFamily="34" charset="0"/>
      <p:regular r:id="rId23"/>
      <p:bold r:id="rId24"/>
      <p:italic r:id="rId25"/>
      <p:boldItalic r:id="rId26"/>
    </p:embeddedFont>
    <p:embeddedFont>
      <p:font typeface="Arial Narrow"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pWWjVLj01iZvEehUjeYq8eceL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BAE6158-1D81-494D-80A4-2CB01DE5D489}">
  <a:tblStyle styleId="{DBAE6158-1D81-494D-80A4-2CB01DE5D4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8611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1792288" y="612775"/>
            <a:ext cx="5486400" cy="4114800"/>
          </a:xfrm>
          <a:prstGeom prst="rect">
            <a:avLst/>
          </a:prstGeom>
          <a:noFill/>
          <a:ln>
            <a:noFill/>
          </a:ln>
        </p:spPr>
      </p:sp>
      <p:sp>
        <p:nvSpPr>
          <p:cNvPr id="68" name="Google Shape;68;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son.org/json-en.html" TargetMode="External"/><Relationship Id="rId7" Type="http://schemas.openxmlformats.org/officeDocument/2006/relationships/hyperlink" Target="https://stackoverflow.com/questions/54660800/python-convert-image-to-json/54661844#5466184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subscription.packtpub.com/book/webdevelopment/9781788624701/1/ch01lvl1sec10/json-a-data-exchangeformat#:~:text=To%20define%20JSON%2C%20we%20can,is%20not%20dependent%20on%20JavaScript" TargetMode="External"/><Relationship Id="rId5" Type="http://schemas.openxmlformats.org/officeDocument/2006/relationships/hyperlink" Target="https://docs.python.org/3/library/json.html" TargetMode="External"/><Relationship Id="rId4" Type="http://schemas.openxmlformats.org/officeDocument/2006/relationships/hyperlink" Target="https://www.w3schools.com/js/js_json_datatypes.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914400" y="932688"/>
            <a:ext cx="7563480" cy="190924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Arial Narrow"/>
              <a:buNone/>
            </a:pPr>
            <a:r>
              <a:rPr lang="en-IN" sz="3600" b="0" i="0" u="none" strike="noStrike" cap="none">
                <a:solidFill>
                  <a:schemeClr val="dk1"/>
                </a:solidFill>
                <a:latin typeface="Arial"/>
                <a:ea typeface="Arial"/>
                <a:cs typeface="Arial"/>
                <a:sym typeface="Arial"/>
              </a:rPr>
              <a:t>JSON</a:t>
            </a:r>
            <a:endParaRPr sz="2800" b="0" i="0" u="none" strike="noStrike" cap="none">
              <a:solidFill>
                <a:schemeClr val="dk1"/>
              </a:solidFill>
              <a:latin typeface="Arial"/>
              <a:ea typeface="Arial"/>
              <a:cs typeface="Arial"/>
              <a:sym typeface="Arial"/>
            </a:endParaRPr>
          </a:p>
        </p:txBody>
      </p:sp>
      <p:sp>
        <p:nvSpPr>
          <p:cNvPr id="90" name="Google Shape;90;p1"/>
          <p:cNvSpPr txBox="1"/>
          <p:nvPr/>
        </p:nvSpPr>
        <p:spPr>
          <a:xfrm>
            <a:off x="673935" y="2963701"/>
            <a:ext cx="7785463" cy="190924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200"/>
              <a:buFont typeface="Arial"/>
              <a:buNone/>
            </a:pPr>
            <a:r>
              <a:rPr lang="en-IN" sz="3200" b="0" i="0" u="none" strike="noStrike" cap="none" baseline="30000" dirty="0">
                <a:solidFill>
                  <a:schemeClr val="dk1"/>
                </a:solidFill>
                <a:latin typeface="Arial Narrow"/>
                <a:ea typeface="Arial Narrow"/>
                <a:cs typeface="Arial Narrow"/>
                <a:sym typeface="Arial Narrow"/>
              </a:rPr>
              <a:t/>
            </a:r>
            <a:br>
              <a:rPr lang="en-IN" sz="3200" b="0" i="0" u="none" strike="noStrike" cap="none" baseline="30000" dirty="0">
                <a:solidFill>
                  <a:schemeClr val="dk1"/>
                </a:solidFill>
                <a:latin typeface="Arial Narrow"/>
                <a:ea typeface="Arial Narrow"/>
                <a:cs typeface="Arial Narrow"/>
                <a:sym typeface="Arial Narrow"/>
              </a:rPr>
            </a:br>
            <a:r>
              <a:rPr lang="en-IN" sz="3000" b="0" i="0" u="none" strike="noStrike" cap="none" dirty="0" err="1">
                <a:solidFill>
                  <a:schemeClr val="dk1"/>
                </a:solidFill>
                <a:latin typeface="Arial Narrow"/>
                <a:ea typeface="Arial Narrow"/>
                <a:cs typeface="Arial Narrow"/>
                <a:sym typeface="Arial Narrow"/>
              </a:rPr>
              <a:t>Aarju</a:t>
            </a:r>
            <a:r>
              <a:rPr lang="en-IN" sz="3000" b="0" i="0" u="none" strike="noStrike" cap="none" dirty="0">
                <a:solidFill>
                  <a:schemeClr val="dk1"/>
                </a:solidFill>
                <a:latin typeface="Arial Narrow"/>
                <a:ea typeface="Arial Narrow"/>
                <a:cs typeface="Arial Narrow"/>
                <a:sym typeface="Arial Narrow"/>
              </a:rPr>
              <a:t> Dixit</a:t>
            </a:r>
            <a:r>
              <a:rPr lang="en-IN" sz="2400" b="0" i="0" u="none" strike="noStrike" cap="none" dirty="0">
                <a:solidFill>
                  <a:schemeClr val="dk1"/>
                </a:solidFill>
                <a:latin typeface="Arial Narrow"/>
                <a:ea typeface="Arial Narrow"/>
                <a:cs typeface="Arial Narrow"/>
                <a:sym typeface="Arial Narrow"/>
              </a:rPr>
              <a:t/>
            </a:r>
            <a:br>
              <a:rPr lang="en-IN" sz="2400" b="0" i="0" u="none" strike="noStrike" cap="none" dirty="0">
                <a:solidFill>
                  <a:schemeClr val="dk1"/>
                </a:solidFill>
                <a:latin typeface="Arial Narrow"/>
                <a:ea typeface="Arial Narrow"/>
                <a:cs typeface="Arial Narrow"/>
                <a:sym typeface="Arial Narrow"/>
              </a:rPr>
            </a:br>
            <a:r>
              <a:rPr lang="en-IN" sz="2400" b="0" i="0" u="none" strike="noStrike" cap="none" dirty="0">
                <a:solidFill>
                  <a:schemeClr val="dk1"/>
                </a:solidFill>
                <a:latin typeface="Arial Narrow"/>
                <a:ea typeface="Arial Narrow"/>
                <a:cs typeface="Arial Narrow"/>
                <a:sym typeface="Arial Narrow"/>
              </a:rPr>
              <a:t>Research Scholar</a:t>
            </a:r>
            <a:br>
              <a:rPr lang="en-IN" sz="2400" b="0" i="0" u="none" strike="noStrike" cap="none" dirty="0">
                <a:solidFill>
                  <a:schemeClr val="dk1"/>
                </a:solidFill>
                <a:latin typeface="Arial Narrow"/>
                <a:ea typeface="Arial Narrow"/>
                <a:cs typeface="Arial Narrow"/>
                <a:sym typeface="Arial Narrow"/>
              </a:rPr>
            </a:br>
            <a:r>
              <a:rPr lang="en-IN" sz="2400" b="0" i="0" u="none" strike="noStrike" cap="none" dirty="0">
                <a:solidFill>
                  <a:schemeClr val="dk1"/>
                </a:solidFill>
                <a:latin typeface="Arial Narrow"/>
                <a:ea typeface="Arial Narrow"/>
                <a:cs typeface="Arial Narrow"/>
                <a:sym typeface="Arial Narrow"/>
              </a:rPr>
              <a:t>Department of Computer Science and Engineering</a:t>
            </a:r>
            <a:br>
              <a:rPr lang="en-IN" sz="2400" b="0" i="0" u="none" strike="noStrike" cap="none" dirty="0">
                <a:solidFill>
                  <a:schemeClr val="dk1"/>
                </a:solidFill>
                <a:latin typeface="Arial Narrow"/>
                <a:ea typeface="Arial Narrow"/>
                <a:cs typeface="Arial Narrow"/>
                <a:sym typeface="Arial Narrow"/>
              </a:rPr>
            </a:br>
            <a:r>
              <a:rPr lang="en-IN" sz="2400" b="0" i="0" u="none" strike="noStrike" cap="none" dirty="0">
                <a:solidFill>
                  <a:schemeClr val="dk1"/>
                </a:solidFill>
                <a:latin typeface="Arial Narrow"/>
                <a:ea typeface="Arial Narrow"/>
                <a:cs typeface="Arial Narrow"/>
                <a:sym typeface="Arial Narrow"/>
              </a:rPr>
              <a:t>Indian Institute of Technology Jodhpur, Rajasthan, India 342030</a:t>
            </a:r>
            <a:endParaRPr sz="1800" b="0" i="0" u="none" strike="noStrike" cap="none" dirty="0">
              <a:solidFill>
                <a:schemeClr val="dk1"/>
              </a:solidFill>
              <a:latin typeface="Arial Narrow"/>
              <a:ea typeface="Arial Narrow"/>
              <a:cs typeface="Arial Narrow"/>
              <a:sym typeface="Arial Narrow"/>
            </a:endParaRPr>
          </a:p>
        </p:txBody>
      </p:sp>
      <p:sp>
        <p:nvSpPr>
          <p:cNvPr id="91" name="Google Shape;91;p1"/>
          <p:cNvSpPr txBox="1"/>
          <p:nvPr/>
        </p:nvSpPr>
        <p:spPr>
          <a:xfrm>
            <a:off x="2340066" y="5656425"/>
            <a:ext cx="44532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Arial Narrow"/>
                <a:ea typeface="Arial Narrow"/>
                <a:cs typeface="Arial Narrow"/>
                <a:sym typeface="Arial Narrow"/>
              </a:rPr>
              <a:t>CSL4030 Data Engineering Lab 7</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Arial Narrow"/>
                <a:ea typeface="Arial Narrow"/>
                <a:cs typeface="Arial Narrow"/>
                <a:sym typeface="Arial Narrow"/>
              </a:rPr>
              <a:t>October 4</a:t>
            </a:r>
            <a:r>
              <a:rPr lang="en-IN" sz="2000" b="1" i="0" u="none" strike="noStrike" cap="none" baseline="30000">
                <a:solidFill>
                  <a:srgbClr val="C00000"/>
                </a:solidFill>
                <a:latin typeface="Arial Narrow"/>
                <a:ea typeface="Arial Narrow"/>
                <a:cs typeface="Arial Narrow"/>
                <a:sym typeface="Arial Narrow"/>
              </a:rPr>
              <a:t>th</a:t>
            </a:r>
            <a:r>
              <a:rPr lang="en-IN" sz="2000" b="1" i="0" u="none" strike="noStrike" cap="none">
                <a:solidFill>
                  <a:srgbClr val="C00000"/>
                </a:solidFill>
                <a:latin typeface="Arial Narrow"/>
                <a:ea typeface="Arial Narrow"/>
                <a:cs typeface="Arial Narrow"/>
                <a:sym typeface="Arial Narrow"/>
              </a:rPr>
              <a:t>  2023</a:t>
            </a:r>
            <a:endParaRPr sz="1400" b="0" i="0" u="none" strike="noStrike" cap="none">
              <a:solidFill>
                <a:srgbClr val="000000"/>
              </a:solidFill>
              <a:latin typeface="Arial"/>
              <a:ea typeface="Arial"/>
              <a:cs typeface="Arial"/>
              <a:sym typeface="Arial"/>
            </a:endParaRPr>
          </a:p>
        </p:txBody>
      </p:sp>
      <p:pic>
        <p:nvPicPr>
          <p:cNvPr id="92" name="Google Shape;92;p1"/>
          <p:cNvPicPr preferRelativeResize="0"/>
          <p:nvPr/>
        </p:nvPicPr>
        <p:blipFill rotWithShape="1">
          <a:blip r:embed="rId3">
            <a:alphaModFix/>
          </a:blip>
          <a:srcRect/>
          <a:stretch/>
        </p:blipFill>
        <p:spPr>
          <a:xfrm>
            <a:off x="3993446" y="167381"/>
            <a:ext cx="1146439" cy="126068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String in JSON</a:t>
            </a:r>
            <a:endParaRPr sz="4000" b="1">
              <a:solidFill>
                <a:schemeClr val="lt1"/>
              </a:solidFill>
              <a:latin typeface="Times New Roman"/>
              <a:ea typeface="Times New Roman"/>
              <a:cs typeface="Times New Roman"/>
              <a:sym typeface="Times New Roman"/>
            </a:endParaRPr>
          </a:p>
        </p:txBody>
      </p:sp>
      <p:sp>
        <p:nvSpPr>
          <p:cNvPr id="170" name="Google Shape;17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a:t>
            </a:r>
            <a:r>
              <a:rPr lang="en-IN" sz="1600" b="1">
                <a:latin typeface="Times New Roman"/>
                <a:ea typeface="Times New Roman"/>
                <a:cs typeface="Times New Roman"/>
                <a:sym typeface="Times New Roman"/>
              </a:rPr>
              <a:t>string</a:t>
            </a:r>
            <a:r>
              <a:rPr lang="en-IN" sz="1600">
                <a:latin typeface="Times New Roman"/>
                <a:ea typeface="Times New Roman"/>
                <a:cs typeface="Times New Roman"/>
                <a:sym typeface="Times New Roman"/>
              </a:rPr>
              <a:t> is a sequence of zero or more Unicode characters, wrapped in double quotes, using backslash escapes. A character is represented as a single character string. A string is very much like a C or Java string.</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Ex: {"name":"John"} [2]</a:t>
            </a:r>
            <a:endParaRPr sz="160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IN"/>
              <a:t/>
            </a:r>
            <a:br>
              <a:rPr lang="en-IN"/>
            </a:br>
            <a:endParaRPr/>
          </a:p>
        </p:txBody>
      </p:sp>
      <p:pic>
        <p:nvPicPr>
          <p:cNvPr id="171" name="Google Shape;171;p10"/>
          <p:cNvPicPr preferRelativeResize="0"/>
          <p:nvPr/>
        </p:nvPicPr>
        <p:blipFill rotWithShape="1">
          <a:blip r:embed="rId3">
            <a:alphaModFix/>
          </a:blip>
          <a:srcRect/>
          <a:stretch/>
        </p:blipFill>
        <p:spPr>
          <a:xfrm>
            <a:off x="3276600" y="2590800"/>
            <a:ext cx="3723114" cy="4056130"/>
          </a:xfrm>
          <a:prstGeom prst="rect">
            <a:avLst/>
          </a:prstGeom>
          <a:noFill/>
          <a:ln>
            <a:noFill/>
          </a:ln>
        </p:spPr>
      </p:pic>
      <p:sp>
        <p:nvSpPr>
          <p:cNvPr id="172" name="Google Shape;17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73" name="Google Shape;1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9</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Number in JSON</a:t>
            </a:r>
            <a:endParaRPr sz="4000" b="1">
              <a:solidFill>
                <a:schemeClr val="lt1"/>
              </a:solidFill>
              <a:latin typeface="Times New Roman"/>
              <a:ea typeface="Times New Roman"/>
              <a:cs typeface="Times New Roman"/>
              <a:sym typeface="Times New Roman"/>
            </a:endParaRPr>
          </a:p>
        </p:txBody>
      </p:sp>
      <p:sp>
        <p:nvSpPr>
          <p:cNvPr id="179" name="Google Shape;179;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a:t>
            </a:r>
            <a:r>
              <a:rPr lang="en-IN" sz="1600" b="1">
                <a:latin typeface="Times New Roman"/>
                <a:ea typeface="Times New Roman"/>
                <a:cs typeface="Times New Roman"/>
                <a:sym typeface="Times New Roman"/>
              </a:rPr>
              <a:t>number</a:t>
            </a:r>
            <a:r>
              <a:rPr lang="en-IN" sz="1600">
                <a:latin typeface="Times New Roman"/>
                <a:ea typeface="Times New Roman"/>
                <a:cs typeface="Times New Roman"/>
                <a:sym typeface="Times New Roman"/>
              </a:rPr>
              <a:t> is very much like a C or Java number, except that the octal and hexadecimal formats are not used.</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Ex: {"age":30} [2]</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p:txBody>
      </p:sp>
      <p:pic>
        <p:nvPicPr>
          <p:cNvPr id="180" name="Google Shape;180;p11"/>
          <p:cNvPicPr preferRelativeResize="0"/>
          <p:nvPr/>
        </p:nvPicPr>
        <p:blipFill rotWithShape="1">
          <a:blip r:embed="rId3">
            <a:alphaModFix/>
          </a:blip>
          <a:srcRect/>
          <a:stretch/>
        </p:blipFill>
        <p:spPr>
          <a:xfrm>
            <a:off x="2362200" y="2819400"/>
            <a:ext cx="4152900" cy="3454213"/>
          </a:xfrm>
          <a:prstGeom prst="rect">
            <a:avLst/>
          </a:prstGeom>
          <a:noFill/>
          <a:ln>
            <a:noFill/>
          </a:ln>
        </p:spPr>
      </p:pic>
      <p:sp>
        <p:nvSpPr>
          <p:cNvPr id="181" name="Google Shape;18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82" name="Google Shape;18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10</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Whitespace in JSON</a:t>
            </a:r>
            <a:endParaRPr sz="4000" b="1">
              <a:solidFill>
                <a:schemeClr val="lt1"/>
              </a:solidFill>
              <a:latin typeface="Times New Roman"/>
              <a:ea typeface="Times New Roman"/>
              <a:cs typeface="Times New Roman"/>
              <a:sym typeface="Times New Roman"/>
            </a:endParaRPr>
          </a:p>
        </p:txBody>
      </p:sp>
      <p:sp>
        <p:nvSpPr>
          <p:cNvPr id="188" name="Google Shape;18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Whitespace can be inserted between any pair of tokens. Excepting a few encoding details, that completely describes the language.</a:t>
            </a:r>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p:txBody>
      </p:sp>
      <p:pic>
        <p:nvPicPr>
          <p:cNvPr id="189" name="Google Shape;189;p12"/>
          <p:cNvPicPr preferRelativeResize="0"/>
          <p:nvPr/>
        </p:nvPicPr>
        <p:blipFill rotWithShape="1">
          <a:blip r:embed="rId3">
            <a:alphaModFix/>
          </a:blip>
          <a:srcRect/>
          <a:stretch/>
        </p:blipFill>
        <p:spPr>
          <a:xfrm>
            <a:off x="457200" y="2133600"/>
            <a:ext cx="8353426" cy="4329048"/>
          </a:xfrm>
          <a:prstGeom prst="rect">
            <a:avLst/>
          </a:prstGeom>
          <a:noFill/>
          <a:ln>
            <a:noFill/>
          </a:ln>
        </p:spPr>
      </p:pic>
      <p:sp>
        <p:nvSpPr>
          <p:cNvPr id="190" name="Google Shape;19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91" name="Google Shape;19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11</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Simple Encoder in JSON</a:t>
            </a:r>
            <a:endParaRPr sz="4000" b="1">
              <a:solidFill>
                <a:schemeClr val="lt1"/>
              </a:solidFill>
              <a:latin typeface="Times New Roman"/>
              <a:ea typeface="Times New Roman"/>
              <a:cs typeface="Times New Roman"/>
              <a:sym typeface="Times New Roman"/>
            </a:endParaRPr>
          </a:p>
        </p:txBody>
      </p:sp>
      <p:sp>
        <p:nvSpPr>
          <p:cNvPr id="197" name="Google Shape;197;p13"/>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class json.JSONEncoder(*, skipkeys=False, ensure_ascii=True, check_circular=True, allow_nan=True, sort_keys=False, indent=None, separators=None, default=None) [3]</a:t>
            </a: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Extensible JSON encoder for Python data structures.</a:t>
            </a:r>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Supports the following objects and types by default:</a:t>
            </a:r>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p:txBody>
      </p:sp>
      <p:graphicFrame>
        <p:nvGraphicFramePr>
          <p:cNvPr id="198" name="Google Shape;198;p13"/>
          <p:cNvGraphicFramePr/>
          <p:nvPr/>
        </p:nvGraphicFramePr>
        <p:xfrm>
          <a:off x="457200" y="3124200"/>
          <a:ext cx="8229600" cy="2682320"/>
        </p:xfrm>
        <a:graphic>
          <a:graphicData uri="http://schemas.openxmlformats.org/drawingml/2006/table">
            <a:tbl>
              <a:tblPr>
                <a:noFill/>
                <a:tableStyleId>{DBAE6158-1D81-494D-80A4-2CB01DE5D489}</a:tableStyleId>
              </a:tblPr>
              <a:tblGrid>
                <a:gridCol w="4114800"/>
                <a:gridCol w="4114800"/>
              </a:tblGrid>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Python</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JSON</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dict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object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list, tuple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array</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str</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string</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int, float, int- &amp; float-derived Enums</a:t>
                      </a:r>
                      <a:endParaRPr sz="1600" u="none" strike="noStrike" cap="none">
                        <a:latin typeface="Times New Roman"/>
                        <a:ea typeface="Times New Roman"/>
                        <a:cs typeface="Times New Roman"/>
                        <a:sym typeface="Times New Roman"/>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number</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True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true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False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false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None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null</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bl>
          </a:graphicData>
        </a:graphic>
      </p:graphicFrame>
      <p:sp>
        <p:nvSpPr>
          <p:cNvPr id="199" name="Google Shape;19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00" name="Google Shape;20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12</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Times New Roman"/>
              <a:buNone/>
            </a:pPr>
            <a:r>
              <a:rPr lang="en-IN" b="1">
                <a:solidFill>
                  <a:schemeClr val="lt1"/>
                </a:solidFill>
                <a:latin typeface="Times New Roman"/>
                <a:ea typeface="Times New Roman"/>
                <a:cs typeface="Times New Roman"/>
                <a:sym typeface="Times New Roman"/>
              </a:rPr>
              <a:t>Encoding in JSON</a:t>
            </a:r>
            <a:endParaRPr b="1">
              <a:solidFill>
                <a:schemeClr val="lt1"/>
              </a:solidFill>
              <a:latin typeface="Times New Roman"/>
              <a:ea typeface="Times New Roman"/>
              <a:cs typeface="Times New Roman"/>
              <a:sym typeface="Times New Roman"/>
            </a:endParaRPr>
          </a:p>
        </p:txBody>
      </p:sp>
      <p:sp>
        <p:nvSpPr>
          <p:cNvPr id="206" name="Google Shape;206;p14"/>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exposes an API familiar to users of the standard library </a:t>
            </a:r>
            <a:r>
              <a:rPr lang="en-IN" sz="1600" b="1">
                <a:latin typeface="Times New Roman"/>
                <a:ea typeface="Times New Roman"/>
                <a:cs typeface="Times New Roman"/>
                <a:sym typeface="Times New Roman"/>
              </a:rPr>
              <a:t>marshal</a:t>
            </a:r>
            <a:r>
              <a:rPr lang="en-IN" sz="1600">
                <a:latin typeface="Times New Roman"/>
                <a:ea typeface="Times New Roman"/>
                <a:cs typeface="Times New Roman"/>
                <a:sym typeface="Times New Roman"/>
              </a:rPr>
              <a:t> and </a:t>
            </a:r>
            <a:r>
              <a:rPr lang="en-IN" sz="1600" b="1">
                <a:latin typeface="Times New Roman"/>
                <a:ea typeface="Times New Roman"/>
                <a:cs typeface="Times New Roman"/>
                <a:sym typeface="Times New Roman"/>
              </a:rPr>
              <a:t>pickle</a:t>
            </a:r>
            <a:r>
              <a:rPr lang="en-IN" sz="1600">
                <a:latin typeface="Times New Roman"/>
                <a:ea typeface="Times New Roman"/>
                <a:cs typeface="Times New Roman"/>
                <a:sym typeface="Times New Roman"/>
              </a:rPr>
              <a:t> modules.</a:t>
            </a:r>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Encoding basic Python object hierarchies:</a:t>
            </a:r>
            <a:r>
              <a:rPr lang="en-IN" sz="1600">
                <a:latin typeface="Times New Roman"/>
                <a:ea typeface="Times New Roman"/>
                <a:cs typeface="Times New Roman"/>
                <a:sym typeface="Times New Roman"/>
              </a:rPr>
              <a:t> [3]</a:t>
            </a:r>
            <a:endParaRPr/>
          </a:p>
          <a:p>
            <a:pPr marL="342900" lvl="0" indent="-241300" algn="l" rtl="0">
              <a:spcBef>
                <a:spcPts val="320"/>
              </a:spcBef>
              <a:spcAft>
                <a:spcPts val="0"/>
              </a:spcAft>
              <a:buClr>
                <a:schemeClr val="dk1"/>
              </a:buClr>
              <a:buSzPts val="1600"/>
              <a:buFont typeface="Noto Sans Symbols"/>
              <a:buNone/>
            </a:pPr>
            <a:endParaRPr sz="1600" b="1">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import json json.dumps(['foo', {'bar': ('baz', None, 1.0, 2)}])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print(json.dumps("\"foo\bar"))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print(json.dumps('\u1234'))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print(json.dumps('\\'))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print(json.dumps({"c": 0, "b": 0, "a": 0}, sort_keys=True))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from io import StringIO io = StringIO() json.dump(['streaming API'], io) io.getvalue() </a:t>
            </a:r>
            <a:endParaRPr sz="160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Compact encoding:</a:t>
            </a:r>
            <a:r>
              <a:rPr lang="en-IN" sz="1600">
                <a:latin typeface="Times New Roman"/>
                <a:ea typeface="Times New Roman"/>
                <a:cs typeface="Times New Roman"/>
                <a:sym typeface="Times New Roman"/>
              </a:rPr>
              <a:t> [3]</a:t>
            </a:r>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import json json.dumps([1, 2, 3, {'4': 5, '6': 7}], separators=(',', ':'))</a:t>
            </a:r>
            <a:endParaRPr/>
          </a:p>
          <a:p>
            <a:pPr marL="0" lvl="0" indent="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Pretty printing: </a:t>
            </a:r>
            <a:r>
              <a:rPr lang="en-IN" sz="1600">
                <a:latin typeface="Times New Roman"/>
                <a:ea typeface="Times New Roman"/>
                <a:cs typeface="Times New Roman"/>
                <a:sym typeface="Times New Roman"/>
              </a:rPr>
              <a:t>[3]</a:t>
            </a:r>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import json print(json.dumps({'4': 5, '6': 7}, sort_keys=True, indent=4))</a:t>
            </a:r>
            <a:endParaRPr/>
          </a:p>
        </p:txBody>
      </p:sp>
      <p:sp>
        <p:nvSpPr>
          <p:cNvPr id="207" name="Google Shape;20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08" name="Google Shape;20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13</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Times New Roman"/>
              <a:buNone/>
            </a:pPr>
            <a:r>
              <a:rPr lang="en-IN" b="1">
                <a:solidFill>
                  <a:schemeClr val="lt1"/>
                </a:solidFill>
                <a:latin typeface="Times New Roman"/>
                <a:ea typeface="Times New Roman"/>
                <a:cs typeface="Times New Roman"/>
                <a:sym typeface="Times New Roman"/>
              </a:rPr>
              <a:t/>
            </a:r>
            <a:br>
              <a:rPr lang="en-IN" b="1">
                <a:solidFill>
                  <a:schemeClr val="lt1"/>
                </a:solidFill>
                <a:latin typeface="Times New Roman"/>
                <a:ea typeface="Times New Roman"/>
                <a:cs typeface="Times New Roman"/>
                <a:sym typeface="Times New Roman"/>
              </a:rPr>
            </a:br>
            <a:r>
              <a:rPr lang="en-IN" b="1">
                <a:solidFill>
                  <a:schemeClr val="lt1"/>
                </a:solidFill>
                <a:latin typeface="Times New Roman"/>
                <a:ea typeface="Times New Roman"/>
                <a:cs typeface="Times New Roman"/>
                <a:sym typeface="Times New Roman"/>
              </a:rPr>
              <a:t>Simple JSON decoder</a:t>
            </a:r>
            <a:br>
              <a:rPr lang="en-IN" b="1">
                <a:solidFill>
                  <a:schemeClr val="lt1"/>
                </a:solidFill>
                <a:latin typeface="Times New Roman"/>
                <a:ea typeface="Times New Roman"/>
                <a:cs typeface="Times New Roman"/>
                <a:sym typeface="Times New Roman"/>
              </a:rPr>
            </a:br>
            <a:endParaRPr b="1">
              <a:solidFill>
                <a:schemeClr val="lt1"/>
              </a:solidFill>
            </a:endParaRPr>
          </a:p>
        </p:txBody>
      </p:sp>
      <p:sp>
        <p:nvSpPr>
          <p:cNvPr id="214" name="Google Shape;21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class json.JSONDecoder(*, object_hook=None, parse_float=None, parse_int=None, parse_constant=None, strict=True, object_pairs_hook=None) [3]</a:t>
            </a:r>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Translations in decoding by default:</a:t>
            </a:r>
            <a:endParaRPr sz="1600">
              <a:latin typeface="Times New Roman"/>
              <a:ea typeface="Times New Roman"/>
              <a:cs typeface="Times New Roman"/>
              <a:sym typeface="Times New Roman"/>
            </a:endParaRPr>
          </a:p>
        </p:txBody>
      </p:sp>
      <p:graphicFrame>
        <p:nvGraphicFramePr>
          <p:cNvPr id="215" name="Google Shape;215;p15"/>
          <p:cNvGraphicFramePr/>
          <p:nvPr/>
        </p:nvGraphicFramePr>
        <p:xfrm>
          <a:off x="457200" y="2695975"/>
          <a:ext cx="8229600" cy="3017610"/>
        </p:xfrm>
        <a:graphic>
          <a:graphicData uri="http://schemas.openxmlformats.org/drawingml/2006/table">
            <a:tbl>
              <a:tblPr>
                <a:noFill/>
                <a:tableStyleId>{DBAE6158-1D81-494D-80A4-2CB01DE5D489}</a:tableStyleId>
              </a:tblPr>
              <a:tblGrid>
                <a:gridCol w="4114800"/>
                <a:gridCol w="4114800"/>
              </a:tblGrid>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JSON</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Python</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object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dict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array</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list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string</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str</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number (int)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int</a:t>
                      </a:r>
                      <a:endParaRPr sz="1600" u="none" strike="noStrike" cap="none">
                        <a:latin typeface="Times New Roman"/>
                        <a:ea typeface="Times New Roman"/>
                        <a:cs typeface="Times New Roman"/>
                        <a:sym typeface="Times New Roman"/>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number (real)</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float</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true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True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false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False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320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null</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None</a:t>
                      </a:r>
                      <a:endParaRPr/>
                    </a:p>
                  </a:txBody>
                  <a:tcPr marL="91450" marR="91450" marT="45725" marB="457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216" name="Google Shape;21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17" name="Google Shape;21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14</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Decoding in JSON</a:t>
            </a:r>
            <a:endParaRPr sz="4000" b="1">
              <a:solidFill>
                <a:schemeClr val="lt1"/>
              </a:solidFill>
              <a:latin typeface="Times New Roman"/>
              <a:ea typeface="Times New Roman"/>
              <a:cs typeface="Times New Roman"/>
              <a:sym typeface="Times New Roman"/>
            </a:endParaRPr>
          </a:p>
        </p:txBody>
      </p:sp>
      <p:sp>
        <p:nvSpPr>
          <p:cNvPr id="223" name="Google Shape;223;p16"/>
          <p:cNvSpPr txBox="1">
            <a:spLocks noGrp="1"/>
          </p:cNvSpPr>
          <p:nvPr>
            <p:ph type="body" idx="1"/>
          </p:nvPr>
        </p:nvSpPr>
        <p:spPr>
          <a:xfrm>
            <a:off x="381000" y="1600200"/>
            <a:ext cx="8229600" cy="5029200"/>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l" rtl="0">
              <a:spcBef>
                <a:spcPts val="0"/>
              </a:spcBef>
              <a:spcAft>
                <a:spcPts val="0"/>
              </a:spcAft>
              <a:buClr>
                <a:schemeClr val="dk1"/>
              </a:buClr>
              <a:buSzPct val="100000"/>
              <a:buFont typeface="Noto Sans Symbols"/>
              <a:buChar char="⮚"/>
            </a:pPr>
            <a:r>
              <a:rPr lang="en-IN" sz="6400" b="1">
                <a:latin typeface="Times New Roman"/>
                <a:ea typeface="Times New Roman"/>
                <a:cs typeface="Times New Roman"/>
                <a:sym typeface="Times New Roman"/>
              </a:rPr>
              <a:t>Decoding JSON: </a:t>
            </a:r>
            <a:r>
              <a:rPr lang="en-IN" sz="6400">
                <a:latin typeface="Times New Roman"/>
                <a:ea typeface="Times New Roman"/>
                <a:cs typeface="Times New Roman"/>
                <a:sym typeface="Times New Roman"/>
              </a:rPr>
              <a:t>[3]</a:t>
            </a:r>
            <a:endParaRPr sz="6400">
              <a:latin typeface="Times New Roman"/>
              <a:ea typeface="Times New Roman"/>
              <a:cs typeface="Times New Roman"/>
              <a:sym typeface="Times New Roman"/>
            </a:endParaRPr>
          </a:p>
          <a:p>
            <a:pPr marL="0" lvl="0" indent="0" algn="l" rtl="0">
              <a:spcBef>
                <a:spcPts val="200"/>
              </a:spcBef>
              <a:spcAft>
                <a:spcPts val="0"/>
              </a:spcAft>
              <a:buClr>
                <a:schemeClr val="dk1"/>
              </a:buClr>
              <a:buSzPct val="100000"/>
              <a:buNone/>
            </a:pPr>
            <a:endParaRPr sz="40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import json </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json.loads('["foo", {"bar":["baz", null, 1.0, 2]}]') </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json.loads('"\\"foo\\bar"') </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from io import </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StringIO io = StringIO('["streaming API"]') </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json.load(io)</a:t>
            </a:r>
            <a:endParaRPr/>
          </a:p>
          <a:p>
            <a:pPr marL="0" lvl="0" indent="0" algn="l" rtl="0">
              <a:spcBef>
                <a:spcPts val="245"/>
              </a:spcBef>
              <a:spcAft>
                <a:spcPts val="0"/>
              </a:spcAft>
              <a:buClr>
                <a:schemeClr val="dk1"/>
              </a:buClr>
              <a:buSzPct val="100000"/>
              <a:buNone/>
            </a:pPr>
            <a:endParaRPr sz="49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b="1">
                <a:latin typeface="Times New Roman"/>
                <a:ea typeface="Times New Roman"/>
                <a:cs typeface="Times New Roman"/>
                <a:sym typeface="Times New Roman"/>
              </a:rPr>
              <a:t>Specializing JSON object decoding:</a:t>
            </a:r>
            <a:r>
              <a:rPr lang="en-IN" sz="6400">
                <a:latin typeface="Times New Roman"/>
                <a:ea typeface="Times New Roman"/>
                <a:cs typeface="Times New Roman"/>
                <a:sym typeface="Times New Roman"/>
              </a:rPr>
              <a:t> [3]</a:t>
            </a:r>
            <a:endParaRPr/>
          </a:p>
          <a:p>
            <a:pPr marL="0" lvl="0" indent="0" algn="l" rtl="0">
              <a:spcBef>
                <a:spcPts val="320"/>
              </a:spcBef>
              <a:spcAft>
                <a:spcPts val="0"/>
              </a:spcAft>
              <a:buClr>
                <a:schemeClr val="dk1"/>
              </a:buClr>
              <a:buSzPct val="100000"/>
              <a:buNone/>
            </a:pPr>
            <a:r>
              <a:rPr lang="en-IN" sz="4900">
                <a:latin typeface="Times New Roman"/>
                <a:ea typeface="Times New Roman"/>
                <a:cs typeface="Times New Roman"/>
                <a:sym typeface="Times New Roman"/>
              </a:rPr>
              <a:t/>
            </a:r>
            <a:br>
              <a:rPr lang="en-IN" sz="4900">
                <a:latin typeface="Times New Roman"/>
                <a:ea typeface="Times New Roman"/>
                <a:cs typeface="Times New Roman"/>
                <a:sym typeface="Times New Roman"/>
              </a:rPr>
            </a:br>
            <a:r>
              <a:rPr lang="en-IN" sz="6400">
                <a:latin typeface="Times New Roman"/>
                <a:ea typeface="Times New Roman"/>
                <a:cs typeface="Times New Roman"/>
                <a:sym typeface="Times New Roman"/>
              </a:rPr>
              <a:t>import json</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def as_complex(dct):</a:t>
            </a:r>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    if '__complex__' in dct:</a:t>
            </a:r>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        return complex(dct['real'], dct['imag'])</a:t>
            </a:r>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    return dct</a:t>
            </a: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json.loads('{"__complex__": true, "real": 1, "imag": 2}',</a:t>
            </a:r>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    object_hook=as_complex)</a:t>
            </a:r>
            <a:endParaRPr/>
          </a:p>
          <a:p>
            <a:pPr marL="0" lvl="0" indent="0" algn="l" rtl="0">
              <a:spcBef>
                <a:spcPts val="320"/>
              </a:spcBef>
              <a:spcAft>
                <a:spcPts val="0"/>
              </a:spcAft>
              <a:buClr>
                <a:schemeClr val="dk1"/>
              </a:buClr>
              <a:buSzPct val="100000"/>
              <a:buNone/>
            </a:pPr>
            <a:endParaRPr sz="6400">
              <a:latin typeface="Times New Roman"/>
              <a:ea typeface="Times New Roman"/>
              <a:cs typeface="Times New Roman"/>
              <a:sym typeface="Times New Roman"/>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import decimal</a:t>
            </a:r>
            <a:endParaRPr/>
          </a:p>
          <a:p>
            <a:pPr marL="0" lvl="0" indent="0" algn="l" rtl="0">
              <a:spcBef>
                <a:spcPts val="320"/>
              </a:spcBef>
              <a:spcAft>
                <a:spcPts val="0"/>
              </a:spcAft>
              <a:buClr>
                <a:schemeClr val="dk1"/>
              </a:buClr>
              <a:buSzPct val="100000"/>
              <a:buNone/>
            </a:pPr>
            <a:r>
              <a:rPr lang="en-IN" sz="6400">
                <a:latin typeface="Times New Roman"/>
                <a:ea typeface="Times New Roman"/>
                <a:cs typeface="Times New Roman"/>
                <a:sym typeface="Times New Roman"/>
              </a:rPr>
              <a:t>json.loads('1.1', parse_float=decimal.Decimal)</a:t>
            </a:r>
            <a:endParaRPr sz="6400">
              <a:latin typeface="Times New Roman"/>
              <a:ea typeface="Times New Roman"/>
              <a:cs typeface="Times New Roman"/>
              <a:sym typeface="Times New Roman"/>
            </a:endParaRPr>
          </a:p>
        </p:txBody>
      </p:sp>
      <p:sp>
        <p:nvSpPr>
          <p:cNvPr id="224" name="Google Shape;2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25" name="Google Shape;22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15</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bg2"/>
          </a:solidFill>
        </p:spPr>
        <p:txBody>
          <a:bodyPr>
            <a:normAutofit fontScale="90000"/>
          </a:bodyPr>
          <a:lstStyle/>
          <a:p>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Python </a:t>
            </a:r>
            <a:r>
              <a:rPr lang="en-IN" b="1" dirty="0">
                <a:solidFill>
                  <a:schemeClr val="bg1"/>
                </a:solidFill>
                <a:latin typeface="Times New Roman" pitchFamily="18" charset="0"/>
                <a:cs typeface="Times New Roman" pitchFamily="18" charset="0"/>
              </a:rPr>
              <a:t>- convert image to </a:t>
            </a:r>
            <a:r>
              <a:rPr lang="en-IN" b="1" dirty="0" smtClean="0">
                <a:solidFill>
                  <a:schemeClr val="bg1"/>
                </a:solidFill>
                <a:latin typeface="Times New Roman" pitchFamily="18" charset="0"/>
                <a:cs typeface="Times New Roman" pitchFamily="18" charset="0"/>
              </a:rPr>
              <a:t>JSON </a:t>
            </a:r>
            <a:r>
              <a:rPr lang="en-IN" sz="3100" b="1" dirty="0" smtClean="0">
                <a:solidFill>
                  <a:schemeClr val="lt1"/>
                </a:solidFill>
                <a:latin typeface="Times New Roman"/>
                <a:ea typeface="Times New Roman"/>
                <a:cs typeface="Times New Roman"/>
                <a:sym typeface="Times New Roman"/>
              </a:rPr>
              <a:t>[5]</a:t>
            </a:r>
            <a:r>
              <a:rPr lang="en-IN" b="1" dirty="0">
                <a:solidFill>
                  <a:schemeClr val="bg1"/>
                </a:solidFill>
                <a:latin typeface="Times New Roman" pitchFamily="18" charset="0"/>
                <a:cs typeface="Times New Roman" pitchFamily="18" charset="0"/>
              </a:rPr>
              <a:t/>
            </a:r>
            <a:br>
              <a:rPr lang="en-IN" b="1" dirty="0">
                <a:solidFill>
                  <a:schemeClr val="bg1"/>
                </a:solidFill>
                <a:latin typeface="Times New Roman" pitchFamily="18" charset="0"/>
                <a:cs typeface="Times New Roman" pitchFamily="18" charset="0"/>
              </a:rPr>
            </a:br>
            <a:endParaRPr lang="en-IN"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1389888"/>
            <a:ext cx="8650224" cy="5257800"/>
          </a:xfrm>
        </p:spPr>
        <p:txBody>
          <a:bodyPr>
            <a:normAutofit/>
          </a:bodyPr>
          <a:lstStyle/>
          <a:p>
            <a:pPr marL="114300" indent="0">
              <a:buNone/>
            </a:pPr>
            <a:r>
              <a:rPr lang="en-US" sz="1600" dirty="0">
                <a:latin typeface="Times New Roman" pitchFamily="18" charset="0"/>
                <a:cs typeface="Times New Roman" pitchFamily="18" charset="0"/>
              </a:rPr>
              <a:t>As the base64.encodebytes() has been deprecated in </a:t>
            </a:r>
            <a:r>
              <a:rPr lang="en-US" sz="1600" dirty="0" smtClean="0">
                <a:latin typeface="Times New Roman" pitchFamily="18" charset="0"/>
                <a:cs typeface="Times New Roman" pitchFamily="18" charset="0"/>
              </a:rPr>
              <a:t>base64 and </a:t>
            </a:r>
            <a:r>
              <a:rPr lang="en-IN" sz="1600" dirty="0" smtClean="0">
                <a:latin typeface="Times New Roman" pitchFamily="18" charset="0"/>
                <a:cs typeface="Times New Roman" pitchFamily="18" charset="0"/>
              </a:rPr>
              <a:t>base64.b64decode(data</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img</a:t>
            </a:r>
            <a:r>
              <a:rPr lang="en-IN" sz="1600" dirty="0">
                <a:latin typeface="Times New Roman" pitchFamily="18" charset="0"/>
                <a:cs typeface="Times New Roman" pitchFamily="18" charset="0"/>
              </a:rPr>
              <a:t>']) to convert back</a:t>
            </a: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import </a:t>
            </a:r>
            <a:r>
              <a:rPr lang="en-IN" sz="1600" dirty="0" err="1" smtClean="0">
                <a:latin typeface="Times New Roman" pitchFamily="18" charset="0"/>
                <a:cs typeface="Times New Roman" pitchFamily="18" charset="0"/>
              </a:rPr>
              <a:t>json</a:t>
            </a: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import </a:t>
            </a:r>
            <a:r>
              <a:rPr lang="en-IN" sz="1600" dirty="0">
                <a:latin typeface="Times New Roman" pitchFamily="18" charset="0"/>
                <a:cs typeface="Times New Roman" pitchFamily="18" charset="0"/>
              </a:rPr>
              <a:t>base64 </a:t>
            </a:r>
            <a:endParaRPr lang="en-IN" sz="1600" dirty="0" smtClean="0">
              <a:latin typeface="Times New Roman" pitchFamily="18" charset="0"/>
              <a:cs typeface="Times New Roman" pitchFamily="18" charset="0"/>
            </a:endParaRPr>
          </a:p>
          <a:p>
            <a:pPr marL="114300" indent="0">
              <a:buNone/>
            </a:pP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data </a:t>
            </a:r>
            <a:r>
              <a:rPr lang="en-IN" sz="1600" dirty="0">
                <a:latin typeface="Times New Roman" pitchFamily="18" charset="0"/>
                <a:cs typeface="Times New Roman" pitchFamily="18" charset="0"/>
              </a:rPr>
              <a:t>= {} </a:t>
            </a: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with </a:t>
            </a:r>
            <a:r>
              <a:rPr lang="en-IN" sz="1600" dirty="0">
                <a:latin typeface="Times New Roman" pitchFamily="18" charset="0"/>
                <a:cs typeface="Times New Roman" pitchFamily="18" charset="0"/>
              </a:rPr>
              <a:t>open('some.gif', mode='</a:t>
            </a:r>
            <a:r>
              <a:rPr lang="en-IN" sz="1600" dirty="0" err="1">
                <a:latin typeface="Times New Roman" pitchFamily="18" charset="0"/>
                <a:cs typeface="Times New Roman" pitchFamily="18" charset="0"/>
              </a:rPr>
              <a:t>rb</a:t>
            </a:r>
            <a:r>
              <a:rPr lang="en-IN" sz="1600" dirty="0">
                <a:latin typeface="Times New Roman" pitchFamily="18" charset="0"/>
                <a:cs typeface="Times New Roman" pitchFamily="18" charset="0"/>
              </a:rPr>
              <a:t>') as file</a:t>
            </a:r>
            <a:r>
              <a:rPr lang="en-IN" sz="1600" dirty="0" smtClean="0">
                <a:latin typeface="Times New Roman" pitchFamily="18" charset="0"/>
                <a:cs typeface="Times New Roman" pitchFamily="18" charset="0"/>
              </a:rPr>
              <a:t>:</a:t>
            </a:r>
          </a:p>
          <a:p>
            <a:pPr marL="114300" indent="0">
              <a:buNone/>
            </a:pP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img</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file.read</a:t>
            </a: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data</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img</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=base64.encodebytes(</a:t>
            </a:r>
            <a:r>
              <a:rPr lang="en-IN" sz="1600" dirty="0" err="1" smtClean="0">
                <a:latin typeface="Times New Roman" pitchFamily="18" charset="0"/>
                <a:cs typeface="Times New Roman" pitchFamily="18" charset="0"/>
              </a:rPr>
              <a:t>img</a:t>
            </a:r>
            <a:r>
              <a:rPr lang="en-IN" sz="1600" dirty="0">
                <a:latin typeface="Times New Roman" pitchFamily="18" charset="0"/>
                <a:cs typeface="Times New Roman" pitchFamily="18" charset="0"/>
              </a:rPr>
              <a:t>).decode('utf-8</a:t>
            </a:r>
            <a:r>
              <a:rPr lang="en-IN" sz="1600" dirty="0" smtClean="0">
                <a:latin typeface="Times New Roman" pitchFamily="18" charset="0"/>
                <a:cs typeface="Times New Roman" pitchFamily="18" charset="0"/>
              </a:rPr>
              <a:t>')</a:t>
            </a:r>
          </a:p>
          <a:p>
            <a:pPr marL="114300" indent="0">
              <a:buNone/>
            </a:pPr>
            <a:endParaRPr lang="en-IN" sz="1600" dirty="0" smtClean="0">
              <a:latin typeface="Times New Roman" pitchFamily="18" charset="0"/>
              <a:cs typeface="Times New Roman" pitchFamily="18" charset="0"/>
            </a:endParaRPr>
          </a:p>
          <a:p>
            <a:pPr marL="114300" indent="0">
              <a:buNone/>
            </a:pPr>
            <a:r>
              <a:rPr lang="en-IN" sz="1600" dirty="0" smtClean="0">
                <a:latin typeface="Times New Roman" pitchFamily="18" charset="0"/>
                <a:cs typeface="Times New Roman" pitchFamily="18" charset="0"/>
              </a:rPr>
              <a:t>print(</a:t>
            </a:r>
            <a:r>
              <a:rPr lang="en-IN" sz="1600" dirty="0" err="1" smtClean="0">
                <a:latin typeface="Times New Roman" pitchFamily="18" charset="0"/>
                <a:cs typeface="Times New Roman" pitchFamily="18" charset="0"/>
              </a:rPr>
              <a:t>json.dumps</a:t>
            </a:r>
            <a:r>
              <a:rPr lang="en-IN" sz="1600" dirty="0" smtClean="0">
                <a:latin typeface="Times New Roman" pitchFamily="18" charset="0"/>
                <a:cs typeface="Times New Roman" pitchFamily="18" charset="0"/>
              </a:rPr>
              <a:t>(data</a:t>
            </a:r>
            <a:r>
              <a:rPr lang="en-IN" sz="1600" dirty="0">
                <a:latin typeface="Times New Roman" pitchFamily="18" charset="0"/>
                <a:cs typeface="Times New Roman" pitchFamily="18" charset="0"/>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Tree>
    <p:extLst>
      <p:ext uri="{BB962C8B-B14F-4D97-AF65-F5344CB8AC3E}">
        <p14:creationId xmlns:p14="http://schemas.microsoft.com/office/powerpoint/2010/main" val="3505520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Times New Roman"/>
              <a:buNone/>
            </a:pPr>
            <a:r>
              <a:rPr lang="en-IN" b="1">
                <a:solidFill>
                  <a:schemeClr val="lt1"/>
                </a:solidFill>
                <a:latin typeface="Times New Roman"/>
                <a:ea typeface="Times New Roman"/>
                <a:cs typeface="Times New Roman"/>
                <a:sym typeface="Times New Roman"/>
              </a:rPr>
              <a:t>Working With JSON Data in Python</a:t>
            </a:r>
            <a:endParaRPr b="1">
              <a:solidFill>
                <a:schemeClr val="lt1"/>
              </a:solidFill>
              <a:latin typeface="Times New Roman"/>
              <a:ea typeface="Times New Roman"/>
              <a:cs typeface="Times New Roman"/>
              <a:sym typeface="Times New Roman"/>
            </a:endParaRPr>
          </a:p>
        </p:txBody>
      </p:sp>
      <p:sp>
        <p:nvSpPr>
          <p:cNvPr id="231" name="Google Shape;231;p17"/>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Font typeface="Noto Sans Symbols"/>
              <a:buChar char="⮚"/>
            </a:pPr>
            <a:r>
              <a:rPr lang="en-IN" sz="3400">
                <a:latin typeface="Times New Roman"/>
                <a:ea typeface="Times New Roman"/>
                <a:cs typeface="Times New Roman"/>
                <a:sym typeface="Times New Roman"/>
              </a:rPr>
              <a:t>JSON is supposed to be readable by anyone who’s used a C-style language, and Python is a C-style language.</a:t>
            </a:r>
            <a:endParaRPr/>
          </a:p>
          <a:p>
            <a:pPr marL="342900" lvl="0" indent="-342900" algn="l" rtl="0">
              <a:spcBef>
                <a:spcPts val="323"/>
              </a:spcBef>
              <a:spcAft>
                <a:spcPts val="0"/>
              </a:spcAft>
              <a:buClr>
                <a:schemeClr val="dk1"/>
              </a:buClr>
              <a:buSzPct val="100000"/>
              <a:buFont typeface="Noto Sans Symbols"/>
              <a:buChar char="⮚"/>
            </a:pPr>
            <a:r>
              <a:rPr lang="en-IN" sz="3400">
                <a:latin typeface="Times New Roman"/>
                <a:ea typeface="Times New Roman"/>
                <a:cs typeface="Times New Roman"/>
                <a:sym typeface="Times New Roman"/>
              </a:rPr>
              <a:t>JSON supports primitive types, like strings and numbers, as well as nested lists and objects.</a:t>
            </a:r>
            <a:endParaRPr sz="3400">
              <a:latin typeface="Times New Roman"/>
              <a:ea typeface="Times New Roman"/>
              <a:cs typeface="Times New Roman"/>
              <a:sym typeface="Times New Roman"/>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a:t>
            </a:r>
            <a:endParaRPr sz="3400">
              <a:latin typeface="Times New Roman"/>
              <a:ea typeface="Times New Roman"/>
              <a:cs typeface="Times New Roman"/>
              <a:sym typeface="Times New Roman"/>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"firstName": "Jane",</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"lastName": "Doe",</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"hobbies": ["running", "sky diving", "singing"],</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"age": 35,</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"children":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"firstName": "Alice",</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"age": 6</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"firstName": "Bob",</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"age": 8</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    ]</a:t>
            </a:r>
            <a:endParaRPr/>
          </a:p>
          <a:p>
            <a:pPr marL="0" lvl="0" indent="0" algn="l" rtl="0">
              <a:spcBef>
                <a:spcPts val="323"/>
              </a:spcBef>
              <a:spcAft>
                <a:spcPts val="0"/>
              </a:spcAft>
              <a:buClr>
                <a:schemeClr val="dk1"/>
              </a:buClr>
              <a:buSzPct val="100000"/>
              <a:buNone/>
            </a:pPr>
            <a:r>
              <a:rPr lang="en-IN" sz="3400">
                <a:latin typeface="Times New Roman"/>
                <a:ea typeface="Times New Roman"/>
                <a:cs typeface="Times New Roman"/>
                <a:sym typeface="Times New Roman"/>
              </a:rPr>
              <a:t>}</a:t>
            </a:r>
            <a:endParaRPr/>
          </a:p>
        </p:txBody>
      </p:sp>
      <p:sp>
        <p:nvSpPr>
          <p:cNvPr id="232" name="Google Shape;23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33" name="Google Shape;23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16</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Python Supports JSON Natively!</a:t>
            </a:r>
            <a:endParaRPr/>
          </a:p>
        </p:txBody>
      </p:sp>
      <p:sp>
        <p:nvSpPr>
          <p:cNvPr id="239" name="Google Shape;23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Python comes with a built-in package called json for encoding and decoding JSON data.</a:t>
            </a:r>
            <a:endParaRPr/>
          </a:p>
          <a:p>
            <a:pPr marL="0" lvl="0" indent="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          Ex: import json</a:t>
            </a:r>
            <a:endParaRPr sz="1600">
              <a:latin typeface="Times New Roman"/>
              <a:ea typeface="Times New Roman"/>
              <a:cs typeface="Times New Roman"/>
              <a:sym typeface="Times New Roman"/>
            </a:endParaRPr>
          </a:p>
        </p:txBody>
      </p:sp>
      <p:sp>
        <p:nvSpPr>
          <p:cNvPr id="240" name="Google Shape;24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41" name="Google Shape;24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17</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 Document-based databases</a:t>
            </a:r>
            <a:endParaRPr/>
          </a:p>
        </p:txBody>
      </p:sp>
      <p:sp>
        <p:nvSpPr>
          <p:cNvPr id="99" name="Google Shape;9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MongoDB</a:t>
            </a:r>
            <a:r>
              <a:rPr lang="en-IN" sz="1600">
                <a:latin typeface="Times New Roman"/>
                <a:ea typeface="Times New Roman"/>
                <a:cs typeface="Times New Roman"/>
                <a:sym typeface="Times New Roman"/>
              </a:rPr>
              <a:t>: A top NoSQL database engine that uses something similar to JSON. MongoDB has its own query language.</a:t>
            </a:r>
            <a:endParaRPr sz="1600">
              <a:latin typeface="Times New Roman"/>
              <a:ea typeface="Times New Roman"/>
              <a:cs typeface="Times New Roman"/>
              <a:sym typeface="Times New Roman"/>
            </a:endParaRPr>
          </a:p>
          <a:p>
            <a:pPr marL="342900" lvl="0" indent="0" algn="l" rtl="0">
              <a:spcBef>
                <a:spcPts val="0"/>
              </a:spcBef>
              <a:spcAft>
                <a:spcPts val="0"/>
              </a:spcAft>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Cosmos DB</a:t>
            </a:r>
            <a:r>
              <a:rPr lang="en-IN" sz="1600">
                <a:latin typeface="Times New Roman"/>
                <a:ea typeface="Times New Roman"/>
                <a:cs typeface="Times New Roman"/>
                <a:sym typeface="Times New Roman"/>
              </a:rPr>
              <a:t>: Saves documents in JSON.</a:t>
            </a:r>
            <a:endParaRPr sz="1600">
              <a:latin typeface="Times New Roman"/>
              <a:ea typeface="Times New Roman"/>
              <a:cs typeface="Times New Roman"/>
              <a:sym typeface="Times New Roman"/>
            </a:endParaRPr>
          </a:p>
          <a:p>
            <a:pPr marL="0" lvl="0" indent="0" algn="l" rtl="0">
              <a:spcBef>
                <a:spcPts val="320"/>
              </a:spcBef>
              <a:spcAft>
                <a:spcPts val="0"/>
              </a:spcAft>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CouchDB:</a:t>
            </a:r>
            <a:r>
              <a:rPr lang="en-IN" sz="1600">
                <a:latin typeface="Times New Roman"/>
                <a:ea typeface="Times New Roman"/>
                <a:cs typeface="Times New Roman"/>
                <a:sym typeface="Times New Roman"/>
              </a:rPr>
              <a:t> An open source database management system that uses JSON natively.</a:t>
            </a:r>
            <a:endParaRPr sz="1600">
              <a:latin typeface="Times New Roman"/>
              <a:ea typeface="Times New Roman"/>
              <a:cs typeface="Times New Roman"/>
              <a:sym typeface="Times New Roman"/>
            </a:endParaRPr>
          </a:p>
          <a:p>
            <a:pPr marL="0" lvl="0" indent="0" algn="l" rtl="0">
              <a:spcBef>
                <a:spcPts val="320"/>
              </a:spcBef>
              <a:spcAft>
                <a:spcPts val="0"/>
              </a:spcAft>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Oracle:</a:t>
            </a:r>
            <a:r>
              <a:rPr lang="en-IN" sz="1600">
                <a:latin typeface="Times New Roman"/>
                <a:ea typeface="Times New Roman"/>
                <a:cs typeface="Times New Roman"/>
                <a:sym typeface="Times New Roman"/>
              </a:rPr>
              <a:t> Provides SQL querying and reporting over JSON documents. Oracle Autonomous JSON Database is MongoDB compatible.</a:t>
            </a:r>
            <a:endParaRPr sz="1600">
              <a:latin typeface="Times New Roman"/>
              <a:ea typeface="Times New Roman"/>
              <a:cs typeface="Times New Roman"/>
              <a:sym typeface="Times New Roman"/>
            </a:endParaRPr>
          </a:p>
          <a:p>
            <a:pPr marL="0" lvl="0" indent="0" algn="l" rtl="0">
              <a:spcBef>
                <a:spcPts val="320"/>
              </a:spcBef>
              <a:spcAft>
                <a:spcPts val="0"/>
              </a:spcAft>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b="1">
                <a:latin typeface="Times New Roman"/>
                <a:ea typeface="Times New Roman"/>
                <a:cs typeface="Times New Roman"/>
                <a:sym typeface="Times New Roman"/>
              </a:rPr>
              <a:t>Elasticsearch:</a:t>
            </a:r>
            <a:r>
              <a:rPr lang="en-IN" sz="1600">
                <a:latin typeface="Times New Roman"/>
                <a:ea typeface="Times New Roman"/>
                <a:cs typeface="Times New Roman"/>
                <a:sym typeface="Times New Roman"/>
              </a:rPr>
              <a:t> A search engine based on the document-store data model.</a:t>
            </a:r>
            <a:endParaRPr/>
          </a:p>
          <a:p>
            <a:pPr marL="342900" lvl="0" indent="-139700" algn="l" rtl="0">
              <a:spcBef>
                <a:spcPts val="640"/>
              </a:spcBef>
              <a:spcAft>
                <a:spcPts val="0"/>
              </a:spcAft>
              <a:buClr>
                <a:schemeClr val="dk1"/>
              </a:buClr>
              <a:buSzPts val="3200"/>
              <a:buNone/>
            </a:pPr>
            <a:endParaRPr/>
          </a:p>
        </p:txBody>
      </p:sp>
      <p:sp>
        <p:nvSpPr>
          <p:cNvPr id="100" name="Google Shape;100;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References</a:t>
            </a:r>
            <a:endParaRPr b="1">
              <a:solidFill>
                <a:schemeClr val="lt1"/>
              </a:solidFill>
              <a:latin typeface="Times New Roman"/>
              <a:ea typeface="Times New Roman"/>
              <a:cs typeface="Times New Roman"/>
              <a:sym typeface="Times New Roman"/>
            </a:endParaRPr>
          </a:p>
        </p:txBody>
      </p:sp>
      <p:sp>
        <p:nvSpPr>
          <p:cNvPr id="247" name="Google Shape;24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IN" sz="1600" dirty="0">
                <a:latin typeface="Times New Roman"/>
                <a:ea typeface="Times New Roman"/>
                <a:cs typeface="Times New Roman"/>
                <a:sym typeface="Times New Roman"/>
              </a:rPr>
              <a:t>[1]. </a:t>
            </a:r>
            <a:r>
              <a:rPr lang="en-IN" sz="1600" u="sng" dirty="0">
                <a:solidFill>
                  <a:schemeClr val="hlink"/>
                </a:solidFill>
                <a:latin typeface="Times New Roman"/>
                <a:ea typeface="Times New Roman"/>
                <a:cs typeface="Times New Roman"/>
                <a:sym typeface="Times New Roman"/>
                <a:hlinkClick r:id="rId3"/>
              </a:rPr>
              <a:t>https://www.json.org/json-en.html</a:t>
            </a:r>
            <a:r>
              <a:rPr lang="en-IN" sz="1600" dirty="0">
                <a:latin typeface="Times New Roman"/>
                <a:ea typeface="Times New Roman"/>
                <a:cs typeface="Times New Roman"/>
                <a:sym typeface="Times New Roman"/>
              </a:rPr>
              <a:t> </a:t>
            </a:r>
            <a:endParaRPr dirty="0"/>
          </a:p>
          <a:p>
            <a:pPr marL="0" lvl="0" indent="0" algn="l" rtl="0">
              <a:spcBef>
                <a:spcPts val="320"/>
              </a:spcBef>
              <a:spcAft>
                <a:spcPts val="0"/>
              </a:spcAft>
              <a:buClr>
                <a:schemeClr val="dk1"/>
              </a:buClr>
              <a:buSzPts val="1600"/>
              <a:buNone/>
            </a:pPr>
            <a:r>
              <a:rPr lang="en-IN" sz="1600" dirty="0">
                <a:latin typeface="Times New Roman"/>
                <a:ea typeface="Times New Roman"/>
                <a:cs typeface="Times New Roman"/>
                <a:sym typeface="Times New Roman"/>
              </a:rPr>
              <a:t>[2]. </a:t>
            </a:r>
            <a:r>
              <a:rPr lang="en-IN" sz="1600" u="sng" dirty="0">
                <a:solidFill>
                  <a:schemeClr val="hlink"/>
                </a:solidFill>
                <a:latin typeface="Times New Roman"/>
                <a:ea typeface="Times New Roman"/>
                <a:cs typeface="Times New Roman"/>
                <a:sym typeface="Times New Roman"/>
                <a:hlinkClick r:id="rId4"/>
              </a:rPr>
              <a:t>https://www.w3schools.com/js/js_json_datatypes.asp</a:t>
            </a:r>
            <a:endParaRPr sz="1600" dirty="0">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r>
              <a:rPr lang="en-IN" sz="1600" dirty="0">
                <a:latin typeface="Times New Roman"/>
                <a:ea typeface="Times New Roman"/>
                <a:cs typeface="Times New Roman"/>
                <a:sym typeface="Times New Roman"/>
              </a:rPr>
              <a:t>[3]. </a:t>
            </a:r>
            <a:r>
              <a:rPr lang="en-IN" sz="1600" u="sng" dirty="0">
                <a:solidFill>
                  <a:schemeClr val="hlink"/>
                </a:solidFill>
                <a:latin typeface="Times New Roman"/>
                <a:ea typeface="Times New Roman"/>
                <a:cs typeface="Times New Roman"/>
                <a:sym typeface="Times New Roman"/>
                <a:hlinkClick r:id="rId5"/>
              </a:rPr>
              <a:t>https://docs.python.org/3/library/json.html</a:t>
            </a:r>
            <a:r>
              <a:rPr lang="en-IN" sz="1600" dirty="0">
                <a:latin typeface="Times New Roman"/>
                <a:ea typeface="Times New Roman"/>
                <a:cs typeface="Times New Roman"/>
                <a:sym typeface="Times New Roman"/>
              </a:rPr>
              <a:t>  </a:t>
            </a:r>
            <a:endParaRPr dirty="0"/>
          </a:p>
          <a:p>
            <a:pPr marL="0" lvl="0" indent="0" algn="l" rtl="0">
              <a:spcBef>
                <a:spcPts val="320"/>
              </a:spcBef>
              <a:spcAft>
                <a:spcPts val="0"/>
              </a:spcAft>
              <a:buClr>
                <a:schemeClr val="dk1"/>
              </a:buClr>
              <a:buSzPts val="1600"/>
              <a:buNone/>
            </a:pPr>
            <a:r>
              <a:rPr lang="en-IN" sz="1600" dirty="0">
                <a:latin typeface="Times New Roman"/>
                <a:ea typeface="Times New Roman"/>
                <a:cs typeface="Times New Roman"/>
                <a:sym typeface="Times New Roman"/>
              </a:rPr>
              <a:t>[4].</a:t>
            </a:r>
            <a:r>
              <a:rPr lang="en-IN" sz="1600" u="sng" dirty="0">
                <a:solidFill>
                  <a:schemeClr val="hlink"/>
                </a:solidFill>
                <a:latin typeface="Times New Roman"/>
                <a:ea typeface="Times New Roman"/>
                <a:cs typeface="Times New Roman"/>
                <a:sym typeface="Times New Roman"/>
                <a:hlinkClick r:id="rId6"/>
              </a:rPr>
              <a:t>https://subscription.packtpub.com/book/</a:t>
            </a:r>
            <a:r>
              <a:rPr lang="en-IN" sz="1600" u="sng" dirty="0" err="1">
                <a:solidFill>
                  <a:schemeClr val="hlink"/>
                </a:solidFill>
                <a:latin typeface="Times New Roman"/>
                <a:ea typeface="Times New Roman"/>
                <a:cs typeface="Times New Roman"/>
                <a:sym typeface="Times New Roman"/>
                <a:hlinkClick r:id="rId6"/>
              </a:rPr>
              <a:t>webdevelopment</a:t>
            </a:r>
            <a:r>
              <a:rPr lang="en-IN" sz="1600" u="sng" dirty="0">
                <a:solidFill>
                  <a:schemeClr val="hlink"/>
                </a:solidFill>
                <a:latin typeface="Times New Roman"/>
                <a:ea typeface="Times New Roman"/>
                <a:cs typeface="Times New Roman"/>
                <a:sym typeface="Times New Roman"/>
                <a:hlinkClick r:id="rId6"/>
              </a:rPr>
              <a:t>/9781788624701/1/ch01lvl1sec10/</a:t>
            </a:r>
            <a:r>
              <a:rPr lang="en-IN" sz="1600" u="sng" dirty="0" err="1">
                <a:solidFill>
                  <a:schemeClr val="hlink"/>
                </a:solidFill>
                <a:latin typeface="Times New Roman"/>
                <a:ea typeface="Times New Roman"/>
                <a:cs typeface="Times New Roman"/>
                <a:sym typeface="Times New Roman"/>
                <a:hlinkClick r:id="rId6"/>
              </a:rPr>
              <a:t>json</a:t>
            </a:r>
            <a:r>
              <a:rPr lang="en-IN" sz="1600" u="sng" dirty="0">
                <a:solidFill>
                  <a:schemeClr val="hlink"/>
                </a:solidFill>
                <a:latin typeface="Times New Roman"/>
                <a:ea typeface="Times New Roman"/>
                <a:cs typeface="Times New Roman"/>
                <a:sym typeface="Times New Roman"/>
                <a:hlinkClick r:id="rId6"/>
              </a:rPr>
              <a:t>-a-</a:t>
            </a:r>
            <a:r>
              <a:rPr lang="en-IN" sz="1600" u="sng" dirty="0" err="1">
                <a:solidFill>
                  <a:schemeClr val="hlink"/>
                </a:solidFill>
                <a:latin typeface="Times New Roman"/>
                <a:ea typeface="Times New Roman"/>
                <a:cs typeface="Times New Roman"/>
                <a:sym typeface="Times New Roman"/>
                <a:hlinkClick r:id="rId6"/>
              </a:rPr>
              <a:t>dataexchangeformat</a:t>
            </a:r>
            <a:r>
              <a:rPr lang="en-IN" sz="1600" u="sng" dirty="0">
                <a:solidFill>
                  <a:schemeClr val="hlink"/>
                </a:solidFill>
                <a:latin typeface="Times New Roman"/>
                <a:ea typeface="Times New Roman"/>
                <a:cs typeface="Times New Roman"/>
                <a:sym typeface="Times New Roman"/>
                <a:hlinkClick r:id="rId6"/>
              </a:rPr>
              <a:t>#:~:text=To%20define%20JSON%2C%20we%20can,is%20not%20dependent%20on%20JavaScript</a:t>
            </a:r>
            <a:r>
              <a:rPr lang="en-IN"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lvl="0" indent="0">
              <a:spcBef>
                <a:spcPts val="320"/>
              </a:spcBef>
              <a:buSzPts val="1600"/>
              <a:buNone/>
            </a:pPr>
            <a:r>
              <a:rPr lang="en-US" sz="1600" dirty="0">
                <a:latin typeface="Times New Roman"/>
                <a:ea typeface="Times New Roman"/>
                <a:cs typeface="Times New Roman"/>
                <a:sym typeface="Times New Roman"/>
              </a:rPr>
              <a:t>[5] </a:t>
            </a:r>
            <a:r>
              <a:rPr lang="en-US" sz="1600" dirty="0">
                <a:latin typeface="Times New Roman"/>
                <a:ea typeface="Times New Roman"/>
                <a:cs typeface="Times New Roman"/>
                <a:sym typeface="Times New Roman"/>
                <a:hlinkClick r:id="rId7"/>
              </a:rPr>
              <a:t>https://</a:t>
            </a:r>
            <a:r>
              <a:rPr lang="en-US" sz="1600" dirty="0" smtClean="0">
                <a:latin typeface="Times New Roman"/>
                <a:ea typeface="Times New Roman"/>
                <a:cs typeface="Times New Roman"/>
                <a:sym typeface="Times New Roman"/>
                <a:hlinkClick r:id="rId7"/>
              </a:rPr>
              <a:t>stackoverflow.com/questions/54660800/python-convert-image-to-json/54661844#54661844</a:t>
            </a:r>
            <a:r>
              <a:rPr lang="en-US" sz="1600" dirty="0" smtClean="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p:txBody>
      </p:sp>
      <p:sp>
        <p:nvSpPr>
          <p:cNvPr id="248" name="Google Shape;24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249" name="Google Shape;24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18</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dirty="0">
                <a:solidFill>
                  <a:schemeClr val="lt1"/>
                </a:solidFill>
                <a:latin typeface="Times New Roman"/>
                <a:ea typeface="Times New Roman"/>
                <a:cs typeface="Times New Roman"/>
                <a:sym typeface="Times New Roman"/>
              </a:rPr>
              <a:t>Data Interchange Formats in JSON </a:t>
            </a:r>
            <a:r>
              <a:rPr lang="en-IN" sz="2300" b="1" dirty="0">
                <a:solidFill>
                  <a:schemeClr val="lt1"/>
                </a:solidFill>
                <a:latin typeface="Times New Roman"/>
                <a:ea typeface="Times New Roman"/>
                <a:cs typeface="Times New Roman"/>
                <a:sym typeface="Times New Roman"/>
              </a:rPr>
              <a:t>[4]</a:t>
            </a:r>
            <a:endParaRPr sz="4000" b="1" dirty="0">
              <a:solidFill>
                <a:schemeClr val="lt1"/>
              </a:solidFill>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457200" y="1600200"/>
            <a:ext cx="8229600"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can be used in web applications for data transfer. Consider the following block diagram of the simple client-server architecture. Assume that the client is a browser that sends an HTTP request to the server, and the server serves the request and responses as expected. </a:t>
            </a:r>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In the preceding two-way communication, the data format used is a serialized string, with the combination of key-value pairs enveloped in parentheses; that is JSON! </a:t>
            </a: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Prior to JSON, XML was considered to be the chosen data interchange format. </a:t>
            </a: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XML parsing required an XML DOM implementation on the client side that would ingest the XML response, and then XPath was used to query the response in order to access and retrieve the data. This made life tedious, as querying for data had to be performed at two levels: first on the server side where the data was being queried from a database, and a second time on the client side using XPath. </a:t>
            </a: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does not need any specific implementations; the JavaScript engine in the browser handles JSON parsing. </a:t>
            </a:r>
            <a:endParaRPr sz="1600">
              <a:latin typeface="Times New Roman"/>
              <a:ea typeface="Times New Roman"/>
              <a:cs typeface="Times New Roman"/>
              <a:sym typeface="Times New Roman"/>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p:txBody>
      </p:sp>
      <p:pic>
        <p:nvPicPr>
          <p:cNvPr id="108" name="Google Shape;108;p3"/>
          <p:cNvPicPr preferRelativeResize="0"/>
          <p:nvPr/>
        </p:nvPicPr>
        <p:blipFill rotWithShape="1">
          <a:blip r:embed="rId3">
            <a:alphaModFix/>
          </a:blip>
          <a:srcRect/>
          <a:stretch/>
        </p:blipFill>
        <p:spPr>
          <a:xfrm>
            <a:off x="1133486" y="4995338"/>
            <a:ext cx="6877050" cy="1581912"/>
          </a:xfrm>
          <a:prstGeom prst="rect">
            <a:avLst/>
          </a:prstGeom>
          <a:noFill/>
          <a:ln>
            <a:noFill/>
          </a:ln>
        </p:spPr>
      </p:pic>
      <p:sp>
        <p:nvSpPr>
          <p:cNvPr id="109" name="Google Shape;10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10" name="Google Shape;11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2</a:t>
            </a:r>
            <a:endParaRPr/>
          </a:p>
        </p:txBody>
      </p:sp>
      <p:sp>
        <p:nvSpPr>
          <p:cNvPr id="111" name="Google Shape;111;p3"/>
          <p:cNvSpPr txBox="1"/>
          <p:nvPr/>
        </p:nvSpPr>
        <p:spPr>
          <a:xfrm>
            <a:off x="8010525" y="6056350"/>
            <a:ext cx="3912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Introducing JSON </a:t>
            </a:r>
            <a:r>
              <a:rPr lang="en-IN" sz="2300" b="1">
                <a:solidFill>
                  <a:schemeClr val="lt1"/>
                </a:solidFill>
                <a:latin typeface="Times New Roman"/>
                <a:ea typeface="Times New Roman"/>
                <a:cs typeface="Times New Roman"/>
                <a:sym typeface="Times New Roman"/>
              </a:rPr>
              <a:t>[1]</a:t>
            </a:r>
            <a:endParaRPr sz="2700"/>
          </a:p>
        </p:txBody>
      </p:sp>
      <p:sp>
        <p:nvSpPr>
          <p:cNvPr id="117" name="Google Shape;117;p4"/>
          <p:cNvSpPr txBox="1">
            <a:spLocks noGrp="1"/>
          </p:cNvSpPr>
          <p:nvPr>
            <p:ph type="body" idx="1"/>
          </p:nvPr>
        </p:nvSpPr>
        <p:spPr>
          <a:xfrm>
            <a:off x="76200" y="1524000"/>
            <a:ext cx="8991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(JavaScript Object Notation) is a </a:t>
            </a:r>
            <a:r>
              <a:rPr lang="en-IN" sz="1600" b="1">
                <a:latin typeface="Times New Roman"/>
                <a:ea typeface="Times New Roman"/>
                <a:cs typeface="Times New Roman"/>
                <a:sym typeface="Times New Roman"/>
              </a:rPr>
              <a:t>lightweight</a:t>
            </a:r>
            <a:r>
              <a:rPr lang="en-IN" sz="1600">
                <a:latin typeface="Times New Roman"/>
                <a:ea typeface="Times New Roman"/>
                <a:cs typeface="Times New Roman"/>
                <a:sym typeface="Times New Roman"/>
              </a:rPr>
              <a:t> data-interchange format. </a:t>
            </a:r>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It is based on a subset of the JavaScript Programming Language Standard ECMA-262 3rd Edition - December 1999. </a:t>
            </a: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 JSON is a </a:t>
            </a:r>
            <a:r>
              <a:rPr lang="en-IN" sz="1600" b="1">
                <a:latin typeface="Times New Roman"/>
                <a:ea typeface="Times New Roman"/>
                <a:cs typeface="Times New Roman"/>
                <a:sym typeface="Times New Roman"/>
              </a:rPr>
              <a:t>text format </a:t>
            </a:r>
            <a:r>
              <a:rPr lang="en-IN" sz="1600">
                <a:latin typeface="Times New Roman"/>
                <a:ea typeface="Times New Roman"/>
                <a:cs typeface="Times New Roman"/>
                <a:sym typeface="Times New Roman"/>
              </a:rPr>
              <a:t>that is completely language </a:t>
            </a:r>
            <a:r>
              <a:rPr lang="en-IN" sz="1600" b="1">
                <a:latin typeface="Times New Roman"/>
                <a:ea typeface="Times New Roman"/>
                <a:cs typeface="Times New Roman"/>
                <a:sym typeface="Times New Roman"/>
              </a:rPr>
              <a:t>independent</a:t>
            </a:r>
            <a:r>
              <a:rPr lang="en-IN" sz="1600">
                <a:latin typeface="Times New Roman"/>
                <a:ea typeface="Times New Roman"/>
                <a:cs typeface="Times New Roman"/>
                <a:sym typeface="Times New Roman"/>
              </a:rPr>
              <a:t> but uses conventions that are familiar to programmers of the C-family of languages, including C, C++, C#, Java, JavaScript, Perl, Python, and many others. </a:t>
            </a:r>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These properties make JSON an ideal data-interchange language. </a:t>
            </a:r>
            <a:endParaRPr sz="1600">
              <a:latin typeface="Times New Roman"/>
              <a:ea typeface="Times New Roman"/>
              <a:cs typeface="Times New Roman"/>
              <a:sym typeface="Times New Roman"/>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is built on two structures: </a:t>
            </a:r>
            <a:endParaRPr sz="1600">
              <a:latin typeface="Times New Roman"/>
              <a:ea typeface="Times New Roman"/>
              <a:cs typeface="Times New Roman"/>
              <a:sym typeface="Times New Roman"/>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a:t>
            </a:r>
            <a:r>
              <a:rPr lang="en-IN" sz="1600" b="1">
                <a:latin typeface="Times New Roman"/>
                <a:ea typeface="Times New Roman"/>
                <a:cs typeface="Times New Roman"/>
                <a:sym typeface="Times New Roman"/>
              </a:rPr>
              <a:t>collection of name/value pairs</a:t>
            </a:r>
            <a:r>
              <a:rPr lang="en-IN" sz="1600">
                <a:latin typeface="Times New Roman"/>
                <a:ea typeface="Times New Roman"/>
                <a:cs typeface="Times New Roman"/>
                <a:sym typeface="Times New Roman"/>
              </a:rPr>
              <a:t>. In various languages, this is realized as an object, record, struct, dictionary, hash table, keyed list, or associative array.</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An </a:t>
            </a:r>
            <a:r>
              <a:rPr lang="en-IN" sz="1600" b="1">
                <a:latin typeface="Times New Roman"/>
                <a:ea typeface="Times New Roman"/>
                <a:cs typeface="Times New Roman"/>
                <a:sym typeface="Times New Roman"/>
              </a:rPr>
              <a:t>ordered list </a:t>
            </a:r>
            <a:r>
              <a:rPr lang="en-IN" sz="1600">
                <a:latin typeface="Times New Roman"/>
                <a:ea typeface="Times New Roman"/>
                <a:cs typeface="Times New Roman"/>
                <a:sym typeface="Times New Roman"/>
              </a:rPr>
              <a:t>of values. In most languages, this is realized as an array, vector, list, or sequence.</a:t>
            </a:r>
            <a:endParaRPr sz="1600">
              <a:latin typeface="Times New Roman"/>
              <a:ea typeface="Times New Roman"/>
              <a:cs typeface="Times New Roman"/>
              <a:sym typeface="Times New Roman"/>
            </a:endParaRPr>
          </a:p>
          <a:p>
            <a:pPr marL="0" lvl="0" indent="0" algn="l" rtl="0">
              <a:spcBef>
                <a:spcPts val="320"/>
              </a:spcBef>
              <a:spcAft>
                <a:spcPts val="0"/>
              </a:spcAft>
              <a:buNone/>
            </a:pPr>
            <a:endParaRPr sz="1600">
              <a:latin typeface="Times New Roman"/>
              <a:ea typeface="Times New Roman"/>
              <a:cs typeface="Times New Roman"/>
              <a:sym typeface="Times New Roman"/>
            </a:endParaRPr>
          </a:p>
          <a:p>
            <a:pPr marL="742950" lvl="1" indent="-18415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p:txBody>
      </p:sp>
      <p:sp>
        <p:nvSpPr>
          <p:cNvPr id="118" name="Google Shape;11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19" name="Google Shape;11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4</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Example of XML and JSON </a:t>
            </a:r>
            <a:r>
              <a:rPr lang="en-IN" sz="2300" b="1">
                <a:solidFill>
                  <a:schemeClr val="lt1"/>
                </a:solidFill>
                <a:latin typeface="Times New Roman"/>
                <a:ea typeface="Times New Roman"/>
                <a:cs typeface="Times New Roman"/>
                <a:sym typeface="Times New Roman"/>
              </a:rPr>
              <a:t>[4]</a:t>
            </a:r>
            <a:endParaRPr sz="4000" b="1">
              <a:solidFill>
                <a:schemeClr val="lt1"/>
              </a:solidFill>
              <a:latin typeface="Times New Roman"/>
              <a:ea typeface="Times New Roman"/>
              <a:cs typeface="Times New Roman"/>
              <a:sym typeface="Times New Roman"/>
            </a:endParaRPr>
          </a:p>
        </p:txBody>
      </p:sp>
      <p:sp>
        <p:nvSpPr>
          <p:cNvPr id="125" name="Google Shape;125;p5"/>
          <p:cNvSpPr txBox="1">
            <a:spLocks noGrp="1"/>
          </p:cNvSpPr>
          <p:nvPr>
            <p:ph type="body" idx="1"/>
          </p:nvPr>
        </p:nvSpPr>
        <p:spPr>
          <a:xfrm>
            <a:off x="457200" y="1524000"/>
            <a:ext cx="8229600" cy="472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None/>
            </a:pPr>
            <a:r>
              <a:rPr lang="en-IN" sz="1200">
                <a:latin typeface="Times New Roman"/>
                <a:ea typeface="Times New Roman"/>
                <a:cs typeface="Times New Roman"/>
                <a:sym typeface="Times New Roman"/>
              </a:rPr>
              <a:t>&lt;?xml version="1.0" encoding="UTF-8" ?&gt;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&lt;!-- This is an example of student feed in XML --&gt;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&lt;students&gt;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&lt;studentid&gt;101&lt;/studentid&gt;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&lt;firstname&gt;John&lt;/firstname&gt;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&lt;lastname&gt;Doe&lt;/lastname&gt;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&lt;classes&gt;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&lt;class&gt;Business Research&lt;/class&gt;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&lt;class&gt;Economics&lt;/class&gt;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&lt;class&gt;Finance&lt;/class&gt;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&lt;/classes&gt;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&lt;studentid&gt;102&lt;/studentid&gt;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&lt;firstname&gt;Jane&lt;/firstname&gt;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&lt;lastname&gt;Dane&lt;/lastname&gt;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&lt;classes&gt;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&lt;class&gt;Marketing&lt;/class&gt;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&lt;class&gt;Economics&lt;/class&gt;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&lt;class&gt;Finance&lt;/class&gt;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&lt;/classes&gt;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  &lt;/student&gt;</a:t>
            </a:r>
            <a:endParaRPr/>
          </a:p>
          <a:p>
            <a:pPr marL="0" lvl="0" indent="0" algn="l" rtl="0">
              <a:spcBef>
                <a:spcPts val="240"/>
              </a:spcBef>
              <a:spcAft>
                <a:spcPts val="0"/>
              </a:spcAft>
              <a:buClr>
                <a:schemeClr val="dk1"/>
              </a:buClr>
              <a:buSzPts val="1200"/>
              <a:buNone/>
            </a:pPr>
            <a:r>
              <a:rPr lang="en-IN" sz="1200">
                <a:latin typeface="Times New Roman"/>
                <a:ea typeface="Times New Roman"/>
                <a:cs typeface="Times New Roman"/>
                <a:sym typeface="Times New Roman"/>
              </a:rPr>
              <a:t>&lt;/students&gt;</a:t>
            </a:r>
            <a:endParaRPr/>
          </a:p>
        </p:txBody>
      </p:sp>
      <p:pic>
        <p:nvPicPr>
          <p:cNvPr id="126" name="Google Shape;126;p5"/>
          <p:cNvPicPr preferRelativeResize="0"/>
          <p:nvPr/>
        </p:nvPicPr>
        <p:blipFill rotWithShape="1">
          <a:blip r:embed="rId3">
            <a:alphaModFix/>
          </a:blip>
          <a:srcRect/>
          <a:stretch/>
        </p:blipFill>
        <p:spPr>
          <a:xfrm>
            <a:off x="5486400" y="1557401"/>
            <a:ext cx="6705600" cy="5260975"/>
          </a:xfrm>
          <a:prstGeom prst="rect">
            <a:avLst/>
          </a:prstGeom>
          <a:noFill/>
          <a:ln>
            <a:noFill/>
          </a:ln>
        </p:spPr>
      </p:pic>
      <p:sp>
        <p:nvSpPr>
          <p:cNvPr id="127" name="Google Shape;12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28" name="Google Shape;12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3</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Times New Roman"/>
              <a:buNone/>
            </a:pPr>
            <a:r>
              <a:rPr lang="en-IN" b="1">
                <a:solidFill>
                  <a:schemeClr val="lt1"/>
                </a:solidFill>
                <a:latin typeface="Times New Roman"/>
                <a:ea typeface="Times New Roman"/>
                <a:cs typeface="Times New Roman"/>
                <a:sym typeface="Times New Roman"/>
              </a:rPr>
              <a:t/>
            </a:r>
            <a:br>
              <a:rPr lang="en-IN" b="1">
                <a:solidFill>
                  <a:schemeClr val="lt1"/>
                </a:solidFill>
                <a:latin typeface="Times New Roman"/>
                <a:ea typeface="Times New Roman"/>
                <a:cs typeface="Times New Roman"/>
                <a:sym typeface="Times New Roman"/>
              </a:rPr>
            </a:br>
            <a:r>
              <a:rPr lang="en-IN" b="1">
                <a:solidFill>
                  <a:schemeClr val="lt1"/>
                </a:solidFill>
                <a:latin typeface="Times New Roman"/>
                <a:ea typeface="Times New Roman"/>
                <a:cs typeface="Times New Roman"/>
                <a:sym typeface="Times New Roman"/>
              </a:rPr>
              <a:t>JSON Data Types</a:t>
            </a:r>
            <a:br>
              <a:rPr lang="en-IN" b="1">
                <a:solidFill>
                  <a:schemeClr val="lt1"/>
                </a:solidFill>
                <a:latin typeface="Times New Roman"/>
                <a:ea typeface="Times New Roman"/>
                <a:cs typeface="Times New Roman"/>
                <a:sym typeface="Times New Roman"/>
              </a:rPr>
            </a:br>
            <a:endParaRPr b="1">
              <a:solidFill>
                <a:schemeClr val="lt1"/>
              </a:solidFill>
              <a:latin typeface="Times New Roman"/>
              <a:ea typeface="Times New Roman"/>
              <a:cs typeface="Times New Roman"/>
              <a:sym typeface="Times New Roman"/>
            </a:endParaRPr>
          </a:p>
        </p:txBody>
      </p:sp>
      <p:sp>
        <p:nvSpPr>
          <p:cNvPr id="134" name="Google Shape;134;p6"/>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In JSON, values must be one of the following data types: [2]</a:t>
            </a:r>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string</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number</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an object (JSON object)</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an array</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Boolean</a:t>
            </a:r>
            <a:endParaRPr sz="1600">
              <a:latin typeface="Times New Roman"/>
              <a:ea typeface="Times New Roman"/>
              <a:cs typeface="Times New Roman"/>
              <a:sym typeface="Times New Roman"/>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Null</a:t>
            </a:r>
            <a:endParaRPr/>
          </a:p>
          <a:p>
            <a:pPr marL="0" lvl="0" indent="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JSON values cannot be one of the following data types: [2]</a:t>
            </a:r>
            <a:endParaRPr sz="1600">
              <a:latin typeface="Times New Roman"/>
              <a:ea typeface="Times New Roman"/>
              <a:cs typeface="Times New Roman"/>
              <a:sym typeface="Times New Roman"/>
            </a:endParaRPr>
          </a:p>
          <a:p>
            <a:pPr marL="342900" lvl="0" indent="-241300" algn="l" rtl="0">
              <a:spcBef>
                <a:spcPts val="320"/>
              </a:spcBef>
              <a:spcAft>
                <a:spcPts val="0"/>
              </a:spcAft>
              <a:buClr>
                <a:schemeClr val="dk1"/>
              </a:buClr>
              <a:buSzPts val="1600"/>
              <a:buFont typeface="Noto Sans Symbols"/>
              <a:buNone/>
            </a:pPr>
            <a:endParaRPr sz="1600">
              <a:latin typeface="Times New Roman"/>
              <a:ea typeface="Times New Roman"/>
              <a:cs typeface="Times New Roman"/>
              <a:sym typeface="Times New Roman"/>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function</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date</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undefined</a:t>
            </a:r>
            <a:endParaRPr sz="1600">
              <a:latin typeface="Times New Roman"/>
              <a:ea typeface="Times New Roman"/>
              <a:cs typeface="Times New Roman"/>
              <a:sym typeface="Times New Roman"/>
            </a:endParaRPr>
          </a:p>
        </p:txBody>
      </p:sp>
      <p:sp>
        <p:nvSpPr>
          <p:cNvPr id="135" name="Google Shape;135;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36" name="Google Shape;13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5</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a:picLocks noGrp="1"/>
          </p:cNvPicPr>
          <p:nvPr>
            <p:ph type="body" idx="1"/>
          </p:nvPr>
        </p:nvPicPr>
        <p:blipFill rotWithShape="1">
          <a:blip r:embed="rId3">
            <a:alphaModFix/>
          </a:blip>
          <a:srcRect/>
          <a:stretch/>
        </p:blipFill>
        <p:spPr>
          <a:xfrm>
            <a:off x="914400" y="3124200"/>
            <a:ext cx="7696200" cy="3003600"/>
          </a:xfrm>
          <a:prstGeom prst="rect">
            <a:avLst/>
          </a:prstGeom>
          <a:noFill/>
          <a:ln>
            <a:noFill/>
          </a:ln>
        </p:spPr>
      </p:pic>
      <p:sp>
        <p:nvSpPr>
          <p:cNvPr id="142" name="Google Shape;142;p7"/>
          <p:cNvSpPr/>
          <p:nvPr/>
        </p:nvSpPr>
        <p:spPr>
          <a:xfrm>
            <a:off x="457200" y="1219200"/>
            <a:ext cx="8153400"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
            </a:r>
            <a:br>
              <a:rPr lang="en-IN" sz="1800" b="0" i="0" u="none" strike="noStrike" cap="none">
                <a:solidFill>
                  <a:schemeClr val="dk1"/>
                </a:solidFill>
                <a:latin typeface="Times New Roman"/>
                <a:ea typeface="Times New Roman"/>
                <a:cs typeface="Times New Roman"/>
                <a:sym typeface="Times New Roman"/>
              </a:rPr>
            </a:br>
            <a:r>
              <a:rPr lang="en-IN" sz="1800" b="0" i="0" u="none" strike="noStrike" cap="none">
                <a:solidFill>
                  <a:schemeClr val="dk1"/>
                </a:solidFill>
                <a:latin typeface="Times New Roman"/>
                <a:ea typeface="Times New Roman"/>
                <a:cs typeface="Times New Roman"/>
                <a:sym typeface="Times New Roman"/>
              </a:rPr>
              <a:t>An </a:t>
            </a:r>
            <a:r>
              <a:rPr lang="en-IN" sz="1800" b="1" i="0" u="none" strike="noStrike" cap="none">
                <a:solidFill>
                  <a:schemeClr val="dk1"/>
                </a:solidFill>
                <a:latin typeface="Times New Roman"/>
                <a:ea typeface="Times New Roman"/>
                <a:cs typeface="Times New Roman"/>
                <a:sym typeface="Times New Roman"/>
              </a:rPr>
              <a:t>object</a:t>
            </a:r>
            <a:r>
              <a:rPr lang="en-IN" sz="1800" b="0" i="0" u="none" strike="noStrike" cap="none">
                <a:solidFill>
                  <a:schemeClr val="dk1"/>
                </a:solidFill>
                <a:latin typeface="Times New Roman"/>
                <a:ea typeface="Times New Roman"/>
                <a:cs typeface="Times New Roman"/>
                <a:sym typeface="Times New Roman"/>
              </a:rPr>
              <a:t> is an unordered set of name/value pairs. An object begins with {left brace and ends with }right brace. Each name is followed by :colon and the name/value pairs are separated by ,comma.</a:t>
            </a:r>
            <a:endParaRPr/>
          </a:p>
          <a:p>
            <a:pPr marL="742950" marR="0" lvl="1" indent="-285750" algn="l" rtl="0">
              <a:spcBef>
                <a:spcPts val="0"/>
              </a:spcBef>
              <a:spcAft>
                <a:spcPts val="0"/>
              </a:spcAft>
              <a:buClr>
                <a:schemeClr val="dk1"/>
              </a:buClr>
              <a:buSzPts val="1600"/>
              <a:buFont typeface="Noto Sans Symbols"/>
              <a:buChar char="❖"/>
            </a:pPr>
            <a:r>
              <a:rPr lang="en-IN" sz="1600" b="0" i="0" u="none" strike="noStrike" cap="none">
                <a:solidFill>
                  <a:schemeClr val="dk1"/>
                </a:solidFill>
                <a:latin typeface="Times New Roman"/>
                <a:ea typeface="Times New Roman"/>
                <a:cs typeface="Times New Roman"/>
                <a:sym typeface="Times New Roman"/>
              </a:rPr>
              <a:t>Ex: {</a:t>
            </a:r>
            <a:br>
              <a:rPr lang="en-IN" sz="1600" b="0" i="0" u="none" strike="noStrike" cap="none">
                <a:solidFill>
                  <a:schemeClr val="dk1"/>
                </a:solidFill>
                <a:latin typeface="Times New Roman"/>
                <a:ea typeface="Times New Roman"/>
                <a:cs typeface="Times New Roman"/>
                <a:sym typeface="Times New Roman"/>
              </a:rPr>
            </a:br>
            <a:r>
              <a:rPr lang="en-IN" sz="1600" b="0" i="0" u="none" strike="noStrike" cap="none">
                <a:solidFill>
                  <a:schemeClr val="dk1"/>
                </a:solidFill>
                <a:latin typeface="Times New Roman"/>
                <a:ea typeface="Times New Roman"/>
                <a:cs typeface="Times New Roman"/>
                <a:sym typeface="Times New Roman"/>
              </a:rPr>
              <a:t>"employee":{"name":"John", "age":30, "city":"New York"}</a:t>
            </a:r>
            <a:br>
              <a:rPr lang="en-IN" sz="1600" b="0" i="0" u="none" strike="noStrike" cap="none">
                <a:solidFill>
                  <a:schemeClr val="dk1"/>
                </a:solidFill>
                <a:latin typeface="Times New Roman"/>
                <a:ea typeface="Times New Roman"/>
                <a:cs typeface="Times New Roman"/>
                <a:sym typeface="Times New Roman"/>
              </a:rPr>
            </a:br>
            <a:r>
              <a:rPr lang="en-IN" sz="1600" b="0" i="0" u="none" strike="noStrike" cap="none">
                <a:solidFill>
                  <a:schemeClr val="dk1"/>
                </a:solidFill>
                <a:latin typeface="Times New Roman"/>
                <a:ea typeface="Times New Roman"/>
                <a:cs typeface="Times New Roman"/>
                <a:sym typeface="Times New Roman"/>
              </a:rPr>
              <a:t>} [2]</a:t>
            </a:r>
            <a:br>
              <a:rPr lang="en-IN" sz="1600" b="0"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143" name="Google Shape;143;p7"/>
          <p:cNvSpPr/>
          <p:nvPr/>
        </p:nvSpPr>
        <p:spPr>
          <a:xfrm>
            <a:off x="6878167" y="2467094"/>
            <a:ext cx="20079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lt1"/>
                </a:solidFill>
                <a:latin typeface="Times New Roman"/>
                <a:ea typeface="Times New Roman"/>
                <a:cs typeface="Times New Roman"/>
                <a:sym typeface="Times New Roman"/>
              </a:rPr>
              <a:t>Introducing JSON</a:t>
            </a:r>
            <a:endParaRPr sz="1800" dirty="0">
              <a:solidFill>
                <a:schemeClr val="dk1"/>
              </a:solidFill>
              <a:latin typeface="Calibri"/>
              <a:ea typeface="Calibri"/>
              <a:cs typeface="Calibri"/>
              <a:sym typeface="Calibri"/>
            </a:endParaRPr>
          </a:p>
        </p:txBody>
      </p:sp>
      <p:sp>
        <p:nvSpPr>
          <p:cNvPr id="144" name="Google Shape;144;p7"/>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Object in JSON </a:t>
            </a:r>
            <a:endParaRPr sz="4000" b="1">
              <a:solidFill>
                <a:schemeClr val="lt1"/>
              </a:solidFill>
              <a:latin typeface="Times New Roman"/>
              <a:ea typeface="Times New Roman"/>
              <a:cs typeface="Times New Roman"/>
              <a:sym typeface="Times New Roman"/>
            </a:endParaRPr>
          </a:p>
        </p:txBody>
      </p:sp>
      <p:sp>
        <p:nvSpPr>
          <p:cNvPr id="145" name="Google Shape;14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46" name="Google Shape;14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6</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Array in JSON </a:t>
            </a:r>
            <a:endParaRPr sz="4000" b="1">
              <a:solidFill>
                <a:schemeClr val="lt1"/>
              </a:solidFill>
              <a:latin typeface="Times New Roman"/>
              <a:ea typeface="Times New Roman"/>
              <a:cs typeface="Times New Roman"/>
              <a:sym typeface="Times New Roman"/>
            </a:endParaRPr>
          </a:p>
        </p:txBody>
      </p:sp>
      <p:sp>
        <p:nvSpPr>
          <p:cNvPr id="152" name="Google Shape;152;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An </a:t>
            </a:r>
            <a:r>
              <a:rPr lang="en-IN" sz="1600" b="1">
                <a:latin typeface="Times New Roman"/>
                <a:ea typeface="Times New Roman"/>
                <a:cs typeface="Times New Roman"/>
                <a:sym typeface="Times New Roman"/>
              </a:rPr>
              <a:t>array</a:t>
            </a:r>
            <a:r>
              <a:rPr lang="en-IN" sz="1600">
                <a:latin typeface="Times New Roman"/>
                <a:ea typeface="Times New Roman"/>
                <a:cs typeface="Times New Roman"/>
                <a:sym typeface="Times New Roman"/>
              </a:rPr>
              <a:t> is an ordered collection of values. An array begins with [left bracket and ends with ]right bracket. Values are separated by ,comma.</a:t>
            </a:r>
            <a:endParaRPr/>
          </a:p>
          <a:p>
            <a:pPr marL="742950" lvl="1" indent="-285750" algn="l" rtl="0">
              <a:spcBef>
                <a:spcPts val="32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Ex: {</a:t>
            </a:r>
            <a:br>
              <a:rPr lang="en-IN" sz="1600">
                <a:latin typeface="Times New Roman"/>
                <a:ea typeface="Times New Roman"/>
                <a:cs typeface="Times New Roman"/>
                <a:sym typeface="Times New Roman"/>
              </a:rPr>
            </a:br>
            <a:r>
              <a:rPr lang="en-IN" sz="1600">
                <a:latin typeface="Times New Roman"/>
                <a:ea typeface="Times New Roman"/>
                <a:cs typeface="Times New Roman"/>
                <a:sym typeface="Times New Roman"/>
              </a:rPr>
              <a:t>"employees":["John", "Anna", "Peter"]</a:t>
            </a:r>
            <a:br>
              <a:rPr lang="en-IN" sz="1600">
                <a:latin typeface="Times New Roman"/>
                <a:ea typeface="Times New Roman"/>
                <a:cs typeface="Times New Roman"/>
                <a:sym typeface="Times New Roman"/>
              </a:rPr>
            </a:br>
            <a:r>
              <a:rPr lang="en-IN" sz="1600">
                <a:latin typeface="Times New Roman"/>
                <a:ea typeface="Times New Roman"/>
                <a:cs typeface="Times New Roman"/>
                <a:sym typeface="Times New Roman"/>
              </a:rPr>
              <a:t>} [2]</a:t>
            </a:r>
            <a:endParaRPr sz="1600">
              <a:latin typeface="Times New Roman"/>
              <a:ea typeface="Times New Roman"/>
              <a:cs typeface="Times New Roman"/>
              <a:sym typeface="Times New Roman"/>
            </a:endParaRPr>
          </a:p>
        </p:txBody>
      </p:sp>
      <p:pic>
        <p:nvPicPr>
          <p:cNvPr id="153" name="Google Shape;153;p8"/>
          <p:cNvPicPr preferRelativeResize="0"/>
          <p:nvPr/>
        </p:nvPicPr>
        <p:blipFill rotWithShape="1">
          <a:blip r:embed="rId3">
            <a:alphaModFix/>
          </a:blip>
          <a:srcRect/>
          <a:stretch/>
        </p:blipFill>
        <p:spPr>
          <a:xfrm>
            <a:off x="381000" y="3011500"/>
            <a:ext cx="8610602" cy="3114675"/>
          </a:xfrm>
          <a:prstGeom prst="rect">
            <a:avLst/>
          </a:prstGeom>
          <a:noFill/>
          <a:ln>
            <a:noFill/>
          </a:ln>
        </p:spPr>
      </p:pic>
      <p:sp>
        <p:nvSpPr>
          <p:cNvPr id="154" name="Google Shape;15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55" name="Google Shape;1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7</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0" y="0"/>
            <a:ext cx="9144000" cy="1417638"/>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Times New Roman"/>
              <a:buNone/>
            </a:pPr>
            <a:r>
              <a:rPr lang="en-IN" sz="4000" b="1">
                <a:solidFill>
                  <a:schemeClr val="lt1"/>
                </a:solidFill>
                <a:latin typeface="Times New Roman"/>
                <a:ea typeface="Times New Roman"/>
                <a:cs typeface="Times New Roman"/>
                <a:sym typeface="Times New Roman"/>
              </a:rPr>
              <a:t>Value in JSON</a:t>
            </a:r>
            <a:endParaRPr sz="4000" b="1">
              <a:solidFill>
                <a:schemeClr val="lt1"/>
              </a:solidFill>
              <a:latin typeface="Times New Roman"/>
              <a:ea typeface="Times New Roman"/>
              <a:cs typeface="Times New Roman"/>
              <a:sym typeface="Times New Roman"/>
            </a:endParaRPr>
          </a:p>
        </p:txBody>
      </p:sp>
      <p:sp>
        <p:nvSpPr>
          <p:cNvPr id="161" name="Google Shape;161;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Noto Sans Symbols"/>
              <a:buChar char="⮚"/>
            </a:pPr>
            <a:r>
              <a:rPr lang="en-IN" sz="1600">
                <a:latin typeface="Times New Roman"/>
                <a:ea typeface="Times New Roman"/>
                <a:cs typeface="Times New Roman"/>
                <a:sym typeface="Times New Roman"/>
              </a:rPr>
              <a:t>A </a:t>
            </a:r>
            <a:r>
              <a:rPr lang="en-IN" sz="1600" b="1">
                <a:latin typeface="Times New Roman"/>
                <a:ea typeface="Times New Roman"/>
                <a:cs typeface="Times New Roman"/>
                <a:sym typeface="Times New Roman"/>
              </a:rPr>
              <a:t>value</a:t>
            </a:r>
            <a:r>
              <a:rPr lang="en-IN" sz="1600">
                <a:latin typeface="Times New Roman"/>
                <a:ea typeface="Times New Roman"/>
                <a:cs typeface="Times New Roman"/>
                <a:sym typeface="Times New Roman"/>
              </a:rPr>
              <a:t> can be a string in double quotes, or a number, or true or false or null, or an object or an array. These structures can be nested.</a:t>
            </a:r>
            <a:endParaRPr/>
          </a:p>
          <a:p>
            <a:pPr marL="342900" lvl="0" indent="-139700" algn="l" rtl="0">
              <a:spcBef>
                <a:spcPts val="640"/>
              </a:spcBef>
              <a:spcAft>
                <a:spcPts val="0"/>
              </a:spcAft>
              <a:buClr>
                <a:schemeClr val="dk1"/>
              </a:buClr>
              <a:buSzPts val="3200"/>
              <a:buNone/>
            </a:pPr>
            <a:endParaRPr/>
          </a:p>
        </p:txBody>
      </p:sp>
      <p:pic>
        <p:nvPicPr>
          <p:cNvPr id="162" name="Google Shape;162;p9"/>
          <p:cNvPicPr preferRelativeResize="0"/>
          <p:nvPr/>
        </p:nvPicPr>
        <p:blipFill rotWithShape="1">
          <a:blip r:embed="rId3">
            <a:alphaModFix/>
          </a:blip>
          <a:srcRect/>
          <a:stretch/>
        </p:blipFill>
        <p:spPr>
          <a:xfrm>
            <a:off x="1600200" y="2133600"/>
            <a:ext cx="5908683" cy="4161181"/>
          </a:xfrm>
          <a:prstGeom prst="rect">
            <a:avLst/>
          </a:prstGeom>
          <a:noFill/>
          <a:ln>
            <a:noFill/>
          </a:ln>
        </p:spPr>
      </p:pic>
      <p:sp>
        <p:nvSpPr>
          <p:cNvPr id="163" name="Google Shape;16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10/2/2023</a:t>
            </a:r>
            <a:endParaRPr/>
          </a:p>
        </p:txBody>
      </p:sp>
      <p:sp>
        <p:nvSpPr>
          <p:cNvPr id="164" name="Google Shape;1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8</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949</Words>
  <Application>Microsoft Office PowerPoint</Application>
  <PresentationFormat>On-screen Show (4:3)</PresentationFormat>
  <Paragraphs>245</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Arial Narrow</vt:lpstr>
      <vt:lpstr>Times New Roman</vt:lpstr>
      <vt:lpstr>Noto Sans Symbols</vt:lpstr>
      <vt:lpstr>Office Theme</vt:lpstr>
      <vt:lpstr>PowerPoint Presentation</vt:lpstr>
      <vt:lpstr> Document-based databases</vt:lpstr>
      <vt:lpstr>Data Interchange Formats in JSON [4]</vt:lpstr>
      <vt:lpstr>Introducing JSON [1]</vt:lpstr>
      <vt:lpstr>Example of XML and JSON [4]</vt:lpstr>
      <vt:lpstr> JSON Data Types </vt:lpstr>
      <vt:lpstr>Object in JSON </vt:lpstr>
      <vt:lpstr>Array in JSON </vt:lpstr>
      <vt:lpstr>Value in JSON</vt:lpstr>
      <vt:lpstr>String in JSON</vt:lpstr>
      <vt:lpstr>Number in JSON</vt:lpstr>
      <vt:lpstr>Whitespace in JSON</vt:lpstr>
      <vt:lpstr>Simple Encoder in JSON</vt:lpstr>
      <vt:lpstr>Encoding in JSON</vt:lpstr>
      <vt:lpstr> Simple JSON decoder </vt:lpstr>
      <vt:lpstr>Decoding in JSON</vt:lpstr>
      <vt:lpstr> Python - convert image to JSON [5] </vt:lpstr>
      <vt:lpstr>Working With JSON Data in Python</vt:lpstr>
      <vt:lpstr>Python Supports JSON Natively!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2006-08-16T00:00:00Z</dcterms:created>
  <dcterms:modified xsi:type="dcterms:W3CDTF">2023-10-07T04:24:19Z</dcterms:modified>
</cp:coreProperties>
</file>