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5"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6028F-6C15-4E0F-9F27-ABB396537B79}" v="152" dt="2023-08-23T05:07:51.853"/>
    <p1510:client id="{E1163190-BD0E-4D66-AFFD-399A91B15585}" v="12" dt="2023-08-23T16:08:03.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ju Dixit (P23CS0001)" clId="Web-{CA36028F-6C15-4E0F-9F27-ABB396537B79}"/>
    <pc:docChg chg="modSld">
      <pc:chgData name="Aarju Dixit (P23CS0001)" userId="" providerId="" clId="Web-{CA36028F-6C15-4E0F-9F27-ABB396537B79}" dt="2023-08-23T05:07:51.853" v="147" actId="20577"/>
      <pc:docMkLst>
        <pc:docMk/>
      </pc:docMkLst>
      <pc:sldChg chg="addSp delSp modSp">
        <pc:chgData name="Aarju Dixit (P23CS0001)" userId="" providerId="" clId="Web-{CA36028F-6C15-4E0F-9F27-ABB396537B79}" dt="2023-08-23T04:50:58.278" v="39" actId="14100"/>
        <pc:sldMkLst>
          <pc:docMk/>
          <pc:sldMk cId="2028247558" sldId="256"/>
        </pc:sldMkLst>
        <pc:spChg chg="del">
          <ac:chgData name="Aarju Dixit (P23CS0001)" userId="" providerId="" clId="Web-{CA36028F-6C15-4E0F-9F27-ABB396537B79}" dt="2023-08-23T04:48:30.055" v="1"/>
          <ac:spMkLst>
            <pc:docMk/>
            <pc:sldMk cId="2028247558" sldId="256"/>
            <ac:spMk id="2" creationId="{00000000-0000-0000-0000-000000000000}"/>
          </ac:spMkLst>
        </pc:spChg>
        <pc:spChg chg="del">
          <ac:chgData name="Aarju Dixit (P23CS0001)" userId="" providerId="" clId="Web-{CA36028F-6C15-4E0F-9F27-ABB396537B79}" dt="2023-08-23T04:48:30.055" v="0"/>
          <ac:spMkLst>
            <pc:docMk/>
            <pc:sldMk cId="2028247558" sldId="256"/>
            <ac:spMk id="3" creationId="{00000000-0000-0000-0000-000000000000}"/>
          </ac:spMkLst>
        </pc:spChg>
        <pc:spChg chg="add del mod">
          <ac:chgData name="Aarju Dixit (P23CS0001)" userId="" providerId="" clId="Web-{CA36028F-6C15-4E0F-9F27-ABB396537B79}" dt="2023-08-23T04:50:39.465" v="37"/>
          <ac:spMkLst>
            <pc:docMk/>
            <pc:sldMk cId="2028247558" sldId="256"/>
            <ac:spMk id="5" creationId="{E0A691F9-E9AA-D74D-0475-30CC0F45A503}"/>
          </ac:spMkLst>
        </pc:spChg>
        <pc:spChg chg="add del mod">
          <ac:chgData name="Aarju Dixit (P23CS0001)" userId="" providerId="" clId="Web-{CA36028F-6C15-4E0F-9F27-ABB396537B79}" dt="2023-08-23T04:50:28.605" v="35"/>
          <ac:spMkLst>
            <pc:docMk/>
            <pc:sldMk cId="2028247558" sldId="256"/>
            <ac:spMk id="7" creationId="{7522DE66-977C-23C1-B6C7-0950D4A092BE}"/>
          </ac:spMkLst>
        </pc:spChg>
        <pc:spChg chg="add mod">
          <ac:chgData name="Aarju Dixit (P23CS0001)" userId="" providerId="" clId="Web-{CA36028F-6C15-4E0F-9F27-ABB396537B79}" dt="2023-08-23T04:49:03.041" v="9" actId="20577"/>
          <ac:spMkLst>
            <pc:docMk/>
            <pc:sldMk cId="2028247558" sldId="256"/>
            <ac:spMk id="8" creationId="{EEEEE2A8-CB9B-CD12-024F-FBE9D375A50D}"/>
          </ac:spMkLst>
        </pc:spChg>
        <pc:spChg chg="add del mod">
          <ac:chgData name="Aarju Dixit (P23CS0001)" userId="" providerId="" clId="Web-{CA36028F-6C15-4E0F-9F27-ABB396537B79}" dt="2023-08-23T04:50:47.668" v="38" actId="1076"/>
          <ac:spMkLst>
            <pc:docMk/>
            <pc:sldMk cId="2028247558" sldId="256"/>
            <ac:spMk id="9" creationId="{A78FE5A9-5DC7-7B8D-66F0-9A1CE741DB01}"/>
          </ac:spMkLst>
        </pc:spChg>
        <pc:spChg chg="add mod">
          <ac:chgData name="Aarju Dixit (P23CS0001)" userId="" providerId="" clId="Web-{CA36028F-6C15-4E0F-9F27-ABB396537B79}" dt="2023-08-23T04:49:44.510" v="29" actId="20577"/>
          <ac:spMkLst>
            <pc:docMk/>
            <pc:sldMk cId="2028247558" sldId="256"/>
            <ac:spMk id="10" creationId="{21569757-9FC8-6FA3-31E0-69ED8A4EB7D5}"/>
          </ac:spMkLst>
        </pc:spChg>
        <pc:picChg chg="add mod">
          <ac:chgData name="Aarju Dixit (P23CS0001)" userId="" providerId="" clId="Web-{CA36028F-6C15-4E0F-9F27-ABB396537B79}" dt="2023-08-23T04:50:58.278" v="39" actId="14100"/>
          <ac:picMkLst>
            <pc:docMk/>
            <pc:sldMk cId="2028247558" sldId="256"/>
            <ac:picMk id="11" creationId="{6AA565E0-08D9-21C8-ABB5-7C3B211AB0C7}"/>
          </ac:picMkLst>
        </pc:picChg>
      </pc:sldChg>
      <pc:sldChg chg="addSp delSp modSp">
        <pc:chgData name="Aarju Dixit (P23CS0001)" userId="" providerId="" clId="Web-{CA36028F-6C15-4E0F-9F27-ABB396537B79}" dt="2023-08-23T05:03:46.924" v="118" actId="20577"/>
        <pc:sldMkLst>
          <pc:docMk/>
          <pc:sldMk cId="3311085774" sldId="257"/>
        </pc:sldMkLst>
        <pc:spChg chg="mod">
          <ac:chgData name="Aarju Dixit (P23CS0001)" userId="" providerId="" clId="Web-{CA36028F-6C15-4E0F-9F27-ABB396537B79}" dt="2023-08-23T04:53:05.422" v="49" actId="14100"/>
          <ac:spMkLst>
            <pc:docMk/>
            <pc:sldMk cId="3311085774" sldId="257"/>
            <ac:spMk id="2" creationId="{00000000-0000-0000-0000-000000000000}"/>
          </ac:spMkLst>
        </pc:spChg>
        <pc:spChg chg="mod">
          <ac:chgData name="Aarju Dixit (P23CS0001)" userId="" providerId="" clId="Web-{CA36028F-6C15-4E0F-9F27-ABB396537B79}" dt="2023-08-23T05:03:46.924" v="118" actId="20577"/>
          <ac:spMkLst>
            <pc:docMk/>
            <pc:sldMk cId="3311085774" sldId="257"/>
            <ac:spMk id="3" creationId="{00000000-0000-0000-0000-000000000000}"/>
          </ac:spMkLst>
        </pc:spChg>
        <pc:spChg chg="add del">
          <ac:chgData name="Aarju Dixit (P23CS0001)" userId="" providerId="" clId="Web-{CA36028F-6C15-4E0F-9F27-ABB396537B79}" dt="2023-08-23T04:51:53.186" v="41"/>
          <ac:spMkLst>
            <pc:docMk/>
            <pc:sldMk cId="3311085774" sldId="257"/>
            <ac:spMk id="4" creationId="{EEEEE2A8-CB9B-CD12-024F-FBE9D375A50D}"/>
          </ac:spMkLst>
        </pc:spChg>
        <pc:spChg chg="add del">
          <ac:chgData name="Aarju Dixit (P23CS0001)" userId="" providerId="" clId="Web-{CA36028F-6C15-4E0F-9F27-ABB396537B79}" dt="2023-08-23T04:51:53.186" v="41"/>
          <ac:spMkLst>
            <pc:docMk/>
            <pc:sldMk cId="3311085774" sldId="257"/>
            <ac:spMk id="5" creationId="{A78FE5A9-5DC7-7B8D-66F0-9A1CE741DB01}"/>
          </ac:spMkLst>
        </pc:spChg>
        <pc:spChg chg="add del">
          <ac:chgData name="Aarju Dixit (P23CS0001)" userId="" providerId="" clId="Web-{CA36028F-6C15-4E0F-9F27-ABB396537B79}" dt="2023-08-23T04:51:53.186" v="41"/>
          <ac:spMkLst>
            <pc:docMk/>
            <pc:sldMk cId="3311085774" sldId="257"/>
            <ac:spMk id="6" creationId="{21569757-9FC8-6FA3-31E0-69ED8A4EB7D5}"/>
          </ac:spMkLst>
        </pc:spChg>
        <pc:picChg chg="add del">
          <ac:chgData name="Aarju Dixit (P23CS0001)" userId="" providerId="" clId="Web-{CA36028F-6C15-4E0F-9F27-ABB396537B79}" dt="2023-08-23T04:51:53.186" v="41"/>
          <ac:picMkLst>
            <pc:docMk/>
            <pc:sldMk cId="3311085774" sldId="257"/>
            <ac:picMk id="7" creationId="{6AA565E0-08D9-21C8-ABB5-7C3B211AB0C7}"/>
          </ac:picMkLst>
        </pc:picChg>
      </pc:sldChg>
      <pc:sldChg chg="modSp">
        <pc:chgData name="Aarju Dixit (P23CS0001)" userId="" providerId="" clId="Web-{CA36028F-6C15-4E0F-9F27-ABB396537B79}" dt="2023-08-23T05:04:06.752" v="121" actId="20577"/>
        <pc:sldMkLst>
          <pc:docMk/>
          <pc:sldMk cId="3382794057" sldId="258"/>
        </pc:sldMkLst>
        <pc:spChg chg="mod">
          <ac:chgData name="Aarju Dixit (P23CS0001)" userId="" providerId="" clId="Web-{CA36028F-6C15-4E0F-9F27-ABB396537B79}" dt="2023-08-23T04:53:46.439" v="53" actId="14100"/>
          <ac:spMkLst>
            <pc:docMk/>
            <pc:sldMk cId="3382794057" sldId="258"/>
            <ac:spMk id="2" creationId="{00000000-0000-0000-0000-000000000000}"/>
          </ac:spMkLst>
        </pc:spChg>
        <pc:spChg chg="mod">
          <ac:chgData name="Aarju Dixit (P23CS0001)" userId="" providerId="" clId="Web-{CA36028F-6C15-4E0F-9F27-ABB396537B79}" dt="2023-08-23T05:04:06.752" v="121" actId="20577"/>
          <ac:spMkLst>
            <pc:docMk/>
            <pc:sldMk cId="3382794057" sldId="258"/>
            <ac:spMk id="3" creationId="{00000000-0000-0000-0000-000000000000}"/>
          </ac:spMkLst>
        </pc:spChg>
      </pc:sldChg>
      <pc:sldChg chg="modSp">
        <pc:chgData name="Aarju Dixit (P23CS0001)" userId="" providerId="" clId="Web-{CA36028F-6C15-4E0F-9F27-ABB396537B79}" dt="2023-08-23T05:04:34.144" v="122" actId="20577"/>
        <pc:sldMkLst>
          <pc:docMk/>
          <pc:sldMk cId="3356057413" sldId="259"/>
        </pc:sldMkLst>
        <pc:spChg chg="mod">
          <ac:chgData name="Aarju Dixit (P23CS0001)" userId="" providerId="" clId="Web-{CA36028F-6C15-4E0F-9F27-ABB396537B79}" dt="2023-08-23T04:54:23.049" v="57" actId="14100"/>
          <ac:spMkLst>
            <pc:docMk/>
            <pc:sldMk cId="3356057413" sldId="259"/>
            <ac:spMk id="2" creationId="{00000000-0000-0000-0000-000000000000}"/>
          </ac:spMkLst>
        </pc:spChg>
        <pc:spChg chg="mod">
          <ac:chgData name="Aarju Dixit (P23CS0001)" userId="" providerId="" clId="Web-{CA36028F-6C15-4E0F-9F27-ABB396537B79}" dt="2023-08-23T05:04:34.144" v="122" actId="20577"/>
          <ac:spMkLst>
            <pc:docMk/>
            <pc:sldMk cId="3356057413" sldId="259"/>
            <ac:spMk id="3" creationId="{00000000-0000-0000-0000-000000000000}"/>
          </ac:spMkLst>
        </pc:spChg>
      </pc:sldChg>
      <pc:sldChg chg="modSp">
        <pc:chgData name="Aarju Dixit (P23CS0001)" userId="" providerId="" clId="Web-{CA36028F-6C15-4E0F-9F27-ABB396537B79}" dt="2023-08-23T04:54:47.362" v="61" actId="14100"/>
        <pc:sldMkLst>
          <pc:docMk/>
          <pc:sldMk cId="2694930363" sldId="260"/>
        </pc:sldMkLst>
        <pc:spChg chg="mod">
          <ac:chgData name="Aarju Dixit (P23CS0001)" userId="" providerId="" clId="Web-{CA36028F-6C15-4E0F-9F27-ABB396537B79}" dt="2023-08-23T04:54:47.362" v="61" actId="14100"/>
          <ac:spMkLst>
            <pc:docMk/>
            <pc:sldMk cId="2694930363" sldId="260"/>
            <ac:spMk id="2" creationId="{00000000-0000-0000-0000-000000000000}"/>
          </ac:spMkLst>
        </pc:spChg>
      </pc:sldChg>
      <pc:sldChg chg="modSp">
        <pc:chgData name="Aarju Dixit (P23CS0001)" userId="" providerId="" clId="Web-{CA36028F-6C15-4E0F-9F27-ABB396537B79}" dt="2023-08-23T05:05:34.864" v="130" actId="20577"/>
        <pc:sldMkLst>
          <pc:docMk/>
          <pc:sldMk cId="828043918" sldId="261"/>
        </pc:sldMkLst>
        <pc:spChg chg="mod">
          <ac:chgData name="Aarju Dixit (P23CS0001)" userId="" providerId="" clId="Web-{CA36028F-6C15-4E0F-9F27-ABB396537B79}" dt="2023-08-23T04:55:07.254" v="65" actId="14100"/>
          <ac:spMkLst>
            <pc:docMk/>
            <pc:sldMk cId="828043918" sldId="261"/>
            <ac:spMk id="2" creationId="{00000000-0000-0000-0000-000000000000}"/>
          </ac:spMkLst>
        </pc:spChg>
        <pc:spChg chg="mod">
          <ac:chgData name="Aarju Dixit (P23CS0001)" userId="" providerId="" clId="Web-{CA36028F-6C15-4E0F-9F27-ABB396537B79}" dt="2023-08-23T05:05:34.864" v="130" actId="20577"/>
          <ac:spMkLst>
            <pc:docMk/>
            <pc:sldMk cId="828043918" sldId="261"/>
            <ac:spMk id="3" creationId="{00000000-0000-0000-0000-000000000000}"/>
          </ac:spMkLst>
        </pc:spChg>
        <pc:picChg chg="mod">
          <ac:chgData name="Aarju Dixit (P23CS0001)" userId="" providerId="" clId="Web-{CA36028F-6C15-4E0F-9F27-ABB396537B79}" dt="2023-08-23T05:05:22.817" v="128" actId="1076"/>
          <ac:picMkLst>
            <pc:docMk/>
            <pc:sldMk cId="828043918" sldId="261"/>
            <ac:picMk id="2050" creationId="{00000000-0000-0000-0000-000000000000}"/>
          </ac:picMkLst>
        </pc:picChg>
      </pc:sldChg>
      <pc:sldChg chg="modSp">
        <pc:chgData name="Aarju Dixit (P23CS0001)" userId="" providerId="" clId="Web-{CA36028F-6C15-4E0F-9F27-ABB396537B79}" dt="2023-08-23T04:55:27.223" v="69"/>
        <pc:sldMkLst>
          <pc:docMk/>
          <pc:sldMk cId="1673164358" sldId="262"/>
        </pc:sldMkLst>
        <pc:spChg chg="mod">
          <ac:chgData name="Aarju Dixit (P23CS0001)" userId="" providerId="" clId="Web-{CA36028F-6C15-4E0F-9F27-ABB396537B79}" dt="2023-08-23T04:55:27.223" v="69"/>
          <ac:spMkLst>
            <pc:docMk/>
            <pc:sldMk cId="1673164358" sldId="262"/>
            <ac:spMk id="2" creationId="{00000000-0000-0000-0000-000000000000}"/>
          </ac:spMkLst>
        </pc:spChg>
      </pc:sldChg>
      <pc:sldChg chg="modSp">
        <pc:chgData name="Aarju Dixit (P23CS0001)" userId="" providerId="" clId="Web-{CA36028F-6C15-4E0F-9F27-ABB396537B79}" dt="2023-08-23T05:06:53.711" v="137" actId="14100"/>
        <pc:sldMkLst>
          <pc:docMk/>
          <pc:sldMk cId="968368531" sldId="263"/>
        </pc:sldMkLst>
        <pc:spChg chg="mod">
          <ac:chgData name="Aarju Dixit (P23CS0001)" userId="" providerId="" clId="Web-{CA36028F-6C15-4E0F-9F27-ABB396537B79}" dt="2023-08-23T04:55:44.755" v="73"/>
          <ac:spMkLst>
            <pc:docMk/>
            <pc:sldMk cId="968368531" sldId="263"/>
            <ac:spMk id="2" creationId="{00000000-0000-0000-0000-000000000000}"/>
          </ac:spMkLst>
        </pc:spChg>
        <pc:spChg chg="mod">
          <ac:chgData name="Aarju Dixit (P23CS0001)" userId="" providerId="" clId="Web-{CA36028F-6C15-4E0F-9F27-ABB396537B79}" dt="2023-08-23T05:06:40.633" v="136" actId="20577"/>
          <ac:spMkLst>
            <pc:docMk/>
            <pc:sldMk cId="968368531" sldId="263"/>
            <ac:spMk id="3" creationId="{00000000-0000-0000-0000-000000000000}"/>
          </ac:spMkLst>
        </pc:spChg>
        <pc:picChg chg="mod">
          <ac:chgData name="Aarju Dixit (P23CS0001)" userId="" providerId="" clId="Web-{CA36028F-6C15-4E0F-9F27-ABB396537B79}" dt="2023-08-23T05:06:53.711" v="137" actId="14100"/>
          <ac:picMkLst>
            <pc:docMk/>
            <pc:sldMk cId="968368531" sldId="263"/>
            <ac:picMk id="1026" creationId="{00000000-0000-0000-0000-000000000000}"/>
          </ac:picMkLst>
        </pc:picChg>
      </pc:sldChg>
      <pc:sldChg chg="modSp">
        <pc:chgData name="Aarju Dixit (P23CS0001)" userId="" providerId="" clId="Web-{CA36028F-6C15-4E0F-9F27-ABB396537B79}" dt="2023-08-23T04:56:20.927" v="81" actId="20577"/>
        <pc:sldMkLst>
          <pc:docMk/>
          <pc:sldMk cId="3487135882" sldId="264"/>
        </pc:sldMkLst>
        <pc:spChg chg="mod">
          <ac:chgData name="Aarju Dixit (P23CS0001)" userId="" providerId="" clId="Web-{CA36028F-6C15-4E0F-9F27-ABB396537B79}" dt="2023-08-23T04:56:20.927" v="81" actId="20577"/>
          <ac:spMkLst>
            <pc:docMk/>
            <pc:sldMk cId="3487135882" sldId="264"/>
            <ac:spMk id="2" creationId="{00000000-0000-0000-0000-000000000000}"/>
          </ac:spMkLst>
        </pc:spChg>
      </pc:sldChg>
      <pc:sldChg chg="modSp">
        <pc:chgData name="Aarju Dixit (P23CS0001)" userId="" providerId="" clId="Web-{CA36028F-6C15-4E0F-9F27-ABB396537B79}" dt="2023-08-23T05:07:51.853" v="147" actId="20577"/>
        <pc:sldMkLst>
          <pc:docMk/>
          <pc:sldMk cId="3056641407" sldId="265"/>
        </pc:sldMkLst>
        <pc:spChg chg="mod">
          <ac:chgData name="Aarju Dixit (P23CS0001)" userId="" providerId="" clId="Web-{CA36028F-6C15-4E0F-9F27-ABB396537B79}" dt="2023-08-23T04:56:39.459" v="85" actId="14100"/>
          <ac:spMkLst>
            <pc:docMk/>
            <pc:sldMk cId="3056641407" sldId="265"/>
            <ac:spMk id="2" creationId="{00000000-0000-0000-0000-000000000000}"/>
          </ac:spMkLst>
        </pc:spChg>
        <pc:spChg chg="mod">
          <ac:chgData name="Aarju Dixit (P23CS0001)" userId="" providerId="" clId="Web-{CA36028F-6C15-4E0F-9F27-ABB396537B79}" dt="2023-08-23T05:07:51.853" v="147" actId="20577"/>
          <ac:spMkLst>
            <pc:docMk/>
            <pc:sldMk cId="3056641407" sldId="265"/>
            <ac:spMk id="3" creationId="{00000000-0000-0000-0000-000000000000}"/>
          </ac:spMkLst>
        </pc:spChg>
        <pc:picChg chg="mod">
          <ac:chgData name="Aarju Dixit (P23CS0001)" userId="" providerId="" clId="Web-{CA36028F-6C15-4E0F-9F27-ABB396537B79}" dt="2023-08-23T05:07:38.931" v="142" actId="1076"/>
          <ac:picMkLst>
            <pc:docMk/>
            <pc:sldMk cId="3056641407" sldId="265"/>
            <ac:picMk id="3074" creationId="{00000000-0000-0000-0000-000000000000}"/>
          </ac:picMkLst>
        </pc:picChg>
      </pc:sldChg>
      <pc:sldChg chg="modSp">
        <pc:chgData name="Aarju Dixit (P23CS0001)" userId="" providerId="" clId="Web-{CA36028F-6C15-4E0F-9F27-ABB396537B79}" dt="2023-08-23T04:57:02.757" v="89" actId="20577"/>
        <pc:sldMkLst>
          <pc:docMk/>
          <pc:sldMk cId="2323935573" sldId="266"/>
        </pc:sldMkLst>
        <pc:spChg chg="mod">
          <ac:chgData name="Aarju Dixit (P23CS0001)" userId="" providerId="" clId="Web-{CA36028F-6C15-4E0F-9F27-ABB396537B79}" dt="2023-08-23T04:57:02.757" v="89" actId="20577"/>
          <ac:spMkLst>
            <pc:docMk/>
            <pc:sldMk cId="2323935573" sldId="266"/>
            <ac:spMk id="2" creationId="{00000000-0000-0000-0000-000000000000}"/>
          </ac:spMkLst>
        </pc:spChg>
      </pc:sldChg>
      <pc:sldChg chg="modSp">
        <pc:chgData name="Aarju Dixit (P23CS0001)" userId="" providerId="" clId="Web-{CA36028F-6C15-4E0F-9F27-ABB396537B79}" dt="2023-08-23T04:57:24.570" v="93" actId="14100"/>
        <pc:sldMkLst>
          <pc:docMk/>
          <pc:sldMk cId="3151342737" sldId="267"/>
        </pc:sldMkLst>
        <pc:spChg chg="mod">
          <ac:chgData name="Aarju Dixit (P23CS0001)" userId="" providerId="" clId="Web-{CA36028F-6C15-4E0F-9F27-ABB396537B79}" dt="2023-08-23T04:57:24.570" v="93" actId="14100"/>
          <ac:spMkLst>
            <pc:docMk/>
            <pc:sldMk cId="3151342737" sldId="267"/>
            <ac:spMk id="2" creationId="{00000000-0000-0000-0000-000000000000}"/>
          </ac:spMkLst>
        </pc:spChg>
      </pc:sldChg>
      <pc:sldChg chg="modSp">
        <pc:chgData name="Aarju Dixit (P23CS0001)" userId="" providerId="" clId="Web-{CA36028F-6C15-4E0F-9F27-ABB396537B79}" dt="2023-08-23T04:57:49.930" v="101" actId="20577"/>
        <pc:sldMkLst>
          <pc:docMk/>
          <pc:sldMk cId="2686975020" sldId="268"/>
        </pc:sldMkLst>
        <pc:spChg chg="mod">
          <ac:chgData name="Aarju Dixit (P23CS0001)" userId="" providerId="" clId="Web-{CA36028F-6C15-4E0F-9F27-ABB396537B79}" dt="2023-08-23T04:57:40.820" v="97" actId="14100"/>
          <ac:spMkLst>
            <pc:docMk/>
            <pc:sldMk cId="2686975020" sldId="268"/>
            <ac:spMk id="2" creationId="{00000000-0000-0000-0000-000000000000}"/>
          </ac:spMkLst>
        </pc:spChg>
        <pc:spChg chg="mod">
          <ac:chgData name="Aarju Dixit (P23CS0001)" userId="" providerId="" clId="Web-{CA36028F-6C15-4E0F-9F27-ABB396537B79}" dt="2023-08-23T04:57:49.930" v="101" actId="20577"/>
          <ac:spMkLst>
            <pc:docMk/>
            <pc:sldMk cId="2686975020" sldId="268"/>
            <ac:spMk id="3" creationId="{00000000-0000-0000-0000-000000000000}"/>
          </ac:spMkLst>
        </pc:spChg>
      </pc:sldChg>
      <pc:sldChg chg="modSp">
        <pc:chgData name="Aarju Dixit (P23CS0001)" userId="" providerId="" clId="Web-{CA36028F-6C15-4E0F-9F27-ABB396537B79}" dt="2023-08-23T04:58:09.712" v="106" actId="14100"/>
        <pc:sldMkLst>
          <pc:docMk/>
          <pc:sldMk cId="933543026" sldId="269"/>
        </pc:sldMkLst>
        <pc:spChg chg="mod">
          <ac:chgData name="Aarju Dixit (P23CS0001)" userId="" providerId="" clId="Web-{CA36028F-6C15-4E0F-9F27-ABB396537B79}" dt="2023-08-23T04:58:09.712" v="106" actId="14100"/>
          <ac:spMkLst>
            <pc:docMk/>
            <pc:sldMk cId="933543026" sldId="269"/>
            <ac:spMk id="2" creationId="{00000000-0000-0000-0000-000000000000}"/>
          </ac:spMkLst>
        </pc:spChg>
      </pc:sldChg>
      <pc:sldChg chg="modSp">
        <pc:chgData name="Aarju Dixit (P23CS0001)" userId="" providerId="" clId="Web-{CA36028F-6C15-4E0F-9F27-ABB396537B79}" dt="2023-08-23T04:58:30.993" v="110" actId="14100"/>
        <pc:sldMkLst>
          <pc:docMk/>
          <pc:sldMk cId="1334835685" sldId="270"/>
        </pc:sldMkLst>
        <pc:spChg chg="mod">
          <ac:chgData name="Aarju Dixit (P23CS0001)" userId="" providerId="" clId="Web-{CA36028F-6C15-4E0F-9F27-ABB396537B79}" dt="2023-08-23T04:58:30.993" v="110" actId="14100"/>
          <ac:spMkLst>
            <pc:docMk/>
            <pc:sldMk cId="1334835685" sldId="270"/>
            <ac:spMk id="2" creationId="{00000000-0000-0000-0000-000000000000}"/>
          </ac:spMkLst>
        </pc:spChg>
      </pc:sldChg>
      <pc:sldChg chg="modSp">
        <pc:chgData name="Aarju Dixit (P23CS0001)" userId="" providerId="" clId="Web-{CA36028F-6C15-4E0F-9F27-ABB396537B79}" dt="2023-08-23T04:58:54.885" v="114" actId="20577"/>
        <pc:sldMkLst>
          <pc:docMk/>
          <pc:sldMk cId="56489816" sldId="271"/>
        </pc:sldMkLst>
        <pc:spChg chg="mod">
          <ac:chgData name="Aarju Dixit (P23CS0001)" userId="" providerId="" clId="Web-{CA36028F-6C15-4E0F-9F27-ABB396537B79}" dt="2023-08-23T04:58:54.885" v="114" actId="20577"/>
          <ac:spMkLst>
            <pc:docMk/>
            <pc:sldMk cId="56489816" sldId="271"/>
            <ac:spMk id="2" creationId="{00000000-0000-0000-0000-000000000000}"/>
          </ac:spMkLst>
        </pc:spChg>
      </pc:sldChg>
    </pc:docChg>
  </pc:docChgLst>
  <pc:docChgLst>
    <pc:chgData name="Aarju Dixit (P23CS0001)" clId="Web-{E1163190-BD0E-4D66-AFFD-399A91B15585}"/>
    <pc:docChg chg="addSld modSld">
      <pc:chgData name="Aarju Dixit (P23CS0001)" userId="" providerId="" clId="Web-{E1163190-BD0E-4D66-AFFD-399A91B15585}" dt="2023-08-23T16:08:03.920" v="10"/>
      <pc:docMkLst>
        <pc:docMk/>
      </pc:docMkLst>
      <pc:sldChg chg="modSp new">
        <pc:chgData name="Aarju Dixit (P23CS0001)" userId="" providerId="" clId="Web-{E1163190-BD0E-4D66-AFFD-399A91B15585}" dt="2023-08-23T16:08:03.920" v="10"/>
        <pc:sldMkLst>
          <pc:docMk/>
          <pc:sldMk cId="3273840229" sldId="273"/>
        </pc:sldMkLst>
        <pc:spChg chg="mod">
          <ac:chgData name="Aarju Dixit (P23CS0001)" userId="" providerId="" clId="Web-{E1163190-BD0E-4D66-AFFD-399A91B15585}" dt="2023-08-23T16:08:03.920" v="10"/>
          <ac:spMkLst>
            <pc:docMk/>
            <pc:sldMk cId="3273840229" sldId="273"/>
            <ac:spMk id="2" creationId="{4FD1F1A0-710F-E269-07DC-A459858857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23A9C5-55B0-4B8D-B11F-44243102D549}"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967844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3A9C5-55B0-4B8D-B11F-44243102D549}"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96829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3A9C5-55B0-4B8D-B11F-44243102D549}"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175434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3A9C5-55B0-4B8D-B11F-44243102D549}"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1672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A9C5-55B0-4B8D-B11F-44243102D549}"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15069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23A9C5-55B0-4B8D-B11F-44243102D549}"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52227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23A9C5-55B0-4B8D-B11F-44243102D549}"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153674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23A9C5-55B0-4B8D-B11F-44243102D549}" type="datetimeFigureOut">
              <a:rPr lang="en-IN" smtClean="0"/>
              <a:t>23-08-2023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24495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3A9C5-55B0-4B8D-B11F-44243102D549}" type="datetimeFigureOut">
              <a:rPr lang="en-IN" smtClean="0"/>
              <a:t>23-08-2023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396589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3A9C5-55B0-4B8D-B11F-44243102D549}"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403166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3A9C5-55B0-4B8D-B11F-44243102D549}"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320681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3A9C5-55B0-4B8D-B11F-44243102D549}" type="datetimeFigureOut">
              <a:rPr lang="en-IN" smtClean="0"/>
              <a:t>23-08-2023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6CE3D-3122-4265-AFB9-FD26E9337838}" type="slidenum">
              <a:rPr lang="en-IN" smtClean="0"/>
              <a:t>‹#›</a:t>
            </a:fld>
            <a:endParaRPr lang="en-IN"/>
          </a:p>
        </p:txBody>
      </p:sp>
    </p:spTree>
    <p:extLst>
      <p:ext uri="{BB962C8B-B14F-4D97-AF65-F5344CB8AC3E}">
        <p14:creationId xmlns:p14="http://schemas.microsoft.com/office/powerpoint/2010/main" val="1407649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mysql/mysql_join_cross.asp" TargetMode="External"/><Relationship Id="rId2" Type="http://schemas.openxmlformats.org/officeDocument/2006/relationships/hyperlink" Target="https://www.geeksforgeeks.org/sql-join-set-1-inner-left-right-and-full-joi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8;p13">
            <a:extLst>
              <a:ext uri="{FF2B5EF4-FFF2-40B4-BE49-F238E27FC236}">
                <a16:creationId xmlns:a16="http://schemas.microsoft.com/office/drawing/2014/main" xmlns="" id="{EEEEE2A8-CB9B-CD12-024F-FBE9D375A50D}"/>
              </a:ext>
            </a:extLst>
          </p:cNvPr>
          <p:cNvSpPr txBox="1">
            <a:spLocks noGrp="1"/>
          </p:cNvSpPr>
          <p:nvPr/>
        </p:nvSpPr>
        <p:spPr>
          <a:xfrm>
            <a:off x="182105" y="620924"/>
            <a:ext cx="8779790" cy="1909242"/>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Arial Narrow"/>
              <a:buNone/>
              <a:defRPr sz="4500" b="1"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buSzPts val="3600"/>
            </a:pPr>
            <a:r>
              <a:rPr lang="en-US" sz="3600" b="0" dirty="0"/>
              <a:t>#SQL: Joins</a:t>
            </a:r>
            <a:endParaRPr sz="2800" b="0" dirty="0"/>
          </a:p>
        </p:txBody>
      </p:sp>
      <p:sp>
        <p:nvSpPr>
          <p:cNvPr id="9" name="Google Shape;89;p13">
            <a:extLst>
              <a:ext uri="{FF2B5EF4-FFF2-40B4-BE49-F238E27FC236}">
                <a16:creationId xmlns:a16="http://schemas.microsoft.com/office/drawing/2014/main" xmlns="" id="{A78FE5A9-5DC7-7B8D-66F0-9A1CE741DB01}"/>
              </a:ext>
            </a:extLst>
          </p:cNvPr>
          <p:cNvSpPr txBox="1">
            <a:spLocks noGrp="1"/>
          </p:cNvSpPr>
          <p:nvPr/>
        </p:nvSpPr>
        <p:spPr>
          <a:xfrm>
            <a:off x="673935" y="2963701"/>
            <a:ext cx="7785463" cy="190924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Arial Narrow"/>
                <a:ea typeface="Arial Narrow"/>
                <a:cs typeface="Arial Narrow"/>
                <a:sym typeface="Arial Narrow"/>
              </a:defRPr>
            </a:lvl1pPr>
            <a:lvl2pPr marL="914400" marR="0" lvl="1" indent="-342900"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Narrow"/>
                <a:ea typeface="Arial Narrow"/>
                <a:cs typeface="Arial Narrow"/>
                <a:sym typeface="Arial Narrow"/>
              </a:defRPr>
            </a:lvl2pPr>
            <a:lvl3pPr marL="1371600" marR="0" lvl="2" indent="-323850"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Narrow"/>
                <a:ea typeface="Arial Narrow"/>
                <a:cs typeface="Arial Narrow"/>
                <a:sym typeface="Arial Narrow"/>
              </a:defRPr>
            </a:lvl3pPr>
            <a:lvl4pPr marL="1828800" marR="0" lvl="3"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Narrow"/>
                <a:ea typeface="Arial Narrow"/>
                <a:cs typeface="Arial Narrow"/>
                <a:sym typeface="Arial Narrow"/>
              </a:defRPr>
            </a:lvl4pPr>
            <a:lvl5pPr marL="2286000" marR="0" lvl="4"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Narrow"/>
                <a:ea typeface="Arial Narrow"/>
                <a:cs typeface="Arial Narrow"/>
                <a:sym typeface="Arial Narrow"/>
              </a:defRPr>
            </a:lvl5pPr>
            <a:lvl6pPr marL="2743200" marR="0" lvl="5"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L="3200400" marR="0" lvl="6"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L="3657600" marR="0" lvl="7"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L="4114800" marR="0" lvl="8"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pPr marL="0" indent="0">
              <a:spcBef>
                <a:spcPts val="0"/>
              </a:spcBef>
              <a:buSzPts val="3200"/>
            </a:pPr>
            <a:r>
              <a:rPr lang="en-US" sz="3200" baseline="30000" dirty="0"/>
              <a:t/>
            </a:r>
            <a:br>
              <a:rPr lang="en-US" sz="3200" baseline="30000" dirty="0"/>
            </a:br>
            <a:r>
              <a:rPr lang="en-US" sz="3000" dirty="0"/>
              <a:t>Aarju Dixit</a:t>
            </a:r>
            <a:r>
              <a:rPr lang="en-US" sz="2400" dirty="0"/>
              <a:t/>
            </a:r>
            <a:br>
              <a:rPr lang="en-US" sz="2400" dirty="0"/>
            </a:br>
            <a:r>
              <a:rPr lang="en-US" sz="2400" dirty="0"/>
              <a:t>Research Scholar</a:t>
            </a:r>
            <a:br>
              <a:rPr lang="en-US" sz="2400" dirty="0"/>
            </a:br>
            <a:r>
              <a:rPr lang="en-US" sz="2400" dirty="0"/>
              <a:t>Department of Computer Science and Engineering</a:t>
            </a:r>
            <a:br>
              <a:rPr lang="en-US" sz="2400" dirty="0"/>
            </a:br>
            <a:r>
              <a:rPr lang="en-US" sz="2400" dirty="0"/>
              <a:t>Indian Institute of Technology Jodhpur, Rajasthan, India 342030</a:t>
            </a:r>
            <a:endParaRPr dirty="0">
              <a:latin typeface="Arial Narrow"/>
              <a:ea typeface="Arial Narrow"/>
              <a:cs typeface="Arial Narrow"/>
              <a:sym typeface="Arial Narrow"/>
            </a:endParaRPr>
          </a:p>
        </p:txBody>
      </p:sp>
      <p:sp>
        <p:nvSpPr>
          <p:cNvPr id="10" name="Google Shape;92;p13">
            <a:extLst>
              <a:ext uri="{FF2B5EF4-FFF2-40B4-BE49-F238E27FC236}">
                <a16:creationId xmlns:a16="http://schemas.microsoft.com/office/drawing/2014/main" xmlns="" id="{21569757-9FC8-6FA3-31E0-69ED8A4EB7D5}"/>
              </a:ext>
            </a:extLst>
          </p:cNvPr>
          <p:cNvSpPr txBox="1"/>
          <p:nvPr/>
        </p:nvSpPr>
        <p:spPr>
          <a:xfrm>
            <a:off x="2417270" y="5656425"/>
            <a:ext cx="4453200" cy="70784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000"/>
            </a:pPr>
            <a:r>
              <a:rPr lang="en-US" sz="2000" b="1" dirty="0">
                <a:solidFill>
                  <a:srgbClr val="C00000"/>
                </a:solidFill>
                <a:latin typeface="Arial Narrow"/>
                <a:ea typeface="Arial Narrow"/>
                <a:cs typeface="Arial Narrow"/>
                <a:sym typeface="Arial Narrow"/>
              </a:rPr>
              <a:t>CSL4030 Data Engineering Lab - 4</a:t>
            </a:r>
            <a:endParaRPr dirty="0"/>
          </a:p>
          <a:p>
            <a:pPr algn="ctr">
              <a:buSzPts val="2000"/>
            </a:pPr>
            <a:r>
              <a:rPr lang="en-US" sz="2000" b="1" dirty="0">
                <a:solidFill>
                  <a:srgbClr val="C00000"/>
                </a:solidFill>
                <a:latin typeface="Arial Narrow"/>
                <a:ea typeface="Arial Narrow"/>
                <a:cs typeface="Arial Narrow"/>
                <a:sym typeface="Arial Narrow"/>
              </a:rPr>
              <a:t>August 23</a:t>
            </a:r>
            <a:r>
              <a:rPr lang="en-US" sz="2000" b="1" baseline="30000" dirty="0">
                <a:solidFill>
                  <a:srgbClr val="C00000"/>
                </a:solidFill>
                <a:latin typeface="Arial Narrow"/>
                <a:ea typeface="Arial Narrow"/>
                <a:cs typeface="Arial Narrow"/>
                <a:sym typeface="Arial Narrow"/>
              </a:rPr>
              <a:t>st</a:t>
            </a:r>
            <a:r>
              <a:rPr lang="en-US" sz="2000" b="1" dirty="0">
                <a:solidFill>
                  <a:srgbClr val="C00000"/>
                </a:solidFill>
                <a:latin typeface="Arial Narrow"/>
                <a:ea typeface="Arial Narrow"/>
                <a:cs typeface="Arial Narrow"/>
                <a:sym typeface="Arial Narrow"/>
              </a:rPr>
              <a:t>, 2023</a:t>
            </a:r>
            <a:endParaRPr dirty="0"/>
          </a:p>
        </p:txBody>
      </p:sp>
      <p:pic>
        <p:nvPicPr>
          <p:cNvPr id="11" name="Picture 10">
            <a:extLst>
              <a:ext uri="{FF2B5EF4-FFF2-40B4-BE49-F238E27FC236}">
                <a16:creationId xmlns:a16="http://schemas.microsoft.com/office/drawing/2014/main" xmlns="" id="{6AA565E0-08D9-21C8-ABB5-7C3B211AB0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242" y="121661"/>
            <a:ext cx="1146439" cy="1260680"/>
          </a:xfrm>
          <a:prstGeom prst="rect">
            <a:avLst/>
          </a:prstGeom>
        </p:spPr>
      </p:pic>
    </p:spTree>
    <p:extLst>
      <p:ext uri="{BB962C8B-B14F-4D97-AF65-F5344CB8AC3E}">
        <p14:creationId xmlns:p14="http://schemas.microsoft.com/office/powerpoint/2010/main" val="202824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 y="1996"/>
            <a:ext cx="9141902" cy="1415642"/>
          </a:xfrm>
          <a:solidFill>
            <a:schemeClr val="tx2"/>
          </a:solidFill>
        </p:spPr>
        <p:txBody>
          <a:bodyPr>
            <a:normAutofit fontScale="90000"/>
          </a:bodyPr>
          <a:lstStyle/>
          <a:p>
            <a:r>
              <a:rPr lang="en-IN" b="1" dirty="0">
                <a:solidFill>
                  <a:srgbClr val="FFFFFF"/>
                </a:solidFill>
                <a:latin typeface="Times New Roman" pitchFamily="18" charset="0"/>
                <a:cs typeface="Times New Roman" pitchFamily="18" charset="0"/>
              </a:rPr>
              <a:t/>
            </a:r>
            <a:br>
              <a:rPr lang="en-IN" b="1" dirty="0">
                <a:solidFill>
                  <a:srgbClr val="FFFFFF"/>
                </a:solidFill>
                <a:latin typeface="Times New Roman" pitchFamily="18" charset="0"/>
                <a:cs typeface="Times New Roman" pitchFamily="18" charset="0"/>
              </a:rPr>
            </a:br>
            <a:r>
              <a:rPr lang="en-IN" b="1" dirty="0">
                <a:solidFill>
                  <a:srgbClr val="FFFFFF"/>
                </a:solidFill>
                <a:latin typeface="Times New Roman" pitchFamily="18" charset="0"/>
                <a:cs typeface="Times New Roman" pitchFamily="18" charset="0"/>
              </a:rPr>
              <a:t>RIGHT JOIN</a:t>
            </a:r>
            <a:br>
              <a:rPr lang="en-IN" b="1" dirty="0">
                <a:solidFill>
                  <a:srgbClr val="FFFFFF"/>
                </a:solidFill>
                <a:latin typeface="Times New Roman" pitchFamily="18" charset="0"/>
                <a:cs typeface="Times New Roman" pitchFamily="18" charset="0"/>
              </a:rPr>
            </a:br>
            <a:endParaRPr lang="en-IN" b="1"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1628800"/>
            <a:ext cx="8393703" cy="5000689"/>
          </a:xfrm>
        </p:spPr>
        <p:txBody>
          <a:bodyPr vert="horz" lIns="91440" tIns="45720" rIns="91440" bIns="45720" rtlCol="0" anchor="t">
            <a:normAutofit fontScale="55000" lnSpcReduction="20000"/>
          </a:bodyPr>
          <a:lstStyle/>
          <a:p>
            <a:pPr>
              <a:buFont typeface="Wingdings" pitchFamily="2" charset="2"/>
              <a:buChar char="Ø"/>
            </a:pPr>
            <a:r>
              <a:rPr lang="en-US" sz="2900" dirty="0">
                <a:latin typeface="Times New Roman"/>
                <a:cs typeface="Times New Roman"/>
              </a:rPr>
              <a:t>RIGHT JOIN is similar to LEFT JOIN. </a:t>
            </a:r>
            <a:endParaRPr lang="en-US" sz="2900" dirty="0">
              <a:latin typeface="Times New Roman" pitchFamily="18" charset="0"/>
              <a:cs typeface="Times New Roman" pitchFamily="18" charset="0"/>
            </a:endParaRPr>
          </a:p>
          <a:p>
            <a:pPr>
              <a:buFont typeface="Wingdings" pitchFamily="2" charset="2"/>
              <a:buChar char="Ø"/>
            </a:pPr>
            <a:r>
              <a:rPr lang="en-US" sz="2900" dirty="0">
                <a:latin typeface="Times New Roman"/>
                <a:cs typeface="Times New Roman"/>
              </a:rPr>
              <a:t>This join returns all the rows of the table on the right side of the join and matching rows for the table on the left side of the join. </a:t>
            </a:r>
            <a:endParaRPr lang="en-US" sz="2900" dirty="0">
              <a:latin typeface="Times New Roman" pitchFamily="18" charset="0"/>
              <a:cs typeface="Times New Roman" pitchFamily="18" charset="0"/>
            </a:endParaRPr>
          </a:p>
          <a:p>
            <a:pPr>
              <a:buFont typeface="Wingdings" pitchFamily="2" charset="2"/>
              <a:buChar char="Ø"/>
            </a:pPr>
            <a:r>
              <a:rPr lang="en-US" sz="2900" dirty="0">
                <a:latin typeface="Times New Roman"/>
                <a:cs typeface="Times New Roman"/>
              </a:rPr>
              <a:t>For the rows for which there is no matching row on the left side, the result-set will contain </a:t>
            </a:r>
            <a:r>
              <a:rPr lang="en-US" sz="2900" i="1" dirty="0">
                <a:latin typeface="Times New Roman"/>
                <a:cs typeface="Times New Roman"/>
              </a:rPr>
              <a:t>null</a:t>
            </a:r>
            <a:r>
              <a:rPr lang="en-US" sz="2900" dirty="0">
                <a:latin typeface="Times New Roman"/>
                <a:cs typeface="Times New Roman"/>
              </a:rPr>
              <a:t>.</a:t>
            </a:r>
          </a:p>
          <a:p>
            <a:pPr>
              <a:buFont typeface="Wingdings" pitchFamily="2" charset="2"/>
              <a:buChar char="Ø"/>
            </a:pPr>
            <a:r>
              <a:rPr lang="en-US" sz="2900" dirty="0">
                <a:latin typeface="Times New Roman"/>
                <a:cs typeface="Times New Roman"/>
              </a:rPr>
              <a:t>RIGHT JOIN is also known as RIGHT OUTER JOIN.</a:t>
            </a:r>
          </a:p>
          <a:p>
            <a:pPr>
              <a:buFont typeface="Wingdings" pitchFamily="2" charset="2"/>
              <a:buChar char="Ø"/>
            </a:pPr>
            <a:endParaRPr lang="en-US" sz="2900" b="0" dirty="0">
              <a:effectLst/>
              <a:latin typeface="Times New Roman" pitchFamily="18" charset="0"/>
              <a:cs typeface="Times New Roman" pitchFamily="18" charset="0"/>
            </a:endParaRPr>
          </a:p>
          <a:p>
            <a:pPr>
              <a:buFont typeface="Wingdings" pitchFamily="2" charset="2"/>
              <a:buChar char="Ø"/>
            </a:pPr>
            <a:r>
              <a:rPr lang="en-US" sz="2900" b="1" dirty="0">
                <a:latin typeface="Times New Roman"/>
                <a:cs typeface="Times New Roman"/>
              </a:rPr>
              <a:t>Syntax:</a:t>
            </a:r>
            <a:r>
              <a:rPr lang="en-US" sz="2900" dirty="0">
                <a:latin typeface="Times New Roman"/>
                <a:cs typeface="Times New Roman"/>
              </a:rPr>
              <a:t> </a:t>
            </a:r>
          </a:p>
          <a:p>
            <a:pPr marL="0" indent="0">
              <a:buNone/>
            </a:pPr>
            <a:endParaRPr lang="en-US" sz="2900" b="0" dirty="0">
              <a:effectLst/>
              <a:latin typeface="Times New Roman" pitchFamily="18" charset="0"/>
              <a:cs typeface="Times New Roman" pitchFamily="18" charset="0"/>
            </a:endParaRPr>
          </a:p>
          <a:p>
            <a:pPr>
              <a:buFont typeface="Wingdings" pitchFamily="2" charset="2"/>
              <a:buChar char="Ø"/>
            </a:pPr>
            <a:r>
              <a:rPr lang="en-US" sz="2900" dirty="0">
                <a:latin typeface="Times New Roman"/>
                <a:cs typeface="Times New Roman"/>
              </a:rPr>
              <a:t>SELECT table1.column1,table1.column2,table2.column1,....</a:t>
            </a:r>
            <a:endParaRPr lang="en-US" sz="2900" b="0" dirty="0">
              <a:effectLst/>
              <a:latin typeface="Times New Roman"/>
              <a:cs typeface="Times New Roman"/>
            </a:endParaRPr>
          </a:p>
          <a:p>
            <a:pPr>
              <a:buFont typeface="Wingdings" pitchFamily="2" charset="2"/>
              <a:buChar char="Ø"/>
            </a:pPr>
            <a:r>
              <a:rPr lang="en-US" sz="2900" dirty="0">
                <a:latin typeface="Times New Roman"/>
                <a:cs typeface="Times New Roman"/>
              </a:rPr>
              <a:t>FROM table1 </a:t>
            </a:r>
            <a:endParaRPr lang="en-US" sz="2900" b="0" dirty="0">
              <a:effectLst/>
              <a:latin typeface="Times New Roman"/>
              <a:cs typeface="Times New Roman"/>
            </a:endParaRPr>
          </a:p>
          <a:p>
            <a:pPr>
              <a:buFont typeface="Wingdings" pitchFamily="2" charset="2"/>
              <a:buChar char="Ø"/>
            </a:pPr>
            <a:r>
              <a:rPr lang="en-US" sz="2900" dirty="0">
                <a:latin typeface="Times New Roman"/>
                <a:cs typeface="Times New Roman"/>
              </a:rPr>
              <a:t>RIGHT JOIN table2</a:t>
            </a:r>
            <a:endParaRPr lang="en-US" sz="2900" b="0" dirty="0">
              <a:effectLst/>
              <a:latin typeface="Times New Roman"/>
              <a:cs typeface="Times New Roman"/>
            </a:endParaRPr>
          </a:p>
          <a:p>
            <a:pPr>
              <a:buFont typeface="Wingdings" pitchFamily="2" charset="2"/>
              <a:buChar char="Ø"/>
            </a:pPr>
            <a:r>
              <a:rPr lang="en-US" sz="2900" dirty="0">
                <a:latin typeface="Times New Roman"/>
                <a:cs typeface="Times New Roman"/>
              </a:rPr>
              <a:t>ON table1.matching_column = table2.matching_column;</a:t>
            </a:r>
            <a:endParaRPr lang="en-US" sz="2900" b="0" dirty="0">
              <a:effectLst/>
              <a:latin typeface="Times New Roman"/>
              <a:cs typeface="Times New Roman"/>
            </a:endParaRPr>
          </a:p>
          <a:p>
            <a:pPr marL="0" indent="0">
              <a:buNone/>
            </a:pPr>
            <a:r>
              <a:rPr lang="en-US" sz="2900" dirty="0">
                <a:latin typeface="Times New Roman"/>
                <a:cs typeface="Times New Roman"/>
              </a:rPr>
              <a:t>      table1: First table</a:t>
            </a:r>
          </a:p>
          <a:p>
            <a:pPr marL="0" indent="0">
              <a:buNone/>
            </a:pPr>
            <a:endParaRPr lang="en-US" sz="2900" b="0" dirty="0">
              <a:effectLst/>
              <a:latin typeface="Times New Roman" pitchFamily="18" charset="0"/>
              <a:cs typeface="Times New Roman" pitchFamily="18" charset="0"/>
            </a:endParaRPr>
          </a:p>
          <a:p>
            <a:pPr>
              <a:buFont typeface="Wingdings" pitchFamily="2" charset="2"/>
              <a:buChar char="Ø"/>
            </a:pPr>
            <a:r>
              <a:rPr lang="en-US" sz="2900" dirty="0">
                <a:latin typeface="Times New Roman"/>
                <a:cs typeface="Times New Roman"/>
              </a:rPr>
              <a:t>table2: Second table</a:t>
            </a:r>
            <a:endParaRPr lang="en-US" sz="2900" b="0" dirty="0">
              <a:effectLst/>
              <a:latin typeface="Times New Roman"/>
              <a:cs typeface="Times New Roman"/>
            </a:endParaRPr>
          </a:p>
          <a:p>
            <a:pPr>
              <a:buFont typeface="Wingdings" pitchFamily="2" charset="2"/>
              <a:buChar char="Ø"/>
            </a:pPr>
            <a:r>
              <a:rPr lang="en-US" sz="2900" err="1">
                <a:latin typeface="Times New Roman"/>
                <a:cs typeface="Times New Roman"/>
              </a:rPr>
              <a:t>matching_column</a:t>
            </a:r>
            <a:r>
              <a:rPr lang="en-US" sz="2900" dirty="0">
                <a:latin typeface="Times New Roman"/>
                <a:cs typeface="Times New Roman"/>
              </a:rPr>
              <a:t>: Column common to both the tables.</a:t>
            </a:r>
            <a:endParaRPr lang="en-US" sz="2900" b="0" dirty="0">
              <a:effectLst/>
              <a:latin typeface="Times New Roman"/>
              <a:cs typeface="Times New Roman"/>
            </a:endParaRPr>
          </a:p>
          <a:p>
            <a:pPr marL="0" indent="0">
              <a:buNone/>
            </a:pPr>
            <a:r>
              <a:rPr lang="en-US" dirty="0"/>
              <a:t/>
            </a:r>
            <a:br>
              <a:rPr lang="en-US" dirty="0"/>
            </a:br>
            <a:endParaRPr lang="en-IN" dirty="0"/>
          </a:p>
        </p:txBody>
      </p:sp>
      <p:pic>
        <p:nvPicPr>
          <p:cNvPr id="3074" name="Picture 2" descr="https://media.geeksforgeeks.org/wp-content/uploads/20220515095048/jo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343" y="5256434"/>
            <a:ext cx="2615951"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641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noAutofit/>
          </a:bodyPr>
          <a:lstStyle/>
          <a:p>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r>
              <a:rPr lang="en-IN" sz="3600" dirty="0">
                <a:solidFill>
                  <a:schemeClr val="bg1"/>
                </a:solidFill>
                <a:latin typeface="Times New Roman"/>
                <a:cs typeface="Times New Roman"/>
              </a:rPr>
              <a:t>Example Queries (RIGHT JOIN):</a:t>
            </a:r>
            <a:r>
              <a:rPr lang="en-IN" sz="3600" dirty="0">
                <a:effectLst/>
                <a:latin typeface="Times New Roman" pitchFamily="18" charset="0"/>
                <a:cs typeface="Times New Roman" pitchFamily="18" charset="0"/>
              </a:rPr>
              <a:t/>
            </a:r>
            <a:br>
              <a:rPr lang="en-IN" sz="3600" dirty="0">
                <a:effectLst/>
                <a:latin typeface="Times New Roman" pitchFamily="18" charset="0"/>
                <a:cs typeface="Times New Roman" pitchFamily="18" charset="0"/>
              </a:rPr>
            </a:b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1600" dirty="0">
                <a:latin typeface="Times New Roman" pitchFamily="18" charset="0"/>
                <a:cs typeface="Times New Roman" pitchFamily="18" charset="0"/>
              </a:rPr>
              <a:t>SELECT </a:t>
            </a:r>
            <a:r>
              <a:rPr lang="en-IN" sz="1600" dirty="0" err="1">
                <a:latin typeface="Times New Roman" pitchFamily="18" charset="0"/>
                <a:cs typeface="Times New Roman" pitchFamily="18" charset="0"/>
              </a:rPr>
              <a:t>Student.NAME,StudentCourse.COURSE_ID</a:t>
            </a:r>
            <a:r>
              <a:rPr lang="en-IN" sz="1600" dirty="0">
                <a:latin typeface="Times New Roman" pitchFamily="18" charset="0"/>
                <a:cs typeface="Times New Roman" pitchFamily="18" charset="0"/>
              </a:rPr>
              <a:t> </a:t>
            </a:r>
            <a:endParaRPr lang="en-IN" sz="1600" b="0" dirty="0">
              <a:effectLst/>
              <a:latin typeface="Times New Roman" pitchFamily="18" charset="0"/>
              <a:cs typeface="Times New Roman" pitchFamily="18" charset="0"/>
            </a:endParaRPr>
          </a:p>
          <a:p>
            <a:pPr>
              <a:buFont typeface="Wingdings" pitchFamily="2" charset="2"/>
              <a:buChar char="Ø"/>
            </a:pPr>
            <a:r>
              <a:rPr lang="en-IN" sz="1600" dirty="0">
                <a:latin typeface="Times New Roman" pitchFamily="18" charset="0"/>
                <a:cs typeface="Times New Roman" pitchFamily="18" charset="0"/>
              </a:rPr>
              <a:t>FROM Student</a:t>
            </a:r>
            <a:endParaRPr lang="en-IN" sz="1600" b="0" dirty="0">
              <a:effectLst/>
              <a:latin typeface="Times New Roman" pitchFamily="18" charset="0"/>
              <a:cs typeface="Times New Roman" pitchFamily="18" charset="0"/>
            </a:endParaRPr>
          </a:p>
          <a:p>
            <a:pPr>
              <a:buFont typeface="Wingdings" pitchFamily="2" charset="2"/>
              <a:buChar char="Ø"/>
            </a:pPr>
            <a:r>
              <a:rPr lang="en-IN" sz="1600" dirty="0">
                <a:latin typeface="Times New Roman" pitchFamily="18" charset="0"/>
                <a:cs typeface="Times New Roman" pitchFamily="18" charset="0"/>
              </a:rPr>
              <a:t>RIGHT JOIN </a:t>
            </a:r>
            <a:r>
              <a:rPr lang="en-IN" sz="1600" dirty="0" err="1">
                <a:latin typeface="Times New Roman" pitchFamily="18" charset="0"/>
                <a:cs typeface="Times New Roman" pitchFamily="18" charset="0"/>
              </a:rPr>
              <a:t>StudentCourse</a:t>
            </a:r>
            <a:r>
              <a:rPr lang="en-IN" sz="1600" dirty="0">
                <a:latin typeface="Times New Roman" pitchFamily="18" charset="0"/>
                <a:cs typeface="Times New Roman" pitchFamily="18" charset="0"/>
              </a:rPr>
              <a:t> </a:t>
            </a:r>
            <a:endParaRPr lang="en-IN" sz="1600" b="0" dirty="0">
              <a:effectLst/>
              <a:latin typeface="Times New Roman" pitchFamily="18" charset="0"/>
              <a:cs typeface="Times New Roman" pitchFamily="18" charset="0"/>
            </a:endParaRPr>
          </a:p>
          <a:p>
            <a:pPr>
              <a:buFont typeface="Wingdings" pitchFamily="2" charset="2"/>
              <a:buChar char="Ø"/>
            </a:pPr>
            <a:r>
              <a:rPr lang="en-IN" sz="1600" dirty="0">
                <a:latin typeface="Times New Roman" pitchFamily="18" charset="0"/>
                <a:cs typeface="Times New Roman" pitchFamily="18" charset="0"/>
              </a:rPr>
              <a:t>ON </a:t>
            </a:r>
            <a:r>
              <a:rPr lang="en-IN" sz="1600" dirty="0" err="1">
                <a:latin typeface="Times New Roman" pitchFamily="18" charset="0"/>
                <a:cs typeface="Times New Roman" pitchFamily="18" charset="0"/>
              </a:rPr>
              <a:t>StudentCourse.ROLL_NO</a:t>
            </a:r>
            <a:r>
              <a:rPr lang="en-IN" sz="1600" dirty="0">
                <a:latin typeface="Times New Roman" pitchFamily="18" charset="0"/>
                <a:cs typeface="Times New Roman" pitchFamily="18" charset="0"/>
              </a:rPr>
              <a:t> = </a:t>
            </a:r>
            <a:r>
              <a:rPr lang="en-IN" sz="1600" dirty="0" err="1">
                <a:latin typeface="Times New Roman" pitchFamily="18" charset="0"/>
                <a:cs typeface="Times New Roman" pitchFamily="18" charset="0"/>
              </a:rPr>
              <a:t>Student.ROLL_NO</a:t>
            </a:r>
            <a:r>
              <a:rPr lang="en-IN" sz="1600" dirty="0">
                <a:latin typeface="Times New Roman" pitchFamily="18" charset="0"/>
                <a:cs typeface="Times New Roman" pitchFamily="18" charset="0"/>
              </a:rPr>
              <a:t>;</a:t>
            </a:r>
            <a:endParaRPr lang="en-IN" sz="1600" b="0" dirty="0">
              <a:effectLst/>
              <a:latin typeface="Times New Roman" pitchFamily="18" charset="0"/>
              <a:cs typeface="Times New Roman" pitchFamily="18" charset="0"/>
            </a:endParaRPr>
          </a:p>
          <a:p>
            <a:pPr>
              <a:buFont typeface="Wingdings" pitchFamily="2" charset="2"/>
              <a:buChar char="Ø"/>
            </a:pPr>
            <a:endParaRPr lang="en-IN" sz="1700" dirty="0">
              <a:latin typeface="Times New Roman" pitchFamily="18" charset="0"/>
              <a:cs typeface="Times New Roman" pitchFamily="18" charset="0"/>
            </a:endParaRPr>
          </a:p>
          <a:p>
            <a:pPr>
              <a:buFont typeface="Wingdings" pitchFamily="2" charset="2"/>
              <a:buChar char="Ø"/>
            </a:pPr>
            <a:r>
              <a:rPr lang="en-IN" sz="1600" b="1" dirty="0">
                <a:latin typeface="Times New Roman" pitchFamily="18" charset="0"/>
                <a:cs typeface="Times New Roman" pitchFamily="18" charset="0"/>
              </a:rPr>
              <a:t>Output:</a:t>
            </a:r>
            <a:endParaRPr lang="en-IN" sz="1600" b="0" dirty="0">
              <a:effectLst/>
              <a:latin typeface="Times New Roman" pitchFamily="18" charset="0"/>
              <a:cs typeface="Times New Roman" pitchFamily="18" charset="0"/>
            </a:endParaRPr>
          </a:p>
          <a:p>
            <a:pPr marL="0" indent="0">
              <a:buNone/>
            </a:pPr>
            <a:r>
              <a:rPr lang="en-IN" b="0" dirty="0">
                <a:effectLst/>
              </a:rPr>
              <a:t/>
            </a:r>
            <a:br>
              <a:rPr lang="en-IN" b="0" dirty="0">
                <a:effectLst/>
              </a:rPr>
            </a:br>
            <a:endParaRPr lang="en-IN" dirty="0"/>
          </a:p>
        </p:txBody>
      </p:sp>
      <p:pic>
        <p:nvPicPr>
          <p:cNvPr id="4098" name="Picture 2" descr="table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80928"/>
            <a:ext cx="3438525"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35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11" y="1996"/>
            <a:ext cx="9225791" cy="1415642"/>
          </a:xfrm>
          <a:solidFill>
            <a:schemeClr val="tx2"/>
          </a:solidFill>
        </p:spPr>
        <p:txBody>
          <a:bodyPr>
            <a:normAutofit fontScale="90000"/>
          </a:bodyPr>
          <a:lstStyle/>
          <a:p>
            <a:r>
              <a:rPr lang="en-IN" b="1" dirty="0">
                <a:solidFill>
                  <a:srgbClr val="FFFFFF"/>
                </a:solidFill>
                <a:latin typeface="Times New Roman" pitchFamily="18" charset="0"/>
                <a:cs typeface="Times New Roman" pitchFamily="18" charset="0"/>
              </a:rPr>
              <a:t/>
            </a:r>
            <a:br>
              <a:rPr lang="en-IN" b="1" dirty="0">
                <a:solidFill>
                  <a:srgbClr val="FFFFFF"/>
                </a:solidFill>
                <a:latin typeface="Times New Roman" pitchFamily="18" charset="0"/>
                <a:cs typeface="Times New Roman" pitchFamily="18" charset="0"/>
              </a:rPr>
            </a:br>
            <a:r>
              <a:rPr lang="en-IN" b="1" dirty="0">
                <a:solidFill>
                  <a:srgbClr val="FFFFFF"/>
                </a:solidFill>
                <a:latin typeface="Times New Roman" pitchFamily="18" charset="0"/>
                <a:cs typeface="Times New Roman" pitchFamily="18" charset="0"/>
              </a:rPr>
              <a:t/>
            </a:r>
            <a:br>
              <a:rPr lang="en-IN" b="1" dirty="0">
                <a:solidFill>
                  <a:srgbClr val="FFFFFF"/>
                </a:solidFill>
                <a:latin typeface="Times New Roman" pitchFamily="18" charset="0"/>
                <a:cs typeface="Times New Roman" pitchFamily="18" charset="0"/>
              </a:rPr>
            </a:br>
            <a:r>
              <a:rPr lang="en-IN" b="1" dirty="0">
                <a:solidFill>
                  <a:srgbClr val="FFFFFF"/>
                </a:solidFill>
                <a:latin typeface="Times New Roman" pitchFamily="18" charset="0"/>
                <a:cs typeface="Times New Roman" pitchFamily="18" charset="0"/>
              </a:rPr>
              <a:t>Full Join</a:t>
            </a:r>
            <a:r>
              <a:rPr lang="en-IN" b="1" dirty="0">
                <a:solidFill>
                  <a:srgbClr val="FFFFFF"/>
                </a:solidFill>
                <a:effectLst/>
                <a:latin typeface="Times New Roman" pitchFamily="18" charset="0"/>
                <a:cs typeface="Times New Roman" pitchFamily="18" charset="0"/>
              </a:rPr>
              <a:t/>
            </a:r>
            <a:br>
              <a:rPr lang="en-IN" b="1" dirty="0">
                <a:solidFill>
                  <a:srgbClr val="FFFFFF"/>
                </a:solidFill>
                <a:effectLst/>
                <a:latin typeface="Times New Roman" pitchFamily="18" charset="0"/>
                <a:cs typeface="Times New Roman" pitchFamily="18" charset="0"/>
              </a:rPr>
            </a:br>
            <a:r>
              <a:rPr lang="en-IN" b="1" dirty="0">
                <a:solidFill>
                  <a:srgbClr val="FFFFFF"/>
                </a:solidFill>
                <a:latin typeface="Times New Roman" pitchFamily="18" charset="0"/>
                <a:cs typeface="Times New Roman" pitchFamily="18" charset="0"/>
              </a:rPr>
              <a:t/>
            </a:r>
            <a:br>
              <a:rPr lang="en-IN" b="1" dirty="0">
                <a:solidFill>
                  <a:srgbClr val="FFFFFF"/>
                </a:solidFill>
                <a:latin typeface="Times New Roman" pitchFamily="18" charset="0"/>
                <a:cs typeface="Times New Roman" pitchFamily="18" charset="0"/>
              </a:rPr>
            </a:br>
            <a:endParaRPr lang="en-IN" b="1"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1484784"/>
            <a:ext cx="8568952" cy="5112568"/>
          </a:xfrm>
        </p:spPr>
        <p:txBody>
          <a:bodyPr>
            <a:normAutofit fontScale="85000" lnSpcReduction="10000"/>
          </a:bodyPr>
          <a:lstStyle/>
          <a:p>
            <a:pPr>
              <a:buFont typeface="Wingdings" pitchFamily="2" charset="2"/>
              <a:buChar char="Ø"/>
            </a:pPr>
            <a:r>
              <a:rPr lang="en-US" sz="1900" dirty="0">
                <a:latin typeface="Times New Roman" pitchFamily="18" charset="0"/>
                <a:cs typeface="Times New Roman" pitchFamily="18" charset="0"/>
              </a:rPr>
              <a:t>FULL JOIN creates the result-set by combining results of both LEFT JOIN and RIGHT JOIN.</a:t>
            </a:r>
          </a:p>
          <a:p>
            <a:pPr>
              <a:buFont typeface="Wingdings" pitchFamily="2" charset="2"/>
              <a:buChar char="Ø"/>
            </a:pPr>
            <a:r>
              <a:rPr lang="en-US" sz="1900" dirty="0">
                <a:latin typeface="Times New Roman" pitchFamily="18" charset="0"/>
                <a:cs typeface="Times New Roman" pitchFamily="18" charset="0"/>
              </a:rPr>
              <a:t> The result-set will contain all the rows from both tables. For the rows for which there is no matching, the result-set will contain </a:t>
            </a:r>
            <a:r>
              <a:rPr lang="en-US" sz="1900" i="1" dirty="0">
                <a:latin typeface="Times New Roman" pitchFamily="18" charset="0"/>
                <a:cs typeface="Times New Roman" pitchFamily="18" charset="0"/>
              </a:rPr>
              <a:t>NULL</a:t>
            </a:r>
            <a:r>
              <a:rPr lang="en-US" sz="1900" dirty="0">
                <a:latin typeface="Times New Roman" pitchFamily="18" charset="0"/>
                <a:cs typeface="Times New Roman" pitchFamily="18" charset="0"/>
              </a:rPr>
              <a:t> values.</a:t>
            </a:r>
          </a:p>
          <a:p>
            <a:pPr>
              <a:buFont typeface="Wingdings" pitchFamily="2" charset="2"/>
              <a:buChar char="Ø"/>
            </a:pPr>
            <a:endParaRPr lang="en-US" sz="1900" b="0" dirty="0">
              <a:effectLst/>
              <a:latin typeface="Times New Roman" pitchFamily="18" charset="0"/>
              <a:cs typeface="Times New Roman" pitchFamily="18" charset="0"/>
            </a:endParaRPr>
          </a:p>
          <a:p>
            <a:pPr>
              <a:buFont typeface="Wingdings" pitchFamily="2" charset="2"/>
              <a:buChar char="Ø"/>
            </a:pPr>
            <a:r>
              <a:rPr lang="en-US" sz="1900" b="1" dirty="0">
                <a:latin typeface="Times New Roman" pitchFamily="18" charset="0"/>
                <a:cs typeface="Times New Roman" pitchFamily="18" charset="0"/>
              </a:rPr>
              <a:t>Syntax:</a:t>
            </a:r>
            <a:r>
              <a:rPr lang="en-US" sz="1900" dirty="0">
                <a:latin typeface="Times New Roman" pitchFamily="18" charset="0"/>
                <a:cs typeface="Times New Roman" pitchFamily="18" charset="0"/>
              </a:rPr>
              <a:t>  </a:t>
            </a:r>
          </a:p>
          <a:p>
            <a:pPr>
              <a:buFont typeface="Wingdings" pitchFamily="2" charset="2"/>
              <a:buChar char="Ø"/>
            </a:pPr>
            <a:endParaRPr lang="en-US" sz="1900" b="0" dirty="0">
              <a:effectLst/>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SELECT table1.column1,table1.column2,table2.column1,....</a:t>
            </a:r>
            <a:endParaRPr lang="en-US" sz="1900" b="0" dirty="0">
              <a:effectLst/>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FROM table1 </a:t>
            </a:r>
            <a:endParaRPr lang="en-US" sz="1900" b="0" dirty="0">
              <a:effectLst/>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FULL JOIN table2</a:t>
            </a:r>
            <a:endParaRPr lang="en-US" sz="1900" b="0" dirty="0">
              <a:effectLst/>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ON table1.matching_column = table2.matching_column;</a:t>
            </a:r>
          </a:p>
          <a:p>
            <a:pPr>
              <a:buFont typeface="Wingdings" pitchFamily="2" charset="2"/>
              <a:buChar char="Ø"/>
            </a:pPr>
            <a:r>
              <a:rPr lang="en-US" sz="1900" dirty="0">
                <a:latin typeface="Times New Roman" pitchFamily="18" charset="0"/>
                <a:cs typeface="Times New Roman" pitchFamily="18" charset="0"/>
              </a:rPr>
              <a:t>table1: First table.</a:t>
            </a:r>
          </a:p>
          <a:p>
            <a:pPr>
              <a:buFont typeface="Wingdings" pitchFamily="2" charset="2"/>
              <a:buChar char="Ø"/>
            </a:pPr>
            <a:endParaRPr lang="en-US" sz="1900" b="0" dirty="0">
              <a:effectLst/>
              <a:latin typeface="Times New Roman" pitchFamily="18" charset="0"/>
              <a:cs typeface="Times New Roman" pitchFamily="18" charset="0"/>
            </a:endParaRPr>
          </a:p>
          <a:p>
            <a:pPr marL="0" indent="0">
              <a:buNone/>
            </a:pPr>
            <a:endParaRPr lang="en-US" sz="1900" b="0" dirty="0">
              <a:effectLst/>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table2: Second table </a:t>
            </a:r>
            <a:endParaRPr lang="en-US" sz="1900" b="0" dirty="0">
              <a:effectLst/>
              <a:latin typeface="Times New Roman" pitchFamily="18" charset="0"/>
              <a:cs typeface="Times New Roman" pitchFamily="18" charset="0"/>
            </a:endParaRPr>
          </a:p>
          <a:p>
            <a:pPr>
              <a:buFont typeface="Wingdings" pitchFamily="2" charset="2"/>
              <a:buChar char="Ø"/>
            </a:pPr>
            <a:r>
              <a:rPr lang="en-US" sz="1900" dirty="0" err="1">
                <a:latin typeface="Times New Roman" pitchFamily="18" charset="0"/>
                <a:cs typeface="Times New Roman" pitchFamily="18" charset="0"/>
              </a:rPr>
              <a:t>matching_column</a:t>
            </a:r>
            <a:r>
              <a:rPr lang="en-US" sz="1900" dirty="0">
                <a:latin typeface="Times New Roman" pitchFamily="18" charset="0"/>
                <a:cs typeface="Times New Roman" pitchFamily="18" charset="0"/>
              </a:rPr>
              <a:t>: Column common to both the tables.</a:t>
            </a:r>
            <a:endParaRPr lang="en-US" sz="1900" b="0" dirty="0">
              <a:effectLst/>
              <a:latin typeface="Times New Roman" pitchFamily="18" charset="0"/>
              <a:cs typeface="Times New Roman" pitchFamily="18" charset="0"/>
            </a:endParaRPr>
          </a:p>
          <a:p>
            <a:pPr marL="0" indent="0">
              <a:buNone/>
            </a:pPr>
            <a:r>
              <a:rPr lang="en-US" b="0" dirty="0">
                <a:effectLst/>
              </a:rPr>
              <a:t/>
            </a:r>
            <a:br>
              <a:rPr lang="en-US" b="0" dirty="0">
                <a:effectLst/>
              </a:rPr>
            </a:br>
            <a:endParaRPr lang="en-IN" dirty="0"/>
          </a:p>
        </p:txBody>
      </p:sp>
      <p:pic>
        <p:nvPicPr>
          <p:cNvPr id="5122" name="Picture 2" descr="https://i.stack.imgur.com/3Ll1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717032"/>
            <a:ext cx="2307319"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342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 y="1996"/>
            <a:ext cx="9141902" cy="1415642"/>
          </a:xfrm>
          <a:solidFill>
            <a:schemeClr val="tx2"/>
          </a:solidFill>
        </p:spPr>
        <p:txBody>
          <a:bodyPr>
            <a:normAutofit/>
          </a:bodyPr>
          <a:lstStyle/>
          <a:p>
            <a:r>
              <a:rPr lang="en-IN" sz="3600" dirty="0">
                <a:solidFill>
                  <a:srgbClr val="FFFFFF"/>
                </a:solidFill>
                <a:latin typeface="Times New Roman" pitchFamily="18" charset="0"/>
                <a:cs typeface="Times New Roman" pitchFamily="18" charset="0"/>
              </a:rPr>
              <a:t>Example Queries(FULL JOIN)</a:t>
            </a:r>
          </a:p>
        </p:txBody>
      </p:sp>
      <p:sp>
        <p:nvSpPr>
          <p:cNvPr id="3" name="Content Placeholder 2"/>
          <p:cNvSpPr>
            <a:spLocks noGrp="1"/>
          </p:cNvSpPr>
          <p:nvPr>
            <p:ph idx="1"/>
          </p:nvPr>
        </p:nvSpPr>
        <p:spPr>
          <a:xfrm>
            <a:off x="107504" y="1340768"/>
            <a:ext cx="8928992" cy="5400600"/>
          </a:xfrm>
        </p:spPr>
        <p:txBody>
          <a:bodyPr vert="horz" lIns="91440" tIns="45720" rIns="91440" bIns="45720" rtlCol="0" anchor="t">
            <a:normAutofit/>
          </a:bodyPr>
          <a:lstStyle/>
          <a:p>
            <a:pPr>
              <a:buFont typeface="Wingdings" pitchFamily="2" charset="2"/>
              <a:buChar char="Ø"/>
            </a:pPr>
            <a:endParaRPr lang="en-IN" sz="1600" dirty="0">
              <a:latin typeface="Times New Roman"/>
              <a:cs typeface="Times New Roman"/>
            </a:endParaRPr>
          </a:p>
          <a:p>
            <a:pPr>
              <a:buFont typeface="Wingdings" pitchFamily="2" charset="2"/>
              <a:buChar char="Ø"/>
            </a:pPr>
            <a:endParaRPr lang="en-IN" sz="1600" dirty="0">
              <a:latin typeface="Times New Roman"/>
              <a:cs typeface="Times New Roman"/>
            </a:endParaRPr>
          </a:p>
          <a:p>
            <a:pPr>
              <a:buFont typeface="Wingdings" pitchFamily="2" charset="2"/>
              <a:buChar char="Ø"/>
            </a:pPr>
            <a:r>
              <a:rPr lang="en-IN" sz="1600" dirty="0">
                <a:latin typeface="Times New Roman"/>
                <a:cs typeface="Times New Roman"/>
              </a:rPr>
              <a:t>SELECT </a:t>
            </a:r>
            <a:r>
              <a:rPr lang="en-IN" sz="1600" dirty="0" err="1">
                <a:latin typeface="Times New Roman"/>
                <a:cs typeface="Times New Roman"/>
              </a:rPr>
              <a:t>Student.NAME,StudentCourse.COURSE_ID</a:t>
            </a:r>
            <a:r>
              <a:rPr lang="en-IN" sz="1600" dirty="0">
                <a:latin typeface="Times New Roman"/>
                <a:cs typeface="Times New Roman"/>
              </a:rPr>
              <a:t> </a:t>
            </a:r>
            <a:endParaRPr lang="en-IN">
              <a:latin typeface="Times New Roman"/>
              <a:cs typeface="Times New Roman"/>
            </a:endParaRPr>
          </a:p>
          <a:p>
            <a:pPr>
              <a:buFont typeface="Wingdings" pitchFamily="2" charset="2"/>
              <a:buChar char="Ø"/>
            </a:pPr>
            <a:r>
              <a:rPr lang="en-IN" sz="1600" dirty="0">
                <a:latin typeface="Times New Roman" pitchFamily="18" charset="0"/>
                <a:cs typeface="Times New Roman" pitchFamily="18" charset="0"/>
              </a:rPr>
              <a:t>FROM Student</a:t>
            </a:r>
          </a:p>
          <a:p>
            <a:pPr>
              <a:buFont typeface="Wingdings" pitchFamily="2" charset="2"/>
              <a:buChar char="Ø"/>
            </a:pPr>
            <a:r>
              <a:rPr lang="en-IN" sz="1600" dirty="0">
                <a:latin typeface="Times New Roman" pitchFamily="18" charset="0"/>
                <a:cs typeface="Times New Roman" pitchFamily="18" charset="0"/>
              </a:rPr>
              <a:t>FULL JOIN </a:t>
            </a:r>
            <a:r>
              <a:rPr lang="en-IN" sz="1600" dirty="0" err="1">
                <a:latin typeface="Times New Roman" pitchFamily="18" charset="0"/>
                <a:cs typeface="Times New Roman" pitchFamily="18" charset="0"/>
              </a:rPr>
              <a:t>StudentCourse</a:t>
            </a:r>
            <a:r>
              <a:rPr lang="en-IN" sz="1600" dirty="0">
                <a:latin typeface="Times New Roman" pitchFamily="18" charset="0"/>
                <a:cs typeface="Times New Roman" pitchFamily="18" charset="0"/>
              </a:rPr>
              <a:t> </a:t>
            </a:r>
          </a:p>
          <a:p>
            <a:pPr>
              <a:buFont typeface="Wingdings" pitchFamily="2" charset="2"/>
              <a:buChar char="Ø"/>
            </a:pPr>
            <a:r>
              <a:rPr lang="en-IN" sz="1600" dirty="0">
                <a:latin typeface="Times New Roman" pitchFamily="18" charset="0"/>
                <a:cs typeface="Times New Roman" pitchFamily="18" charset="0"/>
              </a:rPr>
              <a:t>ON </a:t>
            </a:r>
            <a:r>
              <a:rPr lang="en-IN" sz="1600" dirty="0" err="1">
                <a:latin typeface="Times New Roman" pitchFamily="18" charset="0"/>
                <a:cs typeface="Times New Roman" pitchFamily="18" charset="0"/>
              </a:rPr>
              <a:t>StudentCourse.ROLL_NO</a:t>
            </a:r>
            <a:r>
              <a:rPr lang="en-IN" sz="1600" dirty="0">
                <a:latin typeface="Times New Roman" pitchFamily="18" charset="0"/>
                <a:cs typeface="Times New Roman" pitchFamily="18" charset="0"/>
              </a:rPr>
              <a:t> = </a:t>
            </a:r>
            <a:r>
              <a:rPr lang="en-IN" sz="1600" dirty="0" err="1">
                <a:latin typeface="Times New Roman" pitchFamily="18" charset="0"/>
                <a:cs typeface="Times New Roman" pitchFamily="18" charset="0"/>
              </a:rPr>
              <a:t>Student.ROLL_NO</a:t>
            </a:r>
            <a:r>
              <a:rPr lang="en-IN" sz="1600" dirty="0">
                <a:latin typeface="Times New Roman" pitchFamily="18" charset="0"/>
                <a:cs typeface="Times New Roman" pitchFamily="18" charset="0"/>
              </a:rPr>
              <a:t>;</a:t>
            </a:r>
          </a:p>
          <a:p>
            <a:pPr marL="0" indent="0">
              <a:buNone/>
            </a:pPr>
            <a:r>
              <a:rPr lang="en-IN" sz="1500" dirty="0"/>
              <a:t/>
            </a:r>
            <a:br>
              <a:rPr lang="en-IN" sz="1500" dirty="0"/>
            </a:br>
            <a:r>
              <a:rPr lang="en-IN" sz="1600" b="1" dirty="0">
                <a:latin typeface="Times New Roman" pitchFamily="18" charset="0"/>
                <a:cs typeface="Times New Roman" pitchFamily="18" charset="0"/>
              </a:rPr>
              <a:t>Output:</a:t>
            </a:r>
            <a:r>
              <a:rPr lang="en-IN" sz="1600" dirty="0">
                <a:latin typeface="Times New Roman" pitchFamily="18" charset="0"/>
                <a:cs typeface="Times New Roman" pitchFamily="18" charset="0"/>
              </a:rPr>
              <a:t>  </a:t>
            </a:r>
          </a:p>
          <a:p>
            <a:pPr marL="0" indent="0">
              <a:buNone/>
            </a:pPr>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71751167"/>
              </p:ext>
            </p:extLst>
          </p:nvPr>
        </p:nvGraphicFramePr>
        <p:xfrm>
          <a:off x="5076056" y="1700808"/>
          <a:ext cx="3600400" cy="4562450"/>
        </p:xfrm>
        <a:graphic>
          <a:graphicData uri="http://schemas.openxmlformats.org/drawingml/2006/table">
            <a:tbl>
              <a:tblPr/>
              <a:tblGrid>
                <a:gridCol w="1908212">
                  <a:extLst>
                    <a:ext uri="{9D8B030D-6E8A-4147-A177-3AD203B41FA5}">
                      <a16:colId xmlns:a16="http://schemas.microsoft.com/office/drawing/2014/main" xmlns="" val="20000"/>
                    </a:ext>
                  </a:extLst>
                </a:gridCol>
                <a:gridCol w="1692188">
                  <a:extLst>
                    <a:ext uri="{9D8B030D-6E8A-4147-A177-3AD203B41FA5}">
                      <a16:colId xmlns:a16="http://schemas.microsoft.com/office/drawing/2014/main" xmlns="" val="20001"/>
                    </a:ext>
                  </a:extLst>
                </a:gridCol>
              </a:tblGrid>
              <a:tr h="206800">
                <a:tc>
                  <a:txBody>
                    <a:bodyPr/>
                    <a:lstStyle/>
                    <a:p>
                      <a:pPr algn="ctr" fontAlgn="base"/>
                      <a:r>
                        <a:rPr lang="en-IN" sz="1300" b="1">
                          <a:effectLst/>
                        </a:rPr>
                        <a:t>NAME</a:t>
                      </a:r>
                    </a:p>
                  </a:txBody>
                  <a:tcPr marL="35863" marR="35863" marT="71727" marB="717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300" b="1">
                          <a:effectLst/>
                        </a:rPr>
                        <a:t>COURSE_ID</a:t>
                      </a:r>
                    </a:p>
                  </a:txBody>
                  <a:tcPr marL="71727" marR="71727" marT="71727" marB="717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32314">
                <a:tc>
                  <a:txBody>
                    <a:bodyPr/>
                    <a:lstStyle/>
                    <a:p>
                      <a:pPr algn="ctr" fontAlgn="base"/>
                      <a:r>
                        <a:rPr lang="en-IN" sz="1200" b="0" dirty="0">
                          <a:effectLst/>
                        </a:rPr>
                        <a:t>HARSH</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1</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32314">
                <a:tc>
                  <a:txBody>
                    <a:bodyPr/>
                    <a:lstStyle/>
                    <a:p>
                      <a:pPr algn="ctr" fontAlgn="base"/>
                      <a:r>
                        <a:rPr lang="en-IN" sz="1200" b="0">
                          <a:effectLst/>
                        </a:rPr>
                        <a:t>PRATIK</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2</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59146">
                <a:tc>
                  <a:txBody>
                    <a:bodyPr/>
                    <a:lstStyle/>
                    <a:p>
                      <a:pPr algn="ctr" fontAlgn="base"/>
                      <a:r>
                        <a:rPr lang="en-IN" sz="1200" b="0">
                          <a:effectLst/>
                        </a:rPr>
                        <a:t>RIYANKA</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2</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32314">
                <a:tc>
                  <a:txBody>
                    <a:bodyPr/>
                    <a:lstStyle/>
                    <a:p>
                      <a:pPr algn="ctr" fontAlgn="base"/>
                      <a:r>
                        <a:rPr lang="en-IN" sz="1200" b="0">
                          <a:effectLst/>
                        </a:rPr>
                        <a:t>DEEP</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3</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32314">
                <a:tc>
                  <a:txBody>
                    <a:bodyPr/>
                    <a:lstStyle/>
                    <a:p>
                      <a:pPr algn="ctr" fontAlgn="base"/>
                      <a:r>
                        <a:rPr lang="en-IN" sz="1200" b="0" dirty="0">
                          <a:effectLst/>
                        </a:rPr>
                        <a:t>SAPTARHI</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1</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32314">
                <a:tc>
                  <a:txBody>
                    <a:bodyPr/>
                    <a:lstStyle/>
                    <a:p>
                      <a:pPr algn="ctr" fontAlgn="base"/>
                      <a:r>
                        <a:rPr lang="en-IN" sz="1200" b="0">
                          <a:effectLst/>
                        </a:rPr>
                        <a:t>DHANRAJ</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NULL</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232314">
                <a:tc>
                  <a:txBody>
                    <a:bodyPr/>
                    <a:lstStyle/>
                    <a:p>
                      <a:pPr algn="ctr" fontAlgn="base"/>
                      <a:r>
                        <a:rPr lang="en-IN" sz="1200" b="0">
                          <a:effectLst/>
                        </a:rPr>
                        <a:t>ROHIT</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NULL</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232314">
                <a:tc>
                  <a:txBody>
                    <a:bodyPr/>
                    <a:lstStyle/>
                    <a:p>
                      <a:pPr algn="ctr" fontAlgn="base"/>
                      <a:r>
                        <a:rPr lang="en-IN" sz="1200" b="0">
                          <a:effectLst/>
                        </a:rPr>
                        <a:t>NIRAJ</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NULL</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232314">
                <a:tc>
                  <a:txBody>
                    <a:bodyPr/>
                    <a:lstStyle/>
                    <a:p>
                      <a:pPr algn="ctr" fontAlgn="base"/>
                      <a:r>
                        <a:rPr lang="en-IN" sz="1200" b="0" dirty="0">
                          <a:effectLst/>
                        </a:rPr>
                        <a:t>NULL</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4</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232314">
                <a:tc>
                  <a:txBody>
                    <a:bodyPr/>
                    <a:lstStyle/>
                    <a:p>
                      <a:pPr algn="ctr" fontAlgn="base"/>
                      <a:r>
                        <a:rPr lang="en-IN" sz="1200" b="0" dirty="0">
                          <a:effectLst/>
                        </a:rPr>
                        <a:t>NULL</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a:effectLst/>
                        </a:rPr>
                        <a:t>5</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10"/>
                  </a:ext>
                </a:extLst>
              </a:tr>
              <a:tr h="232314">
                <a:tc>
                  <a:txBody>
                    <a:bodyPr/>
                    <a:lstStyle/>
                    <a:p>
                      <a:pPr algn="ctr" fontAlgn="base"/>
                      <a:r>
                        <a:rPr lang="en-IN" sz="1200" b="0">
                          <a:effectLst/>
                        </a:rPr>
                        <a:t>NULL</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200" b="0" dirty="0">
                          <a:effectLst/>
                        </a:rPr>
                        <a:t>4</a:t>
                      </a:r>
                    </a:p>
                  </a:txBody>
                  <a:tcPr marL="71727" marR="71727" marT="100418" marB="10041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2686975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 y="1997"/>
            <a:ext cx="9141902" cy="1415641"/>
          </a:xfrm>
          <a:solidFill>
            <a:schemeClr val="tx2"/>
          </a:solidFill>
        </p:spPr>
        <p:txBody>
          <a:bodyPr>
            <a:noAutofit/>
          </a:bodyPr>
          <a:lstStyle/>
          <a:p>
            <a:r>
              <a:rPr lang="en-IN" sz="4000" b="1" dirty="0">
                <a:solidFill>
                  <a:srgbClr val="FFFFFF"/>
                </a:solidFill>
                <a:latin typeface="Times New Roman" pitchFamily="18" charset="0"/>
                <a:cs typeface="Times New Roman" pitchFamily="18" charset="0"/>
              </a:rPr>
              <a:t/>
            </a:r>
            <a:br>
              <a:rPr lang="en-IN" sz="4000" b="1" dirty="0">
                <a:solidFill>
                  <a:srgbClr val="FFFFFF"/>
                </a:solidFill>
                <a:latin typeface="Times New Roman" pitchFamily="18" charset="0"/>
                <a:cs typeface="Times New Roman" pitchFamily="18" charset="0"/>
              </a:rPr>
            </a:br>
            <a:r>
              <a:rPr lang="en-IN" sz="4000" b="1" dirty="0">
                <a:solidFill>
                  <a:srgbClr val="FFFFFF"/>
                </a:solidFill>
                <a:latin typeface="Times New Roman" pitchFamily="18" charset="0"/>
                <a:cs typeface="Times New Roman" pitchFamily="18" charset="0"/>
              </a:rPr>
              <a:t/>
            </a:r>
            <a:br>
              <a:rPr lang="en-IN" sz="4000" b="1" dirty="0">
                <a:solidFill>
                  <a:srgbClr val="FFFFFF"/>
                </a:solidFill>
                <a:latin typeface="Times New Roman" pitchFamily="18" charset="0"/>
                <a:cs typeface="Times New Roman" pitchFamily="18" charset="0"/>
              </a:rPr>
            </a:br>
            <a:r>
              <a:rPr lang="en-IN" sz="4000" b="1" dirty="0">
                <a:solidFill>
                  <a:srgbClr val="FFFFFF"/>
                </a:solidFill>
                <a:latin typeface="Times New Roman" pitchFamily="18" charset="0"/>
                <a:cs typeface="Times New Roman" pitchFamily="18" charset="0"/>
              </a:rPr>
              <a:t>Natural join (⋈)</a:t>
            </a:r>
            <a:r>
              <a:rPr lang="en-IN" sz="4000" dirty="0">
                <a:solidFill>
                  <a:srgbClr val="FFFFFF"/>
                </a:solidFill>
                <a:latin typeface="Times New Roman" pitchFamily="18" charset="0"/>
                <a:cs typeface="Times New Roman" pitchFamily="18" charset="0"/>
              </a:rPr>
              <a:t/>
            </a:r>
            <a:br>
              <a:rPr lang="en-IN" sz="4000" dirty="0">
                <a:solidFill>
                  <a:srgbClr val="FFFFFF"/>
                </a:solidFill>
                <a:latin typeface="Times New Roman" pitchFamily="18" charset="0"/>
                <a:cs typeface="Times New Roman" pitchFamily="18" charset="0"/>
              </a:rPr>
            </a:br>
            <a:r>
              <a:rPr lang="en-IN" sz="4000" dirty="0">
                <a:solidFill>
                  <a:srgbClr val="FFFFFF"/>
                </a:solidFill>
                <a:latin typeface="Times New Roman" pitchFamily="18" charset="0"/>
                <a:cs typeface="Times New Roman" pitchFamily="18" charset="0"/>
              </a:rPr>
              <a:t/>
            </a:r>
            <a:br>
              <a:rPr lang="en-IN" sz="4000" dirty="0">
                <a:solidFill>
                  <a:srgbClr val="FFFFFF"/>
                </a:solidFill>
                <a:latin typeface="Times New Roman" pitchFamily="18" charset="0"/>
                <a:cs typeface="Times New Roman" pitchFamily="18" charset="0"/>
              </a:rPr>
            </a:br>
            <a:endParaRPr lang="en-IN" sz="4000"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a:xfrm>
            <a:off x="179512" y="1600200"/>
            <a:ext cx="8784976" cy="4925144"/>
          </a:xfrm>
        </p:spPr>
        <p:txBody>
          <a:bodyPr>
            <a:normAutofit/>
          </a:bodyPr>
          <a:lstStyle/>
          <a:p>
            <a:pPr>
              <a:buFont typeface="Wingdings" pitchFamily="2" charset="2"/>
              <a:buChar char="Ø"/>
            </a:pPr>
            <a:r>
              <a:rPr lang="en-US" sz="1600" dirty="0">
                <a:latin typeface="Times New Roman" pitchFamily="18" charset="0"/>
                <a:cs typeface="Times New Roman" pitchFamily="18" charset="0"/>
              </a:rPr>
              <a:t>Natural Join joins two tables based on same attribute name and data types. The resulting table will contain all the attributes of both the table but keep only one copy of each common column. </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b="1" dirty="0">
                <a:latin typeface="Times New Roman" pitchFamily="18" charset="0"/>
                <a:cs typeface="Times New Roman" pitchFamily="18" charset="0"/>
              </a:rPr>
              <a:t>Example:</a:t>
            </a: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Consider the two tables given below  [1]                            Student Table Marks Table [1]</a:t>
            </a:r>
          </a:p>
          <a:p>
            <a:pPr>
              <a:buFont typeface="Wingdings" pitchFamily="2" charset="2"/>
              <a:buChar char="Ø"/>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endParaRPr lang="en-US" sz="1400" dirty="0"/>
          </a:p>
          <a:p>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1584927909"/>
              </p:ext>
            </p:extLst>
          </p:nvPr>
        </p:nvGraphicFramePr>
        <p:xfrm>
          <a:off x="467544" y="3717032"/>
          <a:ext cx="4402831" cy="1707179"/>
        </p:xfrm>
        <a:graphic>
          <a:graphicData uri="http://schemas.openxmlformats.org/drawingml/2006/table">
            <a:tbl>
              <a:tblPr/>
              <a:tblGrid>
                <a:gridCol w="978407">
                  <a:extLst>
                    <a:ext uri="{9D8B030D-6E8A-4147-A177-3AD203B41FA5}">
                      <a16:colId xmlns:a16="http://schemas.microsoft.com/office/drawing/2014/main" xmlns="" val="20000"/>
                    </a:ext>
                  </a:extLst>
                </a:gridCol>
                <a:gridCol w="1712212">
                  <a:extLst>
                    <a:ext uri="{9D8B030D-6E8A-4147-A177-3AD203B41FA5}">
                      <a16:colId xmlns:a16="http://schemas.microsoft.com/office/drawing/2014/main" xmlns="" val="20001"/>
                    </a:ext>
                  </a:extLst>
                </a:gridCol>
                <a:gridCol w="1712212">
                  <a:extLst>
                    <a:ext uri="{9D8B030D-6E8A-4147-A177-3AD203B41FA5}">
                      <a16:colId xmlns:a16="http://schemas.microsoft.com/office/drawing/2014/main" xmlns="" val="20002"/>
                    </a:ext>
                  </a:extLst>
                </a:gridCol>
              </a:tblGrid>
              <a:tr h="371257">
                <a:tc gridSpan="3">
                  <a:txBody>
                    <a:bodyPr/>
                    <a:lstStyle/>
                    <a:p>
                      <a:pPr algn="ctr" fontAlgn="base"/>
                      <a:r>
                        <a:rPr lang="en-IN" sz="1400" b="1" dirty="0">
                          <a:effectLst/>
                        </a:rPr>
                        <a:t>Employee </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371257">
                <a:tc>
                  <a:txBody>
                    <a:bodyPr/>
                    <a:lstStyle/>
                    <a:p>
                      <a:pPr algn="ctr" fontAlgn="base"/>
                      <a:r>
                        <a:rPr lang="en-IN" sz="1400" b="1">
                          <a:effectLst/>
                        </a:rPr>
                        <a:t>Emp_id</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err="1">
                          <a:effectLst/>
                        </a:rPr>
                        <a:t>Emp_name</a:t>
                      </a:r>
                      <a:endParaRPr lang="en-IN" sz="1400" b="1" dirty="0">
                        <a:effectLst/>
                      </a:endParaRP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Dept_id</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21555">
                <a:tc>
                  <a:txBody>
                    <a:bodyPr/>
                    <a:lstStyle/>
                    <a:p>
                      <a:pPr algn="ctr" fontAlgn="base"/>
                      <a:r>
                        <a:rPr lang="en-IN" b="1">
                          <a:effectLst/>
                        </a:rPr>
                        <a:t>1</a:t>
                      </a:r>
                    </a:p>
                  </a:txBody>
                  <a:tcPr marL="38100" marR="38100" marT="21237" marB="2123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a:effectLst/>
                        </a:rPr>
                        <a:t>Ram </a:t>
                      </a:r>
                    </a:p>
                  </a:txBody>
                  <a:tcPr marL="21237" marR="21237" marT="21237" marB="2123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a:effectLst/>
                        </a:rPr>
                        <a:t>10</a:t>
                      </a:r>
                    </a:p>
                  </a:txBody>
                  <a:tcPr marL="21237" marR="21237" marT="21237" marB="2123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21555">
                <a:tc>
                  <a:txBody>
                    <a:bodyPr/>
                    <a:lstStyle/>
                    <a:p>
                      <a:pPr algn="ctr" fontAlgn="base"/>
                      <a:r>
                        <a:rPr lang="en-IN" b="1">
                          <a:effectLst/>
                        </a:rPr>
                        <a:t>2</a:t>
                      </a:r>
                    </a:p>
                  </a:txBody>
                  <a:tcPr marL="38100" marR="38100" marT="21237" marB="2123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a:effectLst/>
                        </a:rPr>
                        <a:t>Jon </a:t>
                      </a:r>
                    </a:p>
                  </a:txBody>
                  <a:tcPr marL="21237" marR="21237" marT="21237" marB="2123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a:effectLst/>
                        </a:rPr>
                        <a:t>30</a:t>
                      </a:r>
                    </a:p>
                  </a:txBody>
                  <a:tcPr marL="21237" marR="21237" marT="21237" marB="2123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21555">
                <a:tc>
                  <a:txBody>
                    <a:bodyPr/>
                    <a:lstStyle/>
                    <a:p>
                      <a:pPr algn="ctr" fontAlgn="base"/>
                      <a:r>
                        <a:rPr lang="en-IN" b="1" dirty="0">
                          <a:effectLst/>
                        </a:rPr>
                        <a:t>3</a:t>
                      </a:r>
                    </a:p>
                  </a:txBody>
                  <a:tcPr marL="38100" marR="38100" marT="21237" marB="2123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dirty="0">
                          <a:effectLst/>
                        </a:rPr>
                        <a:t>Bob</a:t>
                      </a:r>
                    </a:p>
                  </a:txBody>
                  <a:tcPr marL="21237" marR="21237" marT="21237" marB="2123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dirty="0">
                          <a:effectLst/>
                        </a:rPr>
                        <a:t>50</a:t>
                      </a:r>
                    </a:p>
                  </a:txBody>
                  <a:tcPr marL="21237" marR="21237" marT="21237" marB="2123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67922434"/>
              </p:ext>
            </p:extLst>
          </p:nvPr>
        </p:nvGraphicFramePr>
        <p:xfrm>
          <a:off x="5148064" y="3717032"/>
          <a:ext cx="3693096" cy="1778127"/>
        </p:xfrm>
        <a:graphic>
          <a:graphicData uri="http://schemas.openxmlformats.org/drawingml/2006/table">
            <a:tbl>
              <a:tblPr/>
              <a:tblGrid>
                <a:gridCol w="1342944">
                  <a:extLst>
                    <a:ext uri="{9D8B030D-6E8A-4147-A177-3AD203B41FA5}">
                      <a16:colId xmlns:a16="http://schemas.microsoft.com/office/drawing/2014/main" xmlns="" val="20000"/>
                    </a:ext>
                  </a:extLst>
                </a:gridCol>
                <a:gridCol w="2350152">
                  <a:extLst>
                    <a:ext uri="{9D8B030D-6E8A-4147-A177-3AD203B41FA5}">
                      <a16:colId xmlns:a16="http://schemas.microsoft.com/office/drawing/2014/main" xmlns="" val="20001"/>
                    </a:ext>
                  </a:extLst>
                </a:gridCol>
              </a:tblGrid>
              <a:tr h="381197">
                <a:tc gridSpan="2">
                  <a:txBody>
                    <a:bodyPr/>
                    <a:lstStyle/>
                    <a:p>
                      <a:pPr algn="ctr" fontAlgn="base"/>
                      <a:r>
                        <a:rPr lang="en-IN" sz="1400" b="1" dirty="0">
                          <a:effectLst/>
                        </a:rPr>
                        <a:t>Department </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xmlns="" val="10000"/>
                  </a:ext>
                </a:extLst>
              </a:tr>
              <a:tr h="381197">
                <a:tc>
                  <a:txBody>
                    <a:bodyPr/>
                    <a:lstStyle/>
                    <a:p>
                      <a:pPr algn="ctr" fontAlgn="base"/>
                      <a:r>
                        <a:rPr lang="en-IN" sz="1400" b="1" dirty="0" err="1">
                          <a:effectLst/>
                        </a:rPr>
                        <a:t>Dept_id</a:t>
                      </a:r>
                      <a:endParaRPr lang="en-IN" sz="1400" b="1" dirty="0">
                        <a:effectLst/>
                      </a:endParaRP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Dept_name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81197">
                <a:tc>
                  <a:txBody>
                    <a:bodyPr/>
                    <a:lstStyle/>
                    <a:p>
                      <a:pPr algn="ctr" fontAlgn="base"/>
                      <a:r>
                        <a:rPr lang="en-IN" sz="1400" b="1">
                          <a:effectLst/>
                        </a:rPr>
                        <a:t>10</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IT</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17268">
                <a:tc>
                  <a:txBody>
                    <a:bodyPr/>
                    <a:lstStyle/>
                    <a:p>
                      <a:pPr algn="ctr" fontAlgn="base"/>
                      <a:r>
                        <a:rPr lang="en-IN" b="1">
                          <a:effectLst/>
                        </a:rPr>
                        <a:t>30</a:t>
                      </a:r>
                    </a:p>
                  </a:txBody>
                  <a:tcPr marL="38100" marR="38100" marT="15050" marB="1505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a:effectLst/>
                        </a:rPr>
                        <a:t>HR</a:t>
                      </a:r>
                    </a:p>
                  </a:txBody>
                  <a:tcPr marL="15050" marR="15050" marT="15050" marB="1505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17268">
                <a:tc>
                  <a:txBody>
                    <a:bodyPr/>
                    <a:lstStyle/>
                    <a:p>
                      <a:pPr algn="ctr" fontAlgn="base"/>
                      <a:r>
                        <a:rPr lang="en-IN" b="1" dirty="0">
                          <a:effectLst/>
                        </a:rPr>
                        <a:t>40</a:t>
                      </a:r>
                    </a:p>
                  </a:txBody>
                  <a:tcPr marL="38100" marR="38100" marT="15050" marB="1505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dirty="0">
                          <a:effectLst/>
                        </a:rPr>
                        <a:t>TIS</a:t>
                      </a:r>
                    </a:p>
                  </a:txBody>
                  <a:tcPr marL="15050" marR="15050" marT="15050" marB="1505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933543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noAutofit/>
          </a:bodyPr>
          <a:lstStyle/>
          <a:p>
            <a:pPr fontAlgn="base"/>
            <a:r>
              <a:rPr lang="en-US" sz="2400" dirty="0">
                <a:solidFill>
                  <a:srgbClr val="FFFFFF"/>
                </a:solidFill>
                <a:latin typeface="Times New Roman" pitchFamily="18" charset="0"/>
                <a:cs typeface="Times New Roman" pitchFamily="18" charset="0"/>
              </a:rPr>
              <a:t>Query: Find all Employees and their respective departments.</a:t>
            </a:r>
            <a:br>
              <a:rPr lang="en-US" sz="2400" dirty="0">
                <a:solidFill>
                  <a:srgbClr val="FFFFFF"/>
                </a:solidFill>
                <a:latin typeface="Times New Roman" pitchFamily="18" charset="0"/>
                <a:cs typeface="Times New Roman" pitchFamily="18" charset="0"/>
              </a:rPr>
            </a:br>
            <a:r>
              <a:rPr lang="en-US" sz="2400" dirty="0">
                <a:solidFill>
                  <a:srgbClr val="FFFFFF"/>
                </a:solidFill>
                <a:latin typeface="Times New Roman" pitchFamily="18" charset="0"/>
                <a:cs typeface="Times New Roman" pitchFamily="18" charset="0"/>
              </a:rPr>
              <a:t>Solution: (Employee) ⋈ (Department)</a:t>
            </a:r>
            <a:br>
              <a:rPr lang="en-US" sz="2400" dirty="0">
                <a:solidFill>
                  <a:srgbClr val="FFFFFF"/>
                </a:solidFill>
                <a:latin typeface="Times New Roman" pitchFamily="18" charset="0"/>
                <a:cs typeface="Times New Roman" pitchFamily="18" charset="0"/>
              </a:rPr>
            </a:br>
            <a:endParaRPr lang="en-IN" sz="2400" dirty="0">
              <a:solidFill>
                <a:srgbClr val="FFFFFF"/>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313786"/>
              </p:ext>
            </p:extLst>
          </p:nvPr>
        </p:nvGraphicFramePr>
        <p:xfrm>
          <a:off x="467544" y="1628800"/>
          <a:ext cx="8229600" cy="1429876"/>
        </p:xfrm>
        <a:graphic>
          <a:graphicData uri="http://schemas.openxmlformats.org/drawingml/2006/table">
            <a:tbl>
              <a:tblPr/>
              <a:tblGrid>
                <a:gridCol w="1028700">
                  <a:extLst>
                    <a:ext uri="{9D8B030D-6E8A-4147-A177-3AD203B41FA5}">
                      <a16:colId xmlns:a16="http://schemas.microsoft.com/office/drawing/2014/main" xmlns="" val="20000"/>
                    </a:ext>
                  </a:extLst>
                </a:gridCol>
                <a:gridCol w="1800225">
                  <a:extLst>
                    <a:ext uri="{9D8B030D-6E8A-4147-A177-3AD203B41FA5}">
                      <a16:colId xmlns:a16="http://schemas.microsoft.com/office/drawing/2014/main" xmlns="" val="20001"/>
                    </a:ext>
                  </a:extLst>
                </a:gridCol>
                <a:gridCol w="1800225">
                  <a:extLst>
                    <a:ext uri="{9D8B030D-6E8A-4147-A177-3AD203B41FA5}">
                      <a16:colId xmlns:a16="http://schemas.microsoft.com/office/drawing/2014/main" xmlns="" val="20002"/>
                    </a:ext>
                  </a:extLst>
                </a:gridCol>
                <a:gridCol w="1800225">
                  <a:extLst>
                    <a:ext uri="{9D8B030D-6E8A-4147-A177-3AD203B41FA5}">
                      <a16:colId xmlns:a16="http://schemas.microsoft.com/office/drawing/2014/main" xmlns="" val="20003"/>
                    </a:ext>
                  </a:extLst>
                </a:gridCol>
                <a:gridCol w="1800225">
                  <a:extLst>
                    <a:ext uri="{9D8B030D-6E8A-4147-A177-3AD203B41FA5}">
                      <a16:colId xmlns:a16="http://schemas.microsoft.com/office/drawing/2014/main" xmlns="" val="20004"/>
                    </a:ext>
                  </a:extLst>
                </a:gridCol>
              </a:tblGrid>
              <a:tr h="0">
                <a:tc>
                  <a:txBody>
                    <a:bodyPr/>
                    <a:lstStyle/>
                    <a:p>
                      <a:pPr algn="ctr" fontAlgn="base"/>
                      <a:r>
                        <a:rPr lang="en-IN" sz="1400" b="1">
                          <a:effectLst/>
                        </a:rPr>
                        <a:t>Emp_id</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Emp_name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Dept_id</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Dept_id</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Dept_name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pPr algn="ctr" fontAlgn="base"/>
                      <a:r>
                        <a:rPr lang="en-IN" sz="1400" b="1">
                          <a:effectLst/>
                        </a:rPr>
                        <a:t>1</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Ram </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10</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10</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IT </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algn="ctr" fontAlgn="base"/>
                      <a:r>
                        <a:rPr lang="en-IN" b="1">
                          <a:effectLst/>
                        </a:rPr>
                        <a:t>2</a:t>
                      </a:r>
                    </a:p>
                  </a:txBody>
                  <a:tcPr marL="38100" marR="38100" marT="37429" marB="374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a:effectLst/>
                        </a:rPr>
                        <a:t>Jon</a:t>
                      </a:r>
                    </a:p>
                  </a:txBody>
                  <a:tcPr marL="37429" marR="37429" marT="37429" marB="374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a:effectLst/>
                        </a:rPr>
                        <a:t>30</a:t>
                      </a:r>
                    </a:p>
                  </a:txBody>
                  <a:tcPr marL="37429" marR="37429" marT="37429" marB="374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a:effectLst/>
                        </a:rPr>
                        <a:t>30</a:t>
                      </a:r>
                    </a:p>
                  </a:txBody>
                  <a:tcPr marL="37429" marR="37429" marT="37429" marB="374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b="1">
                          <a:effectLst/>
                        </a:rPr>
                        <a:t>HR</a:t>
                      </a:r>
                    </a:p>
                  </a:txBody>
                  <a:tcPr marL="37429" marR="37429" marT="37429" marB="374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gridSpan="3">
                  <a:txBody>
                    <a:bodyPr/>
                    <a:lstStyle/>
                    <a:p>
                      <a:pPr algn="ctr" fontAlgn="base"/>
                      <a:r>
                        <a:rPr lang="en-IN" b="1">
                          <a:effectLst/>
                        </a:rPr>
                        <a:t>Employee data </a:t>
                      </a:r>
                    </a:p>
                  </a:txBody>
                  <a:tcPr marL="38100" marR="38100" marT="37429" marB="374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gridSpan="2">
                  <a:txBody>
                    <a:bodyPr/>
                    <a:lstStyle/>
                    <a:p>
                      <a:pPr algn="ctr" fontAlgn="base"/>
                      <a:r>
                        <a:rPr lang="en-IN" b="1" dirty="0">
                          <a:effectLst/>
                        </a:rPr>
                        <a:t>Department data </a:t>
                      </a:r>
                    </a:p>
                  </a:txBody>
                  <a:tcPr marL="37429" marR="37429" marT="37429" marB="3742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34835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1F1A0-710F-E269-07DC-A45985885729}"/>
              </a:ext>
            </a:extLst>
          </p:cNvPr>
          <p:cNvSpPr>
            <a:spLocks noGrp="1"/>
          </p:cNvSpPr>
          <p:nvPr>
            <p:ph type="title"/>
          </p:nvPr>
        </p:nvSpPr>
        <p:spPr>
          <a:xfrm>
            <a:off x="-4194" y="1996"/>
            <a:ext cx="9152388" cy="1415642"/>
          </a:xfrm>
          <a:solidFill>
            <a:schemeClr val="tx2"/>
          </a:solidFill>
          <a:ln>
            <a:solidFill>
              <a:srgbClr val="4472C4"/>
            </a:solidFill>
          </a:ln>
        </p:spPr>
        <p:txBody>
          <a:bodyPr>
            <a:normAutofit/>
          </a:bodyPr>
          <a:lstStyle/>
          <a:p>
            <a:r>
              <a:rPr lang="en-US" sz="4000" b="1" dirty="0" smtClean="0">
                <a:solidFill>
                  <a:schemeClr val="bg1"/>
                </a:solidFill>
                <a:latin typeface="Times New Roman" pitchFamily="18" charset="0"/>
                <a:cs typeface="Times New Roman" pitchFamily="18" charset="0"/>
              </a:rPr>
              <a:t>Self Join</a:t>
            </a:r>
            <a:endParaRPr lang="en-US" sz="4000" b="1" dirty="0">
              <a:solidFill>
                <a:schemeClr val="bg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486E53F-4E55-860A-BA1E-B6C5534FFDEB}"/>
              </a:ext>
            </a:extLst>
          </p:cNvPr>
          <p:cNvSpPr>
            <a:spLocks noGrp="1"/>
          </p:cNvSpPr>
          <p:nvPr>
            <p:ph idx="1"/>
          </p:nvPr>
        </p:nvSpPr>
        <p:spPr/>
        <p:txBody>
          <a:bodyPr/>
          <a:lstStyle/>
          <a:p>
            <a:pPr>
              <a:buFont typeface="Wingdings" pitchFamily="2" charset="2"/>
              <a:buChar char="Ø"/>
            </a:pPr>
            <a:r>
              <a:rPr lang="en-US" sz="2000" dirty="0">
                <a:latin typeface="Times New Roman" pitchFamily="18" charset="0"/>
                <a:cs typeface="Times New Roman" pitchFamily="18" charset="0"/>
              </a:rPr>
              <a:t>A self join is a regular join, but the table is joined with itself</a:t>
            </a:r>
            <a:r>
              <a:rPr lang="en-US" sz="2000" dirty="0" smtClean="0">
                <a:latin typeface="Times New Roman" pitchFamily="18" charset="0"/>
                <a:cs typeface="Times New Roman" pitchFamily="18" charset="0"/>
              </a:rPr>
              <a:t>.</a:t>
            </a:r>
          </a:p>
          <a:p>
            <a:pPr marL="0" indent="0">
              <a:buNone/>
            </a:pPr>
            <a:endParaRPr lang="en-IN" sz="2000"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Syntax:</a:t>
            </a:r>
          </a:p>
          <a:p>
            <a:pPr marL="0" indent="0">
              <a:buNone/>
            </a:pPr>
            <a:endParaRPr lang="en-IN" sz="2000" dirty="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SELECT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column_name</a:t>
            </a:r>
            <a:r>
              <a:rPr lang="en-US" sz="2000" dirty="0">
                <a:latin typeface="Times New Roman" pitchFamily="18" charset="0"/>
                <a:cs typeface="Times New Roman" pitchFamily="18" charset="0"/>
              </a:rPr>
              <a:t>(s)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FROM table1 T1, table1 T2</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WHERE</a:t>
            </a:r>
            <a:r>
              <a:rPr lang="en-US" sz="2000" dirty="0">
                <a:latin typeface="Times New Roman" pitchFamily="18" charset="0"/>
                <a:cs typeface="Times New Roman" pitchFamily="18" charset="0"/>
              </a:rPr>
              <a:t> condition</a:t>
            </a:r>
            <a:r>
              <a:rPr lang="en-US" sz="2000" dirty="0" smtClean="0">
                <a:latin typeface="Times New Roman" pitchFamily="18" charset="0"/>
                <a:cs typeface="Times New Roman" pitchFamily="18" charset="0"/>
              </a:rPr>
              <a:t>;</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T1 and T2 are different table aliases for the same table.</a:t>
            </a:r>
          </a:p>
          <a:p>
            <a:endParaRPr lang="en-US" dirty="0"/>
          </a:p>
        </p:txBody>
      </p:sp>
    </p:spTree>
    <p:extLst>
      <p:ext uri="{BB962C8B-B14F-4D97-AF65-F5344CB8AC3E}">
        <p14:creationId xmlns:p14="http://schemas.microsoft.com/office/powerpoint/2010/main" val="3273840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solidFill>
        </p:spPr>
        <p:txBody>
          <a:bodyPr>
            <a:normAutofit/>
          </a:bodyPr>
          <a:lstStyle/>
          <a:p>
            <a:r>
              <a:rPr lang="en-IN" sz="4000" b="1" dirty="0">
                <a:solidFill>
                  <a:schemeClr val="bg1"/>
                </a:solidFill>
                <a:latin typeface="Times New Roman" pitchFamily="18" charset="0"/>
                <a:cs typeface="Times New Roman" pitchFamily="18" charset="0"/>
              </a:rPr>
              <a:t>CROSS JOIN</a:t>
            </a:r>
          </a:p>
        </p:txBody>
      </p:sp>
      <p:sp>
        <p:nvSpPr>
          <p:cNvPr id="3" name="Content Placeholder 2"/>
          <p:cNvSpPr>
            <a:spLocks noGrp="1"/>
          </p:cNvSpPr>
          <p:nvPr>
            <p:ph idx="1"/>
          </p:nvPr>
        </p:nvSpPr>
        <p:spPr/>
        <p:txBody>
          <a:bodyPr/>
          <a:lstStyle/>
          <a:p>
            <a:pPr>
              <a:buFont typeface="Wingdings" pitchFamily="2" charset="2"/>
              <a:buChar char="Ø"/>
            </a:pPr>
            <a:r>
              <a:rPr lang="en-US" sz="2000" dirty="0">
                <a:latin typeface="Times New Roman" pitchFamily="18" charset="0"/>
                <a:cs typeface="Times New Roman" pitchFamily="18" charset="0"/>
              </a:rPr>
              <a:t>The </a:t>
            </a:r>
            <a:r>
              <a:rPr lang="en-US" sz="2000" dirty="0">
                <a:latin typeface="Times New Roman" pitchFamily="18" charset="0"/>
                <a:cs typeface="Times New Roman" pitchFamily="18" charset="0"/>
              </a:rPr>
              <a:t>CROSS JOIN</a:t>
            </a:r>
            <a:r>
              <a:rPr lang="en-US" sz="2000" dirty="0">
                <a:latin typeface="Times New Roman" pitchFamily="18" charset="0"/>
                <a:cs typeface="Times New Roman" pitchFamily="18" charset="0"/>
              </a:rPr>
              <a:t> keyword returns all records from both tables (table1 and table2</a:t>
            </a:r>
            <a:r>
              <a:rPr lang="en-US" sz="2000" dirty="0" smtClean="0">
                <a:latin typeface="Times New Roman" pitchFamily="18" charset="0"/>
                <a:cs typeface="Times New Roman" pitchFamily="18" charset="0"/>
              </a:rPr>
              <a:t>).</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Syntax:</a:t>
            </a:r>
          </a:p>
          <a:p>
            <a:pPr>
              <a:buFont typeface="Wingdings" pitchFamily="2" charset="2"/>
              <a:buChar char="Ø"/>
            </a:pPr>
            <a:endParaRPr lang="en-IN" sz="2000" b="1" dirty="0" smtClean="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SELECT </a:t>
            </a:r>
            <a:r>
              <a:rPr lang="en-US" sz="2000" dirty="0" err="1">
                <a:latin typeface="Times New Roman" pitchFamily="18" charset="0"/>
                <a:cs typeface="Times New Roman" pitchFamily="18" charset="0"/>
              </a:rPr>
              <a:t>column_name</a:t>
            </a:r>
            <a:r>
              <a:rPr lang="en-US" sz="2000" dirty="0">
                <a:latin typeface="Times New Roman" pitchFamily="18" charset="0"/>
                <a:cs typeface="Times New Roman" pitchFamily="18" charset="0"/>
              </a:rPr>
              <a:t>(s)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FROM table1</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CROSS JOIN table2</a:t>
            </a:r>
            <a:r>
              <a:rPr lang="en-US" sz="2000" dirty="0" smtClean="0">
                <a:latin typeface="Times New Roman" pitchFamily="18" charset="0"/>
                <a:cs typeface="Times New Roman" pitchFamily="18" charset="0"/>
              </a:rPr>
              <a:t>; [2]</a:t>
            </a:r>
          </a:p>
          <a:p>
            <a:pPr>
              <a:buFont typeface="Wingdings" pitchFamily="2" charset="2"/>
              <a:buChar char="Ø"/>
            </a:pP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Note:</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CROSS JOIN</a:t>
            </a:r>
            <a:r>
              <a:rPr lang="en-US" sz="2000" dirty="0">
                <a:latin typeface="Times New Roman" pitchFamily="18" charset="0"/>
                <a:cs typeface="Times New Roman" pitchFamily="18" charset="0"/>
              </a:rPr>
              <a:t> can potentially return very large </a:t>
            </a:r>
            <a:r>
              <a:rPr lang="en-US" sz="2000" dirty="0" smtClean="0">
                <a:latin typeface="Times New Roman" pitchFamily="18" charset="0"/>
                <a:cs typeface="Times New Roman" pitchFamily="18" charset="0"/>
              </a:rPr>
              <a:t>result-sets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708920"/>
            <a:ext cx="19812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139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lstStyle/>
          <a:p>
            <a:r>
              <a:rPr lang="en-US" sz="4000" dirty="0">
                <a:solidFill>
                  <a:schemeClr val="bg1"/>
                </a:solidFill>
                <a:latin typeface="Times New Roman"/>
                <a:cs typeface="Times New Roman"/>
              </a:rPr>
              <a:t>References</a:t>
            </a:r>
            <a:endParaRPr lang="en-IN" sz="4000" dirty="0">
              <a:solidFill>
                <a:schemeClr val="bg1"/>
              </a:solidFill>
              <a:latin typeface="Times New Roman"/>
              <a:cs typeface="Times New Roman"/>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1600" dirty="0">
                <a:latin typeface="Times New Roman" pitchFamily="18" charset="0"/>
                <a:cs typeface="Times New Roman" pitchFamily="18" charset="0"/>
                <a:hlinkClick r:id="rId2"/>
              </a:rPr>
              <a:t>https://www.geeksforgeeks.org/sql-join-set-1-inner-left-right-and-full-joins/</a:t>
            </a:r>
            <a:r>
              <a:rPr lang="en-IN" sz="1600" dirty="0">
                <a:latin typeface="Times New Roman" pitchFamily="18" charset="0"/>
                <a:cs typeface="Times New Roman" pitchFamily="18" charset="0"/>
              </a:rPr>
              <a:t> [1</a:t>
            </a:r>
            <a:r>
              <a:rPr lang="en-IN" sz="1600" dirty="0" smtClean="0">
                <a:latin typeface="Times New Roman" pitchFamily="18" charset="0"/>
                <a:cs typeface="Times New Roman" pitchFamily="18" charset="0"/>
              </a:rPr>
              <a:t>]</a:t>
            </a:r>
          </a:p>
          <a:p>
            <a:pPr>
              <a:buFont typeface="Wingdings" pitchFamily="2" charset="2"/>
              <a:buChar char="Ø"/>
            </a:pPr>
            <a:r>
              <a:rPr lang="en-IN" sz="1600" dirty="0">
                <a:latin typeface="Times New Roman" pitchFamily="18" charset="0"/>
                <a:cs typeface="Times New Roman" pitchFamily="18" charset="0"/>
                <a:hlinkClick r:id="rId3"/>
              </a:rPr>
              <a:t>https://</a:t>
            </a:r>
            <a:r>
              <a:rPr lang="en-IN" sz="1600" dirty="0" smtClean="0">
                <a:latin typeface="Times New Roman" pitchFamily="18" charset="0"/>
                <a:cs typeface="Times New Roman" pitchFamily="18" charset="0"/>
                <a:hlinkClick r:id="rId3"/>
              </a:rPr>
              <a:t>www.w3schools.com/mysql/mysql_join_cross.asp</a:t>
            </a:r>
            <a:r>
              <a:rPr lang="en-IN" sz="1600" dirty="0" smtClean="0">
                <a:latin typeface="Times New Roman" pitchFamily="18" charset="0"/>
                <a:cs typeface="Times New Roman" pitchFamily="18" charset="0"/>
              </a:rPr>
              <a:t> [2]</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6489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5816" y="2852936"/>
            <a:ext cx="3312368" cy="748680"/>
          </a:xfrm>
        </p:spPr>
        <p:txBody>
          <a:bodyPr>
            <a:noAutofit/>
          </a:bodyPr>
          <a:lstStyle/>
          <a:p>
            <a:pPr marL="0" indent="0">
              <a:buNone/>
            </a:pPr>
            <a:r>
              <a:rPr lang="en-US" sz="4400" b="1" dirty="0">
                <a:latin typeface="Times New Roman" pitchFamily="18" charset="0"/>
                <a:cs typeface="Times New Roman" pitchFamily="18" charset="0"/>
              </a:rPr>
              <a:t>Thank You!</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4182354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62874" cy="1194756"/>
          </a:xfrm>
          <a:solidFill>
            <a:schemeClr val="tx2"/>
          </a:solidFill>
          <a:ln>
            <a:solidFill>
              <a:schemeClr val="accent2">
                <a:lumMod val="75000"/>
              </a:schemeClr>
            </a:solidFill>
          </a:ln>
        </p:spPr>
        <p:txBody>
          <a:bodyPr>
            <a:normAutofit/>
          </a:bodyPr>
          <a:lstStyle/>
          <a:p>
            <a:r>
              <a:rPr lang="en-IN" sz="4000" b="1" dirty="0">
                <a:solidFill>
                  <a:schemeClr val="bg1"/>
                </a:solidFill>
                <a:latin typeface="Times New Roman"/>
                <a:cs typeface="Times New Roman"/>
              </a:rPr>
              <a:t>What is SQL?</a:t>
            </a: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itchFamily="2" charset="2"/>
              <a:buChar char="Ø"/>
            </a:pPr>
            <a:r>
              <a:rPr lang="en-US" sz="2000" dirty="0">
                <a:latin typeface="Times New Roman"/>
                <a:cs typeface="Times New Roman"/>
              </a:rPr>
              <a:t>SQL stands for Structured Query Language.</a:t>
            </a:r>
            <a:endParaRPr lang="en-US" sz="2000">
              <a:latin typeface="Calibri"/>
              <a:cs typeface="Calibri"/>
            </a:endParaRPr>
          </a:p>
          <a:p>
            <a:pPr>
              <a:buFont typeface="Wingdings" pitchFamily="2" charset="2"/>
              <a:buChar char="Ø"/>
            </a:pPr>
            <a:r>
              <a:rPr lang="en-US" sz="2000" dirty="0">
                <a:latin typeface="Times New Roman"/>
                <a:cs typeface="Times New Roman"/>
              </a:rPr>
              <a:t>SQL lets you access and manipulate databases.</a:t>
            </a:r>
            <a:endParaRPr lang="en-US" sz="2000">
              <a:cs typeface="Calibri"/>
            </a:endParaRPr>
          </a:p>
          <a:p>
            <a:pPr>
              <a:buFont typeface="Wingdings" pitchFamily="2" charset="2"/>
              <a:buChar char="Ø"/>
            </a:pPr>
            <a:endParaRPr lang="en-US" sz="2000" dirty="0">
              <a:latin typeface="Times New Roman"/>
              <a:cs typeface="Times New Roman"/>
            </a:endParaRPr>
          </a:p>
          <a:p>
            <a:pPr>
              <a:buFont typeface="Wingdings" pitchFamily="2" charset="2"/>
              <a:buChar char="Ø"/>
            </a:pPr>
            <a:r>
              <a:rPr lang="en-US" sz="2000" dirty="0">
                <a:latin typeface="Times New Roman"/>
                <a:cs typeface="Times New Roman"/>
              </a:rPr>
              <a:t>There are major commands (such as SELECT, UPDATE, DELETE, INSERT, WHERE) in a similar manner.</a:t>
            </a:r>
            <a:endParaRPr lang="en-IN" sz="2000">
              <a:latin typeface="Times New Roman"/>
              <a:cs typeface="Times New Roman"/>
            </a:endParaRPr>
          </a:p>
        </p:txBody>
      </p:sp>
    </p:spTree>
    <p:extLst>
      <p:ext uri="{BB962C8B-B14F-4D97-AF65-F5344CB8AC3E}">
        <p14:creationId xmlns:p14="http://schemas.microsoft.com/office/powerpoint/2010/main" val="3311085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 y="1996"/>
            <a:ext cx="9183847" cy="1415642"/>
          </a:xfrm>
          <a:solidFill>
            <a:schemeClr val="tx2"/>
          </a:solidFill>
        </p:spPr>
        <p:txBody>
          <a:bodyPr>
            <a:normAutofit/>
          </a:bodyPr>
          <a:lstStyle/>
          <a:p>
            <a:r>
              <a:rPr lang="en-IN" sz="4000" b="1" dirty="0">
                <a:solidFill>
                  <a:srgbClr val="FFFFFF"/>
                </a:solidFill>
                <a:latin typeface="Times New Roman" pitchFamily="18" charset="0"/>
                <a:cs typeface="Times New Roman" pitchFamily="18" charset="0"/>
              </a:rPr>
              <a:t>Join Types</a:t>
            </a: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itchFamily="2" charset="2"/>
              <a:buChar char="Ø"/>
            </a:pPr>
            <a:r>
              <a:rPr lang="en-US" sz="2000" dirty="0">
                <a:latin typeface="Times New Roman"/>
                <a:cs typeface="Times New Roman"/>
              </a:rPr>
              <a:t>SQL Join statement is used to combine data or rows from two or more tables based on a common field between them. Different types of Joins are as follows: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a:cs typeface="Times New Roman"/>
              </a:rPr>
              <a:t>INNER JOIN</a:t>
            </a:r>
          </a:p>
          <a:p>
            <a:pPr>
              <a:buFont typeface="Wingdings" pitchFamily="2" charset="2"/>
              <a:buChar char="Ø"/>
            </a:pPr>
            <a:r>
              <a:rPr lang="en-US" sz="2000" dirty="0">
                <a:latin typeface="Times New Roman"/>
                <a:cs typeface="Times New Roman"/>
              </a:rPr>
              <a:t>LEFT JOIN</a:t>
            </a:r>
          </a:p>
          <a:p>
            <a:pPr>
              <a:buFont typeface="Wingdings" pitchFamily="2" charset="2"/>
              <a:buChar char="Ø"/>
            </a:pPr>
            <a:r>
              <a:rPr lang="en-US" sz="2000" dirty="0">
                <a:latin typeface="Times New Roman"/>
                <a:cs typeface="Times New Roman"/>
              </a:rPr>
              <a:t>RIGHT JOIN</a:t>
            </a:r>
          </a:p>
          <a:p>
            <a:pPr>
              <a:buFont typeface="Wingdings" pitchFamily="2" charset="2"/>
              <a:buChar char="Ø"/>
            </a:pPr>
            <a:r>
              <a:rPr lang="en-US" sz="2000" dirty="0">
                <a:latin typeface="Times New Roman"/>
                <a:cs typeface="Times New Roman"/>
              </a:rPr>
              <a:t>FULL JOIN</a:t>
            </a:r>
          </a:p>
          <a:p>
            <a:pPr>
              <a:buFont typeface="Wingdings" pitchFamily="2" charset="2"/>
              <a:buChar char="Ø"/>
            </a:pPr>
            <a:r>
              <a:rPr lang="en-US" sz="2000" dirty="0">
                <a:latin typeface="Times New Roman"/>
                <a:cs typeface="Times New Roman"/>
              </a:rPr>
              <a:t>NATURAL JOIN</a:t>
            </a:r>
            <a:r>
              <a:rPr lang="en-US" sz="1600" dirty="0">
                <a:latin typeface="Times New Roman"/>
                <a:cs typeface="Times New Roman"/>
              </a:rPr>
              <a:t> </a:t>
            </a:r>
            <a:endParaRPr lang="en-US" sz="1600" dirty="0" smtClean="0">
              <a:latin typeface="Times New Roman"/>
              <a:cs typeface="Times New Roman"/>
            </a:endParaRPr>
          </a:p>
          <a:p>
            <a:pPr>
              <a:buFont typeface="Wingdings" pitchFamily="2" charset="2"/>
              <a:buChar char="Ø"/>
            </a:pPr>
            <a:r>
              <a:rPr lang="en-US" sz="2000" dirty="0" smtClean="0">
                <a:latin typeface="Times New Roman"/>
                <a:cs typeface="Times New Roman"/>
              </a:rPr>
              <a:t>SELF JOIN</a:t>
            </a: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382794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noAutofit/>
          </a:bodyPr>
          <a:lstStyle/>
          <a:p>
            <a:r>
              <a:rPr lang="en-IN" sz="4000" b="1" dirty="0">
                <a:solidFill>
                  <a:srgbClr val="FFFFFF"/>
                </a:solidFill>
                <a:latin typeface="Times New Roman" pitchFamily="18" charset="0"/>
                <a:cs typeface="Times New Roman" pitchFamily="18" charset="0"/>
              </a:rPr>
              <a:t/>
            </a:r>
            <a:br>
              <a:rPr lang="en-IN" sz="4000" b="1" dirty="0">
                <a:solidFill>
                  <a:srgbClr val="FFFFFF"/>
                </a:solidFill>
                <a:latin typeface="Times New Roman" pitchFamily="18" charset="0"/>
                <a:cs typeface="Times New Roman" pitchFamily="18" charset="0"/>
              </a:rPr>
            </a:br>
            <a:r>
              <a:rPr lang="en-IN" sz="4000" b="1" dirty="0">
                <a:solidFill>
                  <a:srgbClr val="FFFFFF"/>
                </a:solidFill>
                <a:latin typeface="Times New Roman" pitchFamily="18" charset="0"/>
                <a:cs typeface="Times New Roman" pitchFamily="18" charset="0"/>
              </a:rPr>
              <a:t>Inner Join</a:t>
            </a:r>
            <a:br>
              <a:rPr lang="en-IN" sz="4000" b="1" dirty="0">
                <a:solidFill>
                  <a:srgbClr val="FFFFFF"/>
                </a:solidFill>
                <a:latin typeface="Times New Roman" pitchFamily="18" charset="0"/>
                <a:cs typeface="Times New Roman" pitchFamily="18" charset="0"/>
              </a:rPr>
            </a:br>
            <a:endParaRPr lang="en-IN" sz="4000" b="1"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itchFamily="2" charset="2"/>
              <a:buChar char="Ø"/>
            </a:pPr>
            <a:r>
              <a:rPr lang="en-US" sz="2000" dirty="0">
                <a:latin typeface="Times New Roman"/>
                <a:cs typeface="Times New Roman"/>
              </a:rPr>
              <a:t>The INNER JOIN keyword selects all rows from both the tables as long as the condition is satisfied.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a:cs typeface="Times New Roman"/>
              </a:rPr>
              <a:t>This keyword will create the result-set by combining all rows from both the tables where the condition satisfies i.e. value of the common field will be the same. </a:t>
            </a: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356057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 y="1996"/>
            <a:ext cx="9133986" cy="1415642"/>
          </a:xfrm>
          <a:solidFill>
            <a:schemeClr val="tx2"/>
          </a:solidFill>
        </p:spPr>
        <p:txBody>
          <a:bodyPr>
            <a:normAutofit fontScale="90000"/>
          </a:bodyPr>
          <a:lstStyle/>
          <a:p>
            <a:r>
              <a:rPr lang="en-US" dirty="0">
                <a:solidFill>
                  <a:srgbClr val="FFFFFF"/>
                </a:solidFill>
                <a:latin typeface="Times New Roman" pitchFamily="18" charset="0"/>
                <a:cs typeface="Times New Roman" pitchFamily="18" charset="0"/>
              </a:rPr>
              <a:t/>
            </a:r>
            <a:br>
              <a:rPr lang="en-US" dirty="0">
                <a:solidFill>
                  <a:srgbClr val="FFFFFF"/>
                </a:solidFill>
                <a:latin typeface="Times New Roman" pitchFamily="18" charset="0"/>
                <a:cs typeface="Times New Roman" pitchFamily="18" charset="0"/>
              </a:rPr>
            </a:br>
            <a:r>
              <a:rPr lang="en-US" sz="3600" dirty="0">
                <a:solidFill>
                  <a:srgbClr val="FFFFFF"/>
                </a:solidFill>
                <a:latin typeface="Times New Roman" pitchFamily="18" charset="0"/>
                <a:cs typeface="Times New Roman" pitchFamily="18" charset="0"/>
              </a:rPr>
              <a:t>Consider the two tables below as follows: </a:t>
            </a:r>
            <a:r>
              <a:rPr lang="en-US" dirty="0">
                <a:solidFill>
                  <a:srgbClr val="FFFFFF"/>
                </a:solidFill>
                <a:latin typeface="Times New Roman" pitchFamily="18" charset="0"/>
                <a:cs typeface="Times New Roman" pitchFamily="18" charset="0"/>
              </a:rPr>
              <a:t/>
            </a:r>
            <a:br>
              <a:rPr lang="en-US" dirty="0">
                <a:solidFill>
                  <a:srgbClr val="FFFFFF"/>
                </a:solidFill>
                <a:latin typeface="Times New Roman" pitchFamily="18" charset="0"/>
                <a:cs typeface="Times New Roman" pitchFamily="18" charset="0"/>
              </a:rPr>
            </a:br>
            <a:endParaRPr lang="en-IN"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a:xfrm>
            <a:off x="107504" y="1600200"/>
            <a:ext cx="8928992" cy="5141168"/>
          </a:xfrm>
        </p:spPr>
        <p:txBody>
          <a:bodyPr/>
          <a:lstStyle/>
          <a:p>
            <a:pPr marL="0" indent="0">
              <a:buNone/>
            </a:pPr>
            <a:r>
              <a:rPr lang="en-IN" sz="2000" dirty="0">
                <a:latin typeface="Times New Roman" pitchFamily="18" charset="0"/>
                <a:cs typeface="Times New Roman" pitchFamily="18" charset="0"/>
              </a:rPr>
              <a:t>Student Course [1]                                                 Student [1]</a:t>
            </a:r>
            <a:endParaRPr lang="en-IN" dirty="0"/>
          </a:p>
        </p:txBody>
      </p:sp>
      <p:pic>
        <p:nvPicPr>
          <p:cNvPr id="1026" name="Picture 2" descr="https://lh3.googleusercontent.com/T12glGHdHz-MB7P2JHeLRnqYjGtMpSy-kj8eNuty5wYNRM3S3NjZKFthiI15fANP1wwA1rYVQOV31041YjFNUGcZz0_tjCBrbxq86HOsDbb_hs2g0pQTCSNTLM5sh9vkOZ3JwUxCC5d3tHmDEgieASicb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204864"/>
            <a:ext cx="4416425"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feYK0YQCviZYfn8UlYTUBvg6Y108Lc8axc1pJiR3Rjvjsd28D4SNO0SnaG_Z3qb0-iulvYu2vfVkWu9wkA7tfU6rYAFl2DesQ_GRiNwd5iJ_pMwLep5ljmBkF5DUYc99_-xpdh8JevXPw7q7rILUtGT4MQ=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281063"/>
            <a:ext cx="3672408"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930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normAutofit fontScale="90000"/>
          </a:bodyPr>
          <a:lstStyle/>
          <a:p>
            <a:r>
              <a:rPr lang="en-IN" b="1" dirty="0">
                <a:solidFill>
                  <a:srgbClr val="FFFFFF"/>
                </a:solidFill>
                <a:latin typeface="Times New Roman" pitchFamily="18" charset="0"/>
                <a:cs typeface="Times New Roman" pitchFamily="18" charset="0"/>
              </a:rPr>
              <a:t/>
            </a:r>
            <a:br>
              <a:rPr lang="en-IN" b="1" dirty="0">
                <a:solidFill>
                  <a:srgbClr val="FFFFFF"/>
                </a:solidFill>
                <a:latin typeface="Times New Roman" pitchFamily="18" charset="0"/>
                <a:cs typeface="Times New Roman" pitchFamily="18" charset="0"/>
              </a:rPr>
            </a:br>
            <a:r>
              <a:rPr lang="en-IN" b="1" dirty="0">
                <a:solidFill>
                  <a:srgbClr val="FFFFFF"/>
                </a:solidFill>
                <a:latin typeface="Times New Roman" pitchFamily="18" charset="0"/>
                <a:cs typeface="Times New Roman" pitchFamily="18" charset="0"/>
              </a:rPr>
              <a:t>Inner Join</a:t>
            </a:r>
            <a:br>
              <a:rPr lang="en-IN" b="1" dirty="0">
                <a:solidFill>
                  <a:srgbClr val="FFFFFF"/>
                </a:solidFill>
                <a:latin typeface="Times New Roman" pitchFamily="18" charset="0"/>
                <a:cs typeface="Times New Roman" pitchFamily="18" charset="0"/>
              </a:rPr>
            </a:br>
            <a:endParaRPr lang="en-IN" b="1"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itchFamily="2" charset="2"/>
              <a:buChar char="Ø"/>
            </a:pPr>
            <a:r>
              <a:rPr lang="en-US" sz="2000" dirty="0">
                <a:latin typeface="Times New Roman"/>
                <a:cs typeface="Times New Roman"/>
              </a:rPr>
              <a:t>SELECT table1.column1,table1.column2,table2.column1,....</a:t>
            </a:r>
          </a:p>
          <a:p>
            <a:pPr>
              <a:buFont typeface="Wingdings" pitchFamily="2" charset="2"/>
              <a:buChar char="Ø"/>
            </a:pPr>
            <a:r>
              <a:rPr lang="en-US" sz="2000" dirty="0">
                <a:latin typeface="Times New Roman"/>
                <a:cs typeface="Times New Roman"/>
              </a:rPr>
              <a:t>FROM table1 </a:t>
            </a: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a:cs typeface="Times New Roman"/>
              </a:rPr>
              <a:t>INNER JOIN table2</a:t>
            </a:r>
          </a:p>
          <a:p>
            <a:pPr>
              <a:buFont typeface="Wingdings" pitchFamily="2" charset="2"/>
              <a:buChar char="Ø"/>
            </a:pPr>
            <a:r>
              <a:rPr lang="en-US" sz="2000" dirty="0">
                <a:latin typeface="Times New Roman"/>
                <a:cs typeface="Times New Roman"/>
              </a:rPr>
              <a:t>ON table1.matching_column = table2.matching_column;</a:t>
            </a:r>
          </a:p>
          <a:p>
            <a:pPr>
              <a:buFont typeface="Wingdings" pitchFamily="2" charset="2"/>
              <a:buChar char="Ø"/>
            </a:pPr>
            <a:r>
              <a:rPr lang="en-US" sz="2000" dirty="0">
                <a:latin typeface="Times New Roman"/>
                <a:cs typeface="Times New Roman"/>
              </a:rPr>
              <a:t>table1: First table.</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a:cs typeface="Times New Roman"/>
              </a:rPr>
              <a:t>table2: Second table</a:t>
            </a:r>
          </a:p>
          <a:p>
            <a:pPr>
              <a:buFont typeface="Wingdings" pitchFamily="2" charset="2"/>
              <a:buChar char="Ø"/>
            </a:pPr>
            <a:r>
              <a:rPr lang="en-US" sz="2000" err="1">
                <a:latin typeface="Times New Roman"/>
                <a:cs typeface="Times New Roman"/>
              </a:rPr>
              <a:t>matching_column</a:t>
            </a:r>
            <a:r>
              <a:rPr lang="en-US" sz="2000" dirty="0">
                <a:latin typeface="Times New Roman"/>
                <a:cs typeface="Times New Roman"/>
              </a:rPr>
              <a:t>: (Column common to both the tables.)</a:t>
            </a:r>
            <a:endParaRPr lang="en-IN" sz="2000">
              <a:latin typeface="Times New Roman"/>
              <a:cs typeface="Times New Roman"/>
            </a:endParaRPr>
          </a:p>
        </p:txBody>
      </p:sp>
      <p:pic>
        <p:nvPicPr>
          <p:cNvPr id="2050" name="Picture 2" descr="https://lh4.googleusercontent.com/PllqY03_k3kw7kB8nbsASFkruJK_uM34bM606R4_SRuMwmrxokhp1ixc8h03hyLWpipmpaNOZIpKuhsY10gY4BTh9xy3O_5FmSCwbkaYPtIkYiOBlRAowN1XgKgY7dJMk9xVjQT529oH1XRPWdKJwoBqG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6606368" y="4171412"/>
            <a:ext cx="1961914" cy="127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04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62874" cy="1415642"/>
          </a:xfrm>
          <a:solidFill>
            <a:schemeClr val="tx2"/>
          </a:solidFill>
        </p:spPr>
        <p:txBody>
          <a:bodyPr>
            <a:noAutofit/>
          </a:bodyPr>
          <a:lstStyle/>
          <a:p>
            <a:r>
              <a:rPr lang="en-IN" sz="3600" dirty="0">
                <a:solidFill>
                  <a:srgbClr val="FFFFFF"/>
                </a:solidFill>
                <a:latin typeface="Times New Roman" pitchFamily="18" charset="0"/>
                <a:cs typeface="Times New Roman" pitchFamily="18" charset="0"/>
              </a:rPr>
              <a:t/>
            </a:r>
            <a:br>
              <a:rPr lang="en-IN" sz="3600" dirty="0">
                <a:solidFill>
                  <a:srgbClr val="FFFFFF"/>
                </a:solidFill>
                <a:latin typeface="Times New Roman" pitchFamily="18" charset="0"/>
                <a:cs typeface="Times New Roman" pitchFamily="18" charset="0"/>
              </a:rPr>
            </a:br>
            <a:r>
              <a:rPr lang="en-IN" sz="3600" dirty="0">
                <a:solidFill>
                  <a:srgbClr val="FFFFFF"/>
                </a:solidFill>
                <a:latin typeface="Times New Roman" pitchFamily="18" charset="0"/>
                <a:cs typeface="Times New Roman" pitchFamily="18" charset="0"/>
              </a:rPr>
              <a:t/>
            </a:r>
            <a:br>
              <a:rPr lang="en-IN" sz="3600" dirty="0">
                <a:solidFill>
                  <a:srgbClr val="FFFFFF"/>
                </a:solidFill>
                <a:latin typeface="Times New Roman" pitchFamily="18" charset="0"/>
                <a:cs typeface="Times New Roman" pitchFamily="18" charset="0"/>
              </a:rPr>
            </a:br>
            <a:r>
              <a:rPr lang="en-IN" sz="3600" dirty="0">
                <a:solidFill>
                  <a:srgbClr val="FFFFFF"/>
                </a:solidFill>
                <a:latin typeface="Times New Roman" pitchFamily="18" charset="0"/>
                <a:cs typeface="Times New Roman" pitchFamily="18" charset="0"/>
              </a:rPr>
              <a:t>Example Queries(INNER JOIN)</a:t>
            </a:r>
            <a:r>
              <a:rPr lang="en-IN" sz="3600" dirty="0">
                <a:solidFill>
                  <a:srgbClr val="FFFFFF"/>
                </a:solidFill>
                <a:effectLst/>
                <a:latin typeface="Times New Roman" pitchFamily="18" charset="0"/>
                <a:cs typeface="Times New Roman" pitchFamily="18" charset="0"/>
              </a:rPr>
              <a:t/>
            </a:r>
            <a:br>
              <a:rPr lang="en-IN" sz="3600" dirty="0">
                <a:solidFill>
                  <a:srgbClr val="FFFFFF"/>
                </a:solidFill>
                <a:effectLst/>
                <a:latin typeface="Times New Roman" pitchFamily="18" charset="0"/>
                <a:cs typeface="Times New Roman" pitchFamily="18" charset="0"/>
              </a:rPr>
            </a:br>
            <a:r>
              <a:rPr lang="en-IN" sz="3600" dirty="0">
                <a:solidFill>
                  <a:srgbClr val="FFFFFF"/>
                </a:solidFill>
                <a:latin typeface="Times New Roman" pitchFamily="18" charset="0"/>
                <a:cs typeface="Times New Roman" pitchFamily="18" charset="0"/>
              </a:rPr>
              <a:t/>
            </a:r>
            <a:br>
              <a:rPr lang="en-IN" sz="3600" dirty="0">
                <a:solidFill>
                  <a:srgbClr val="FFFFFF"/>
                </a:solidFill>
                <a:latin typeface="Times New Roman" pitchFamily="18" charset="0"/>
                <a:cs typeface="Times New Roman" pitchFamily="18" charset="0"/>
              </a:rPr>
            </a:br>
            <a:endParaRPr lang="en-IN" sz="3600"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1600" dirty="0">
                <a:latin typeface="Times New Roman" pitchFamily="18" charset="0"/>
                <a:cs typeface="Times New Roman" pitchFamily="18" charset="0"/>
              </a:rPr>
              <a:t>This query will show the names and age of students enrolled in different courses.  </a:t>
            </a:r>
          </a:p>
          <a:p>
            <a:pPr>
              <a:buFont typeface="Wingdings" pitchFamily="2" charset="2"/>
              <a:buChar char="Ø"/>
            </a:pPr>
            <a:endParaRPr lang="en-US" sz="1600" b="0" dirty="0">
              <a:effectLst/>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SELECT </a:t>
            </a:r>
            <a:r>
              <a:rPr lang="en-US" sz="1600" dirty="0" err="1">
                <a:latin typeface="Times New Roman" pitchFamily="18" charset="0"/>
                <a:cs typeface="Times New Roman" pitchFamily="18" charset="0"/>
              </a:rPr>
              <a:t>StudentCourse.COURSE_ID</a:t>
            </a:r>
            <a:r>
              <a:rPr lang="en-US" sz="1600" dirty="0">
                <a:latin typeface="Times New Roman" pitchFamily="18" charset="0"/>
                <a:cs typeface="Times New Roman" pitchFamily="18" charset="0"/>
              </a:rPr>
              <a:t>, Student.NAME, </a:t>
            </a:r>
            <a:r>
              <a:rPr lang="en-US" sz="1600" dirty="0" err="1">
                <a:latin typeface="Times New Roman" pitchFamily="18" charset="0"/>
                <a:cs typeface="Times New Roman" pitchFamily="18" charset="0"/>
              </a:rPr>
              <a:t>Student.AGE</a:t>
            </a:r>
            <a:r>
              <a:rPr lang="en-US" sz="1600" dirty="0">
                <a:latin typeface="Times New Roman" pitchFamily="18" charset="0"/>
                <a:cs typeface="Times New Roman" pitchFamily="18" charset="0"/>
              </a:rPr>
              <a:t> FROM Student</a:t>
            </a:r>
            <a:endParaRPr lang="en-US" sz="1600" b="0" dirty="0">
              <a:effectLst/>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INNER JOIN </a:t>
            </a:r>
            <a:r>
              <a:rPr lang="en-US" sz="1600" dirty="0" err="1">
                <a:latin typeface="Times New Roman" pitchFamily="18" charset="0"/>
                <a:cs typeface="Times New Roman" pitchFamily="18" charset="0"/>
              </a:rPr>
              <a:t>StudentCourse</a:t>
            </a:r>
            <a:endParaRPr lang="en-US" sz="1600" b="0" dirty="0">
              <a:effectLst/>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ON </a:t>
            </a:r>
            <a:r>
              <a:rPr lang="en-US" sz="1600" dirty="0" err="1">
                <a:latin typeface="Times New Roman" pitchFamily="18" charset="0"/>
                <a:cs typeface="Times New Roman" pitchFamily="18" charset="0"/>
              </a:rPr>
              <a:t>Student.ROLL_NO</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StudentCourse.ROLL_NO</a:t>
            </a:r>
            <a:r>
              <a:rPr lang="en-US" sz="1600" dirty="0">
                <a:latin typeface="Times New Roman" pitchFamily="18" charset="0"/>
                <a:cs typeface="Times New Roman" pitchFamily="18" charset="0"/>
              </a:rPr>
              <a:t>;</a:t>
            </a:r>
          </a:p>
          <a:p>
            <a:pPr>
              <a:buFont typeface="Wingdings" pitchFamily="2" charset="2"/>
              <a:buChar char="Ø"/>
            </a:pPr>
            <a:endParaRPr lang="en-US" sz="1600" b="0" dirty="0">
              <a:effectLst/>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Output: </a:t>
            </a:r>
            <a:r>
              <a:rPr lang="en-US" dirty="0"/>
              <a:t/>
            </a:r>
            <a:br>
              <a:rPr lang="en-US" dirty="0"/>
            </a:br>
            <a:endParaRPr lang="en-IN" dirty="0"/>
          </a:p>
        </p:txBody>
      </p:sp>
      <p:pic>
        <p:nvPicPr>
          <p:cNvPr id="9218" name="Picture 2" descr="tabl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429000"/>
            <a:ext cx="520065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6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normAutofit fontScale="90000"/>
          </a:bodyPr>
          <a:lstStyle/>
          <a:p>
            <a:r>
              <a:rPr lang="en-IN" b="1" dirty="0">
                <a:solidFill>
                  <a:srgbClr val="FFFFFF"/>
                </a:solidFill>
                <a:latin typeface="Times New Roman" pitchFamily="18" charset="0"/>
                <a:cs typeface="Times New Roman" pitchFamily="18" charset="0"/>
              </a:rPr>
              <a:t/>
            </a:r>
            <a:br>
              <a:rPr lang="en-IN" b="1" dirty="0">
                <a:solidFill>
                  <a:srgbClr val="FFFFFF"/>
                </a:solidFill>
                <a:latin typeface="Times New Roman" pitchFamily="18" charset="0"/>
                <a:cs typeface="Times New Roman" pitchFamily="18" charset="0"/>
              </a:rPr>
            </a:br>
            <a:r>
              <a:rPr lang="en-IN" b="1" dirty="0">
                <a:solidFill>
                  <a:srgbClr val="FFFFFF"/>
                </a:solidFill>
                <a:latin typeface="Times New Roman" pitchFamily="18" charset="0"/>
                <a:cs typeface="Times New Roman" pitchFamily="18" charset="0"/>
              </a:rPr>
              <a:t/>
            </a:r>
            <a:br>
              <a:rPr lang="en-IN" b="1" dirty="0">
                <a:solidFill>
                  <a:srgbClr val="FFFFFF"/>
                </a:solidFill>
                <a:latin typeface="Times New Roman" pitchFamily="18" charset="0"/>
                <a:cs typeface="Times New Roman" pitchFamily="18" charset="0"/>
              </a:rPr>
            </a:br>
            <a:r>
              <a:rPr lang="en-IN" b="1" dirty="0">
                <a:solidFill>
                  <a:srgbClr val="FFFFFF"/>
                </a:solidFill>
                <a:latin typeface="Times New Roman" pitchFamily="18" charset="0"/>
                <a:cs typeface="Times New Roman" pitchFamily="18" charset="0"/>
              </a:rPr>
              <a:t>LEFT JOIN</a:t>
            </a:r>
            <a:r>
              <a:rPr lang="en-IN" b="1" dirty="0">
                <a:solidFill>
                  <a:srgbClr val="FFFFFF"/>
                </a:solidFill>
                <a:effectLst/>
                <a:latin typeface="Times New Roman" pitchFamily="18" charset="0"/>
                <a:cs typeface="Times New Roman" pitchFamily="18" charset="0"/>
              </a:rPr>
              <a:t/>
            </a:r>
            <a:br>
              <a:rPr lang="en-IN" b="1" dirty="0">
                <a:solidFill>
                  <a:srgbClr val="FFFFFF"/>
                </a:solidFill>
                <a:effectLst/>
                <a:latin typeface="Times New Roman" pitchFamily="18" charset="0"/>
                <a:cs typeface="Times New Roman" pitchFamily="18" charset="0"/>
              </a:rPr>
            </a:br>
            <a:r>
              <a:rPr lang="en-IN" b="1" dirty="0">
                <a:solidFill>
                  <a:srgbClr val="FFFFFF"/>
                </a:solidFill>
                <a:latin typeface="Times New Roman" pitchFamily="18" charset="0"/>
                <a:cs typeface="Times New Roman" pitchFamily="18" charset="0"/>
              </a:rPr>
              <a:t/>
            </a:r>
            <a:br>
              <a:rPr lang="en-IN" b="1" dirty="0">
                <a:solidFill>
                  <a:srgbClr val="FFFFFF"/>
                </a:solidFill>
                <a:latin typeface="Times New Roman" pitchFamily="18" charset="0"/>
                <a:cs typeface="Times New Roman" pitchFamily="18" charset="0"/>
              </a:rPr>
            </a:br>
            <a:endParaRPr lang="en-IN" b="1"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pPr algn="just">
              <a:buFont typeface="Wingdings" pitchFamily="2" charset="2"/>
              <a:buChar char="Ø"/>
            </a:pPr>
            <a:r>
              <a:rPr lang="en-US" sz="2000" dirty="0">
                <a:latin typeface="Times New Roman"/>
                <a:cs typeface="Times New Roman"/>
              </a:rPr>
              <a:t>This join returns all the rows of the table on the left side of the join and matches rows for the table on the right side of the join. For the rows for which there is no matching row on the right side, the result-set will contain </a:t>
            </a:r>
            <a:r>
              <a:rPr lang="en-US" sz="2000" i="1" dirty="0">
                <a:latin typeface="Times New Roman"/>
                <a:cs typeface="Times New Roman"/>
              </a:rPr>
              <a:t>null</a:t>
            </a:r>
            <a:r>
              <a:rPr lang="en-US" sz="2000" dirty="0">
                <a:latin typeface="Times New Roman"/>
                <a:cs typeface="Times New Roman"/>
              </a:rPr>
              <a:t>. LEFT JOIN is also known as LEFT OUTER JOIN.</a:t>
            </a:r>
            <a:endParaRPr lang="en-US" sz="2000" b="0" dirty="0">
              <a:effectLst/>
              <a:latin typeface="Times New Roman"/>
              <a:cs typeface="Times New Roman"/>
            </a:endParaRPr>
          </a:p>
          <a:p>
            <a:pPr algn="just">
              <a:buFont typeface="Wingdings" pitchFamily="2" charset="2"/>
              <a:buChar char="Ø"/>
            </a:pPr>
            <a:r>
              <a:rPr lang="en-US" sz="2000" dirty="0">
                <a:latin typeface="Times New Roman"/>
                <a:cs typeface="Times New Roman"/>
              </a:rPr>
              <a:t>SELECT table1.column1,table1.column2,table2.column1,....</a:t>
            </a:r>
            <a:endParaRPr lang="en-US" sz="2000" b="0" dirty="0">
              <a:effectLst/>
              <a:latin typeface="Times New Roman"/>
              <a:cs typeface="Times New Roman"/>
            </a:endParaRPr>
          </a:p>
          <a:p>
            <a:pPr algn="just">
              <a:buFont typeface="Wingdings" pitchFamily="2" charset="2"/>
              <a:buChar char="Ø"/>
            </a:pPr>
            <a:r>
              <a:rPr lang="en-US" sz="2000" dirty="0">
                <a:latin typeface="Times New Roman"/>
                <a:cs typeface="Times New Roman"/>
              </a:rPr>
              <a:t>FROM table1 </a:t>
            </a:r>
            <a:endParaRPr lang="en-US" sz="2000" b="0" dirty="0">
              <a:effectLst/>
              <a:latin typeface="Times New Roman"/>
              <a:cs typeface="Times New Roman"/>
            </a:endParaRPr>
          </a:p>
          <a:p>
            <a:pPr algn="just">
              <a:buFont typeface="Wingdings" pitchFamily="2" charset="2"/>
              <a:buChar char="Ø"/>
            </a:pPr>
            <a:r>
              <a:rPr lang="en-US" sz="2000" dirty="0">
                <a:latin typeface="Times New Roman"/>
                <a:cs typeface="Times New Roman"/>
              </a:rPr>
              <a:t>LEFT JOIN table2</a:t>
            </a:r>
            <a:endParaRPr lang="en-US" sz="2000" b="0" dirty="0">
              <a:effectLst/>
              <a:latin typeface="Times New Roman"/>
              <a:cs typeface="Times New Roman"/>
            </a:endParaRPr>
          </a:p>
          <a:p>
            <a:pPr algn="just">
              <a:buFont typeface="Wingdings" pitchFamily="2" charset="2"/>
              <a:buChar char="Ø"/>
            </a:pPr>
            <a:r>
              <a:rPr lang="en-US" sz="2000" dirty="0">
                <a:latin typeface="Times New Roman"/>
                <a:cs typeface="Times New Roman"/>
              </a:rPr>
              <a:t>ON table1.matching_column = table2.matching_column;</a:t>
            </a:r>
            <a:endParaRPr lang="en-US" sz="2000" b="0" dirty="0">
              <a:effectLst/>
              <a:latin typeface="Times New Roman"/>
              <a:cs typeface="Times New Roman"/>
            </a:endParaRPr>
          </a:p>
          <a:p>
            <a:pPr algn="just">
              <a:buFont typeface="Wingdings" pitchFamily="2" charset="2"/>
              <a:buChar char="Ø"/>
            </a:pPr>
            <a:r>
              <a:rPr lang="en-US" sz="2000" dirty="0">
                <a:latin typeface="Times New Roman"/>
                <a:cs typeface="Times New Roman"/>
              </a:rPr>
              <a:t>table1: First table</a:t>
            </a:r>
          </a:p>
          <a:p>
            <a:pPr algn="just">
              <a:buFont typeface="Wingdings" pitchFamily="2" charset="2"/>
              <a:buChar char="Ø"/>
            </a:pPr>
            <a:endParaRPr lang="en-US" sz="2000" b="0" dirty="0">
              <a:effectLst/>
              <a:latin typeface="Times New Roman" pitchFamily="18" charset="0"/>
              <a:cs typeface="Times New Roman" pitchFamily="18" charset="0"/>
            </a:endParaRPr>
          </a:p>
          <a:p>
            <a:pPr algn="just">
              <a:buFont typeface="Wingdings" pitchFamily="2" charset="2"/>
              <a:buChar char="Ø"/>
            </a:pPr>
            <a:r>
              <a:rPr lang="en-US" sz="2000" dirty="0">
                <a:latin typeface="Times New Roman"/>
                <a:cs typeface="Times New Roman"/>
              </a:rPr>
              <a:t>table2: Second table</a:t>
            </a:r>
            <a:endParaRPr lang="en-US" sz="2000" b="0" dirty="0">
              <a:effectLst/>
              <a:latin typeface="Times New Roman"/>
              <a:cs typeface="Times New Roman"/>
            </a:endParaRPr>
          </a:p>
          <a:p>
            <a:pPr algn="just">
              <a:buFont typeface="Wingdings" pitchFamily="2" charset="2"/>
              <a:buChar char="Ø"/>
            </a:pPr>
            <a:r>
              <a:rPr lang="en-US" sz="2000" err="1">
                <a:latin typeface="Times New Roman"/>
                <a:cs typeface="Times New Roman"/>
              </a:rPr>
              <a:t>matching_column</a:t>
            </a:r>
            <a:r>
              <a:rPr lang="en-US" sz="2000" dirty="0">
                <a:latin typeface="Times New Roman"/>
                <a:cs typeface="Times New Roman"/>
              </a:rPr>
              <a:t>: Column common to both the tables.</a:t>
            </a:r>
            <a:endParaRPr lang="en-US" sz="2000" b="0" dirty="0">
              <a:effectLst/>
              <a:latin typeface="Times New Roman"/>
              <a:cs typeface="Times New Roman"/>
            </a:endParaRPr>
          </a:p>
          <a:p>
            <a:pPr marL="0" indent="0" algn="just">
              <a:buNone/>
            </a:pP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pic>
        <p:nvPicPr>
          <p:cNvPr id="1026" name="Picture 2" descr="https://i.stack.imgur.com/VkA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755" y="4862144"/>
            <a:ext cx="2133131" cy="140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36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62874" cy="1415642"/>
          </a:xfrm>
          <a:solidFill>
            <a:schemeClr val="tx2"/>
          </a:solidFill>
        </p:spPr>
        <p:txBody>
          <a:bodyPr>
            <a:normAutofit/>
          </a:bodyPr>
          <a:lstStyle/>
          <a:p>
            <a:r>
              <a:rPr lang="en-IN" sz="3600" dirty="0">
                <a:solidFill>
                  <a:schemeClr val="bg1"/>
                </a:solidFill>
                <a:latin typeface="Times New Roman"/>
                <a:cs typeface="Times New Roman"/>
              </a:rPr>
              <a:t>Example</a:t>
            </a:r>
            <a:r>
              <a:rPr lang="en-IN" sz="3600" dirty="0">
                <a:latin typeface="Times New Roman"/>
                <a:cs typeface="Times New Roman"/>
              </a:rPr>
              <a:t> </a:t>
            </a:r>
            <a:r>
              <a:rPr lang="en-IN" sz="3600" dirty="0">
                <a:solidFill>
                  <a:schemeClr val="bg1"/>
                </a:solidFill>
                <a:latin typeface="Times New Roman"/>
                <a:cs typeface="Times New Roman"/>
              </a:rPr>
              <a:t>Queries(LEFT JOIN)</a:t>
            </a:r>
          </a:p>
        </p:txBody>
      </p:sp>
      <p:sp>
        <p:nvSpPr>
          <p:cNvPr id="3" name="Content Placeholder 2"/>
          <p:cNvSpPr>
            <a:spLocks noGrp="1"/>
          </p:cNvSpPr>
          <p:nvPr>
            <p:ph idx="1"/>
          </p:nvPr>
        </p:nvSpPr>
        <p:spPr/>
        <p:txBody>
          <a:bodyPr>
            <a:normAutofit/>
          </a:bodyPr>
          <a:lstStyle/>
          <a:p>
            <a:pPr>
              <a:buFont typeface="Wingdings" pitchFamily="2" charset="2"/>
              <a:buChar char="Ø"/>
            </a:pPr>
            <a:r>
              <a:rPr lang="en-IN" sz="1600" dirty="0">
                <a:latin typeface="Times New Roman" pitchFamily="18" charset="0"/>
                <a:cs typeface="Times New Roman" pitchFamily="18" charset="0"/>
              </a:rPr>
              <a:t>SELECT </a:t>
            </a:r>
            <a:r>
              <a:rPr lang="en-IN" sz="1600" dirty="0" err="1">
                <a:latin typeface="Times New Roman" pitchFamily="18" charset="0"/>
                <a:cs typeface="Times New Roman" pitchFamily="18" charset="0"/>
              </a:rPr>
              <a:t>Student.NAME,StudentCourse.COURSE_ID</a:t>
            </a:r>
            <a:r>
              <a:rPr lang="en-IN" sz="1600" dirty="0">
                <a:latin typeface="Times New Roman" pitchFamily="18" charset="0"/>
                <a:cs typeface="Times New Roman" pitchFamily="18" charset="0"/>
              </a:rPr>
              <a:t> </a:t>
            </a:r>
            <a:endParaRPr lang="en-IN" sz="1600" b="0" dirty="0">
              <a:effectLst/>
              <a:latin typeface="Times New Roman" pitchFamily="18" charset="0"/>
              <a:cs typeface="Times New Roman" pitchFamily="18" charset="0"/>
            </a:endParaRPr>
          </a:p>
          <a:p>
            <a:pPr>
              <a:buFont typeface="Wingdings" pitchFamily="2" charset="2"/>
              <a:buChar char="Ø"/>
            </a:pPr>
            <a:r>
              <a:rPr lang="en-IN" sz="1600" dirty="0">
                <a:latin typeface="Times New Roman" pitchFamily="18" charset="0"/>
                <a:cs typeface="Times New Roman" pitchFamily="18" charset="0"/>
              </a:rPr>
              <a:t>FROM Student</a:t>
            </a:r>
            <a:endParaRPr lang="en-IN" sz="1600" b="0" dirty="0">
              <a:effectLst/>
              <a:latin typeface="Times New Roman" pitchFamily="18" charset="0"/>
              <a:cs typeface="Times New Roman" pitchFamily="18" charset="0"/>
            </a:endParaRPr>
          </a:p>
          <a:p>
            <a:pPr>
              <a:buFont typeface="Wingdings" pitchFamily="2" charset="2"/>
              <a:buChar char="Ø"/>
            </a:pPr>
            <a:r>
              <a:rPr lang="en-IN" sz="1600" dirty="0">
                <a:latin typeface="Times New Roman" pitchFamily="18" charset="0"/>
                <a:cs typeface="Times New Roman" pitchFamily="18" charset="0"/>
              </a:rPr>
              <a:t>LEFT JOIN </a:t>
            </a:r>
            <a:r>
              <a:rPr lang="en-IN" sz="1600" dirty="0" err="1">
                <a:latin typeface="Times New Roman" pitchFamily="18" charset="0"/>
                <a:cs typeface="Times New Roman" pitchFamily="18" charset="0"/>
              </a:rPr>
              <a:t>StudentCourse</a:t>
            </a:r>
            <a:r>
              <a:rPr lang="en-IN" sz="1600" dirty="0">
                <a:latin typeface="Times New Roman" pitchFamily="18" charset="0"/>
                <a:cs typeface="Times New Roman" pitchFamily="18" charset="0"/>
              </a:rPr>
              <a:t> </a:t>
            </a:r>
            <a:endParaRPr lang="en-IN" sz="1600" b="0" dirty="0">
              <a:effectLst/>
              <a:latin typeface="Times New Roman" pitchFamily="18" charset="0"/>
              <a:cs typeface="Times New Roman" pitchFamily="18" charset="0"/>
            </a:endParaRPr>
          </a:p>
          <a:p>
            <a:pPr>
              <a:buFont typeface="Wingdings" pitchFamily="2" charset="2"/>
              <a:buChar char="Ø"/>
            </a:pPr>
            <a:r>
              <a:rPr lang="en-IN" sz="1600" dirty="0">
                <a:latin typeface="Times New Roman" pitchFamily="18" charset="0"/>
                <a:cs typeface="Times New Roman" pitchFamily="18" charset="0"/>
              </a:rPr>
              <a:t>ON </a:t>
            </a:r>
            <a:r>
              <a:rPr lang="en-IN" sz="1600" dirty="0" err="1">
                <a:latin typeface="Times New Roman" pitchFamily="18" charset="0"/>
                <a:cs typeface="Times New Roman" pitchFamily="18" charset="0"/>
              </a:rPr>
              <a:t>StudentCourse.ROLL_NO</a:t>
            </a:r>
            <a:r>
              <a:rPr lang="en-IN" sz="1600" dirty="0">
                <a:latin typeface="Times New Roman" pitchFamily="18" charset="0"/>
                <a:cs typeface="Times New Roman" pitchFamily="18" charset="0"/>
              </a:rPr>
              <a:t> = </a:t>
            </a:r>
            <a:r>
              <a:rPr lang="en-IN" sz="1600" dirty="0" err="1">
                <a:latin typeface="Times New Roman" pitchFamily="18" charset="0"/>
                <a:cs typeface="Times New Roman" pitchFamily="18" charset="0"/>
              </a:rPr>
              <a:t>Student.ROLL_NO</a:t>
            </a:r>
            <a:r>
              <a:rPr lang="en-IN" sz="1600" dirty="0">
                <a:latin typeface="Times New Roman" pitchFamily="18" charset="0"/>
                <a:cs typeface="Times New Roman" pitchFamily="18" charset="0"/>
              </a:rPr>
              <a:t>;</a:t>
            </a:r>
            <a:endParaRPr lang="en-IN" sz="1600" b="0" dirty="0">
              <a:effectLst/>
              <a:latin typeface="Times New Roman" pitchFamily="18" charset="0"/>
              <a:cs typeface="Times New Roman" pitchFamily="18" charset="0"/>
            </a:endParaRPr>
          </a:p>
          <a:p>
            <a:pPr>
              <a:buFont typeface="Wingdings" pitchFamily="2" charset="2"/>
              <a:buChar char="Ø"/>
            </a:pPr>
            <a:endParaRPr lang="en-IN" sz="1600" dirty="0">
              <a:latin typeface="Times New Roman" pitchFamily="18" charset="0"/>
              <a:cs typeface="Times New Roman" pitchFamily="18" charset="0"/>
            </a:endParaRPr>
          </a:p>
          <a:p>
            <a:pPr>
              <a:buFont typeface="Wingdings" pitchFamily="2" charset="2"/>
              <a:buChar char="Ø"/>
            </a:pPr>
            <a:r>
              <a:rPr lang="en-IN" sz="1600" b="1" dirty="0">
                <a:latin typeface="Times New Roman" pitchFamily="18" charset="0"/>
                <a:cs typeface="Times New Roman" pitchFamily="18" charset="0"/>
              </a:rPr>
              <a:t>Output:</a:t>
            </a:r>
            <a:endParaRPr lang="en-IN" sz="1600" b="1" dirty="0">
              <a:effectLst/>
              <a:latin typeface="Times New Roman" pitchFamily="18" charset="0"/>
              <a:cs typeface="Times New Roman" pitchFamily="18" charset="0"/>
            </a:endParaRPr>
          </a:p>
          <a:p>
            <a:pPr marL="0" indent="0">
              <a:buNone/>
            </a:pPr>
            <a:r>
              <a:rPr lang="en-IN" dirty="0"/>
              <a:t/>
            </a: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996952"/>
            <a:ext cx="34290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135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423</Words>
  <Application>Microsoft Office PowerPoint</Application>
  <PresentationFormat>On-screen Show (4:3)</PresentationFormat>
  <Paragraphs>202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What is SQL?</vt:lpstr>
      <vt:lpstr>Join Types</vt:lpstr>
      <vt:lpstr> Inner Join </vt:lpstr>
      <vt:lpstr> Consider the two tables below as follows:  </vt:lpstr>
      <vt:lpstr> Inner Join </vt:lpstr>
      <vt:lpstr>  Example Queries(INNER JOIN)  </vt:lpstr>
      <vt:lpstr>  LEFT JOIN  </vt:lpstr>
      <vt:lpstr>Example Queries(LEFT JOIN)</vt:lpstr>
      <vt:lpstr> RIGHT JOIN </vt:lpstr>
      <vt:lpstr>  Example Queries (RIGHT JOIN):  </vt:lpstr>
      <vt:lpstr>  Full Join  </vt:lpstr>
      <vt:lpstr>Example Queries(FULL JOIN)</vt:lpstr>
      <vt:lpstr>  Natural join (⋈)  </vt:lpstr>
      <vt:lpstr>Query: Find all Employees and their respective departments. Solution: (Employee) ⋈ (Department) </vt:lpstr>
      <vt:lpstr>Self Join</vt:lpstr>
      <vt:lpstr>CROSS JOIN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SQL Joins</dc:title>
  <dc:creator>HP</dc:creator>
  <cp:lastModifiedBy>HP</cp:lastModifiedBy>
  <cp:revision>108</cp:revision>
  <dcterms:created xsi:type="dcterms:W3CDTF">2023-08-22T13:31:52Z</dcterms:created>
  <dcterms:modified xsi:type="dcterms:W3CDTF">2023-08-23T16:32:44Z</dcterms:modified>
</cp:coreProperties>
</file>