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9144000"/>
  <p:notesSz cx="6858000" cy="9144000"/>
  <p:embeddedFontLst>
    <p:embeddedFont>
      <p:font typeface="Arial Narrow"/>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5" roundtripDataSignature="AMtx7mhX9KuCtFTDDVIY0IzVY5DJM3ru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ArialNarrow-bold.fntdata"/><Relationship Id="rId41" Type="http://schemas.openxmlformats.org/officeDocument/2006/relationships/font" Target="fonts/ArialNarrow-regular.fntdata"/><Relationship Id="rId22" Type="http://schemas.openxmlformats.org/officeDocument/2006/relationships/slide" Target="slides/slide17.xml"/><Relationship Id="rId44" Type="http://schemas.openxmlformats.org/officeDocument/2006/relationships/font" Target="fonts/ArialNarrow-boldItalic.fntdata"/><Relationship Id="rId21" Type="http://schemas.openxmlformats.org/officeDocument/2006/relationships/slide" Target="slides/slide16.xml"/><Relationship Id="rId43" Type="http://schemas.openxmlformats.org/officeDocument/2006/relationships/font" Target="fonts/ArialNarrow-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1:notes"/>
          <p:cNvSpPr txBox="1"/>
          <p:nvPr>
            <p:ph idx="12" type="sldNum"/>
          </p:nvPr>
        </p:nvSpPr>
        <p:spPr>
          <a:xfrm>
            <a:off x="3884852" y="8685862"/>
            <a:ext cx="2971593" cy="456575"/>
          </a:xfrm>
          <a:prstGeom prst="rect">
            <a:avLst/>
          </a:prstGeom>
          <a:noFill/>
          <a:ln>
            <a:noFill/>
          </a:ln>
        </p:spPr>
        <p:txBody>
          <a:bodyPr anchorCtr="0" anchor="t" bIns="44925" lIns="89850" spcFirstLastPara="1" rIns="89850" wrap="square" tIns="449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89" name="Google Shape;18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42:notes"/>
          <p:cNvSpPr txBox="1"/>
          <p:nvPr>
            <p:ph idx="12" type="sldNum"/>
          </p:nvPr>
        </p:nvSpPr>
        <p:spPr>
          <a:xfrm>
            <a:off x="3884852" y="8685862"/>
            <a:ext cx="2971593" cy="456575"/>
          </a:xfrm>
          <a:prstGeom prst="rect">
            <a:avLst/>
          </a:prstGeom>
          <a:noFill/>
          <a:ln>
            <a:noFill/>
          </a:ln>
        </p:spPr>
        <p:txBody>
          <a:bodyPr anchorCtr="0" anchor="t" bIns="44925" lIns="89850" spcFirstLastPara="1" rIns="89850" wrap="square" tIns="449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97" name="Google Shape;19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44:notes"/>
          <p:cNvSpPr txBox="1"/>
          <p:nvPr>
            <p:ph idx="12" type="sldNum"/>
          </p:nvPr>
        </p:nvSpPr>
        <p:spPr>
          <a:xfrm>
            <a:off x="3884852" y="8685862"/>
            <a:ext cx="2971593" cy="456575"/>
          </a:xfrm>
          <a:prstGeom prst="rect">
            <a:avLst/>
          </a:prstGeom>
          <a:noFill/>
          <a:ln>
            <a:noFill/>
          </a:ln>
        </p:spPr>
        <p:txBody>
          <a:bodyPr anchorCtr="0" anchor="t" bIns="44925" lIns="89850" spcFirstLastPara="1" rIns="89850" wrap="square" tIns="449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13" name="Google Shape;21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45:notes"/>
          <p:cNvSpPr txBox="1"/>
          <p:nvPr>
            <p:ph idx="12" type="sldNum"/>
          </p:nvPr>
        </p:nvSpPr>
        <p:spPr>
          <a:xfrm>
            <a:off x="3884852" y="8685862"/>
            <a:ext cx="2971593" cy="456575"/>
          </a:xfrm>
          <a:prstGeom prst="rect">
            <a:avLst/>
          </a:prstGeom>
          <a:noFill/>
          <a:ln>
            <a:noFill/>
          </a:ln>
        </p:spPr>
        <p:txBody>
          <a:bodyPr anchorCtr="0" anchor="t" bIns="44925" lIns="89850" spcFirstLastPara="1" rIns="89850" wrap="square" tIns="449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21" name="Google Shape;22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46:notes"/>
          <p:cNvSpPr txBox="1"/>
          <p:nvPr>
            <p:ph idx="12" type="sldNum"/>
          </p:nvPr>
        </p:nvSpPr>
        <p:spPr>
          <a:xfrm>
            <a:off x="3884852" y="8685862"/>
            <a:ext cx="2971593" cy="456575"/>
          </a:xfrm>
          <a:prstGeom prst="rect">
            <a:avLst/>
          </a:prstGeom>
          <a:noFill/>
          <a:ln>
            <a:noFill/>
          </a:ln>
        </p:spPr>
        <p:txBody>
          <a:bodyPr anchorCtr="0" anchor="t" bIns="44925" lIns="89850" spcFirstLastPara="1" rIns="89850" wrap="square" tIns="449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48" name="Google Shape;24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48:notes"/>
          <p:cNvSpPr txBox="1"/>
          <p:nvPr>
            <p:ph idx="12" type="sldNum"/>
          </p:nvPr>
        </p:nvSpPr>
        <p:spPr>
          <a:xfrm>
            <a:off x="3884852" y="8685862"/>
            <a:ext cx="2971593" cy="456575"/>
          </a:xfrm>
          <a:prstGeom prst="rect">
            <a:avLst/>
          </a:prstGeom>
          <a:noFill/>
          <a:ln>
            <a:noFill/>
          </a:ln>
        </p:spPr>
        <p:txBody>
          <a:bodyPr anchorCtr="0" anchor="t" bIns="44925" lIns="89850" spcFirstLastPara="1" rIns="89850" wrap="square" tIns="449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63" name="Google Shape;26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9:notes"/>
          <p:cNvSpPr txBox="1"/>
          <p:nvPr>
            <p:ph idx="12" type="sldNum"/>
          </p:nvPr>
        </p:nvSpPr>
        <p:spPr>
          <a:xfrm>
            <a:off x="3884852" y="8685862"/>
            <a:ext cx="2971593" cy="456575"/>
          </a:xfrm>
          <a:prstGeom prst="rect">
            <a:avLst/>
          </a:prstGeom>
          <a:noFill/>
          <a:ln>
            <a:noFill/>
          </a:ln>
        </p:spPr>
        <p:txBody>
          <a:bodyPr anchorCtr="0" anchor="t" bIns="44925" lIns="89850" spcFirstLastPara="1" rIns="89850" wrap="square" tIns="449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71" name="Google Shape;27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50:notes"/>
          <p:cNvSpPr txBox="1"/>
          <p:nvPr>
            <p:ph idx="12" type="sldNum"/>
          </p:nvPr>
        </p:nvSpPr>
        <p:spPr>
          <a:xfrm>
            <a:off x="3884852" y="8685862"/>
            <a:ext cx="2971593" cy="456575"/>
          </a:xfrm>
          <a:prstGeom prst="rect">
            <a:avLst/>
          </a:prstGeom>
          <a:noFill/>
          <a:ln>
            <a:noFill/>
          </a:ln>
        </p:spPr>
        <p:txBody>
          <a:bodyPr anchorCtr="0" anchor="t" bIns="44925" lIns="89850" spcFirstLastPara="1" rIns="89850" wrap="square" tIns="449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79" name="Google Shape;27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51:notes"/>
          <p:cNvSpPr txBox="1"/>
          <p:nvPr>
            <p:ph idx="12" type="sldNum"/>
          </p:nvPr>
        </p:nvSpPr>
        <p:spPr>
          <a:xfrm>
            <a:off x="3884852" y="8685862"/>
            <a:ext cx="2971593" cy="456575"/>
          </a:xfrm>
          <a:prstGeom prst="rect">
            <a:avLst/>
          </a:prstGeom>
          <a:noFill/>
          <a:ln>
            <a:noFill/>
          </a:ln>
        </p:spPr>
        <p:txBody>
          <a:bodyPr anchorCtr="0" anchor="t" bIns="44925" lIns="89850" spcFirstLastPara="1" rIns="89850" wrap="square" tIns="449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02" name="Google Shape;30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52:notes"/>
          <p:cNvSpPr txBox="1"/>
          <p:nvPr>
            <p:ph idx="12" type="sldNum"/>
          </p:nvPr>
        </p:nvSpPr>
        <p:spPr>
          <a:xfrm>
            <a:off x="3884852" y="8685862"/>
            <a:ext cx="2971593" cy="456575"/>
          </a:xfrm>
          <a:prstGeom prst="rect">
            <a:avLst/>
          </a:prstGeom>
          <a:noFill/>
          <a:ln>
            <a:noFill/>
          </a:ln>
        </p:spPr>
        <p:txBody>
          <a:bodyPr anchorCtr="0" anchor="t" bIns="44925" lIns="89850" spcFirstLastPara="1" rIns="89850" wrap="square" tIns="449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10" name="Google Shape;31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8" name="Google Shape;31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53:notes"/>
          <p:cNvSpPr txBox="1"/>
          <p:nvPr>
            <p:ph idx="12" type="sldNum"/>
          </p:nvPr>
        </p:nvSpPr>
        <p:spPr>
          <a:xfrm>
            <a:off x="3884852" y="8685862"/>
            <a:ext cx="2971593" cy="456575"/>
          </a:xfrm>
          <a:prstGeom prst="rect">
            <a:avLst/>
          </a:prstGeom>
          <a:noFill/>
          <a:ln>
            <a:noFill/>
          </a:ln>
        </p:spPr>
        <p:txBody>
          <a:bodyPr anchorCtr="0" anchor="t" bIns="44925" lIns="89850" spcFirstLastPara="1" rIns="89850" wrap="square" tIns="449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34" name="Google Shape;334;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3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0" name="Google Shape;70;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1" name="Google Shape;3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8" name="Google Shape;3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4" name="Google Shape;44;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5" name="Google Shape;45;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6" name="Google Shape;46;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7" name="Google Shape;4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8"/>
          <p:cNvSpPr/>
          <p:nvPr>
            <p:ph idx="2" type="pic"/>
          </p:nvPr>
        </p:nvSpPr>
        <p:spPr>
          <a:xfrm>
            <a:off x="1792288" y="612775"/>
            <a:ext cx="5486400" cy="4114800"/>
          </a:xfrm>
          <a:prstGeom prst="rect">
            <a:avLst/>
          </a:prstGeom>
          <a:noFill/>
          <a:ln>
            <a:noFill/>
          </a:ln>
        </p:spPr>
      </p:sp>
      <p:sp>
        <p:nvSpPr>
          <p:cNvPr id="57" name="Google Shape;57;p2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1" name="Shape 61"/>
        <p:cNvGrpSpPr/>
        <p:nvPr/>
      </p:nvGrpSpPr>
      <p:grpSpPr>
        <a:xfrm>
          <a:off x="0" y="0"/>
          <a:ext cx="0" cy="0"/>
          <a:chOff x="0" y="0"/>
          <a:chExt cx="0" cy="0"/>
        </a:xfrm>
      </p:grpSpPr>
      <p:sp>
        <p:nvSpPr>
          <p:cNvPr id="62" name="Google Shape;62;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4" name="Google Shape;64;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yale.ed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www.w3schools.com/xml/tryxslt.asp?xmlfile=cdcatalog&amp;xsltfile=cdcatalog_filter"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txBox="1"/>
          <p:nvPr/>
        </p:nvSpPr>
        <p:spPr>
          <a:xfrm>
            <a:off x="176771" y="628729"/>
            <a:ext cx="8779790" cy="1909242"/>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Arial Narrow"/>
              <a:buNone/>
            </a:pPr>
            <a:r>
              <a:rPr b="0" i="0" lang="en-US" sz="3600" u="none" cap="none" strike="noStrike">
                <a:solidFill>
                  <a:schemeClr val="dk1"/>
                </a:solidFill>
                <a:latin typeface="Arial Narrow"/>
                <a:ea typeface="Arial Narrow"/>
                <a:cs typeface="Arial Narrow"/>
                <a:sym typeface="Arial Narrow"/>
              </a:rPr>
              <a:t>Data encoding with XML</a:t>
            </a:r>
            <a:endParaRPr b="0" i="0" sz="2800" u="none" cap="none" strike="noStrike">
              <a:solidFill>
                <a:schemeClr val="dk1"/>
              </a:solidFill>
              <a:latin typeface="Arial Narrow"/>
              <a:ea typeface="Arial Narrow"/>
              <a:cs typeface="Arial Narrow"/>
              <a:sym typeface="Arial Narrow"/>
            </a:endParaRPr>
          </a:p>
        </p:txBody>
      </p:sp>
      <p:sp>
        <p:nvSpPr>
          <p:cNvPr id="78" name="Google Shape;78;p1"/>
          <p:cNvSpPr txBox="1"/>
          <p:nvPr/>
        </p:nvSpPr>
        <p:spPr>
          <a:xfrm>
            <a:off x="673935" y="2963701"/>
            <a:ext cx="7785463" cy="1909242"/>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200"/>
              <a:buFont typeface="Arial"/>
              <a:buNone/>
            </a:pPr>
            <a:br>
              <a:rPr b="0" baseline="30000" i="0" lang="en-US" sz="3200" u="none" cap="none" strike="noStrike">
                <a:solidFill>
                  <a:schemeClr val="dk1"/>
                </a:solidFill>
                <a:latin typeface="Arial Narrow"/>
                <a:ea typeface="Arial Narrow"/>
                <a:cs typeface="Arial Narrow"/>
                <a:sym typeface="Arial Narrow"/>
              </a:rPr>
            </a:br>
            <a:r>
              <a:rPr b="0" i="0" lang="en-US" sz="3000" u="none" cap="none" strike="noStrike">
                <a:solidFill>
                  <a:schemeClr val="dk1"/>
                </a:solidFill>
                <a:latin typeface="Arial Narrow"/>
                <a:ea typeface="Arial Narrow"/>
                <a:cs typeface="Arial Narrow"/>
                <a:sym typeface="Arial Narrow"/>
              </a:rPr>
              <a:t>Aarju Dixit</a:t>
            </a:r>
            <a:br>
              <a:rPr b="0" i="0" lang="en-US" sz="2400" u="none" cap="none" strike="noStrike">
                <a:solidFill>
                  <a:schemeClr val="dk1"/>
                </a:solidFill>
                <a:latin typeface="Arial Narrow"/>
                <a:ea typeface="Arial Narrow"/>
                <a:cs typeface="Arial Narrow"/>
                <a:sym typeface="Arial Narrow"/>
              </a:rPr>
            </a:br>
            <a:r>
              <a:rPr b="0" i="0" lang="en-US" sz="2400" u="none" cap="none" strike="noStrike">
                <a:solidFill>
                  <a:schemeClr val="dk1"/>
                </a:solidFill>
                <a:latin typeface="Arial Narrow"/>
                <a:ea typeface="Arial Narrow"/>
                <a:cs typeface="Arial Narrow"/>
                <a:sym typeface="Arial Narrow"/>
              </a:rPr>
              <a:t>Research Scholar</a:t>
            </a:r>
            <a:br>
              <a:rPr b="0" i="0" lang="en-US" sz="2400" u="none" cap="none" strike="noStrike">
                <a:solidFill>
                  <a:schemeClr val="dk1"/>
                </a:solidFill>
                <a:latin typeface="Arial Narrow"/>
                <a:ea typeface="Arial Narrow"/>
                <a:cs typeface="Arial Narrow"/>
                <a:sym typeface="Arial Narrow"/>
              </a:rPr>
            </a:br>
            <a:r>
              <a:rPr b="0" i="0" lang="en-US" sz="2400" u="none" cap="none" strike="noStrike">
                <a:solidFill>
                  <a:schemeClr val="dk1"/>
                </a:solidFill>
                <a:latin typeface="Arial Narrow"/>
                <a:ea typeface="Arial Narrow"/>
                <a:cs typeface="Arial Narrow"/>
                <a:sym typeface="Arial Narrow"/>
              </a:rPr>
              <a:t>Department of Computer Science and Engineering</a:t>
            </a:r>
            <a:br>
              <a:rPr b="0" i="0" lang="en-US" sz="2400" u="none" cap="none" strike="noStrike">
                <a:solidFill>
                  <a:schemeClr val="dk1"/>
                </a:solidFill>
                <a:latin typeface="Arial Narrow"/>
                <a:ea typeface="Arial Narrow"/>
                <a:cs typeface="Arial Narrow"/>
                <a:sym typeface="Arial Narrow"/>
              </a:rPr>
            </a:br>
            <a:r>
              <a:rPr b="0" i="0" lang="en-US" sz="2400" u="none" cap="none" strike="noStrike">
                <a:solidFill>
                  <a:schemeClr val="dk1"/>
                </a:solidFill>
                <a:latin typeface="Arial Narrow"/>
                <a:ea typeface="Arial Narrow"/>
                <a:cs typeface="Arial Narrow"/>
                <a:sym typeface="Arial Narrow"/>
              </a:rPr>
              <a:t>Indian Institute of Technology Jodhpur, Rajasthan, India 342030</a:t>
            </a:r>
            <a:endParaRPr b="0" i="0" sz="1800" u="none" cap="none" strike="noStrike">
              <a:solidFill>
                <a:schemeClr val="dk1"/>
              </a:solidFill>
              <a:latin typeface="Arial Narrow"/>
              <a:ea typeface="Arial Narrow"/>
              <a:cs typeface="Arial Narrow"/>
              <a:sym typeface="Arial Narrow"/>
            </a:endParaRPr>
          </a:p>
        </p:txBody>
      </p:sp>
      <p:sp>
        <p:nvSpPr>
          <p:cNvPr id="79" name="Google Shape;79;p1"/>
          <p:cNvSpPr txBox="1"/>
          <p:nvPr/>
        </p:nvSpPr>
        <p:spPr>
          <a:xfrm>
            <a:off x="2340066" y="5656425"/>
            <a:ext cx="4453200"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C00000"/>
                </a:solidFill>
                <a:latin typeface="Arial Narrow"/>
                <a:ea typeface="Arial Narrow"/>
                <a:cs typeface="Arial Narrow"/>
                <a:sym typeface="Arial Narrow"/>
              </a:rPr>
              <a:t>CSL4030 Data Engineering Lab 7</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C00000"/>
                </a:solidFill>
                <a:latin typeface="Arial Narrow"/>
                <a:ea typeface="Arial Narrow"/>
                <a:cs typeface="Arial Narrow"/>
                <a:sym typeface="Arial Narrow"/>
              </a:rPr>
              <a:t>September 27</a:t>
            </a:r>
            <a:r>
              <a:rPr b="1" baseline="30000" i="0" lang="en-US" sz="2000" u="none" cap="none" strike="noStrike">
                <a:solidFill>
                  <a:srgbClr val="C00000"/>
                </a:solidFill>
                <a:latin typeface="Arial Narrow"/>
                <a:ea typeface="Arial Narrow"/>
                <a:cs typeface="Arial Narrow"/>
                <a:sym typeface="Arial Narrow"/>
              </a:rPr>
              <a:t>th</a:t>
            </a:r>
            <a:r>
              <a:rPr b="1" i="0" lang="en-US" sz="2000" u="none" cap="none" strike="noStrike">
                <a:solidFill>
                  <a:srgbClr val="C00000"/>
                </a:solidFill>
                <a:latin typeface="Arial Narrow"/>
                <a:ea typeface="Arial Narrow"/>
                <a:cs typeface="Arial Narrow"/>
                <a:sym typeface="Arial Narrow"/>
              </a:rPr>
              <a:t>  2023</a:t>
            </a:r>
            <a:endParaRPr b="0" i="0" sz="1400" u="none" cap="none" strike="noStrike">
              <a:solidFill>
                <a:srgbClr val="000000"/>
              </a:solidFill>
              <a:latin typeface="Arial"/>
              <a:ea typeface="Arial"/>
              <a:cs typeface="Arial"/>
              <a:sym typeface="Arial"/>
            </a:endParaRPr>
          </a:p>
        </p:txBody>
      </p:sp>
      <p:pic>
        <p:nvPicPr>
          <p:cNvPr id="80" name="Google Shape;80;p1"/>
          <p:cNvPicPr preferRelativeResize="0"/>
          <p:nvPr/>
        </p:nvPicPr>
        <p:blipFill rotWithShape="1">
          <a:blip r:embed="rId3">
            <a:alphaModFix/>
          </a:blip>
          <a:srcRect b="0" l="0" r="0" t="0"/>
          <a:stretch/>
        </p:blipFill>
        <p:spPr>
          <a:xfrm>
            <a:off x="4191242" y="121661"/>
            <a:ext cx="1146439" cy="12606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4"/>
          <p:cNvSpPr txBox="1"/>
          <p:nvPr>
            <p:ph type="title"/>
          </p:nvPr>
        </p:nvSpPr>
        <p:spPr>
          <a:xfrm>
            <a:off x="0" y="0"/>
            <a:ext cx="9144000" cy="1417638"/>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000">
                <a:solidFill>
                  <a:schemeClr val="lt1"/>
                </a:solidFill>
                <a:latin typeface="Times New Roman"/>
                <a:ea typeface="Times New Roman"/>
                <a:cs typeface="Times New Roman"/>
                <a:sym typeface="Times New Roman"/>
              </a:rPr>
              <a:t>NameSpaces</a:t>
            </a:r>
            <a:endParaRPr b="1" sz="4000">
              <a:solidFill>
                <a:schemeClr val="lt1"/>
              </a:solidFill>
              <a:latin typeface="Times New Roman"/>
              <a:ea typeface="Times New Roman"/>
              <a:cs typeface="Times New Roman"/>
              <a:sym typeface="Times New Roman"/>
            </a:endParaRPr>
          </a:p>
        </p:txBody>
      </p:sp>
      <p:sp>
        <p:nvSpPr>
          <p:cNvPr id="143" name="Google Shape;143;p34"/>
          <p:cNvSpPr txBox="1"/>
          <p:nvPr>
            <p:ph idx="1" type="body"/>
          </p:nvPr>
        </p:nvSpPr>
        <p:spPr>
          <a:xfrm>
            <a:off x="457200" y="1600200"/>
            <a:ext cx="8229600" cy="4828032"/>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Noto Sans Symbols"/>
              <a:buChar char="⮚"/>
            </a:pPr>
            <a:r>
              <a:rPr lang="en-US" sz="1700">
                <a:latin typeface="Times New Roman"/>
                <a:ea typeface="Times New Roman"/>
                <a:cs typeface="Times New Roman"/>
                <a:sym typeface="Times New Roman"/>
              </a:rPr>
              <a:t>XML data has to be exchanged between organizations.</a:t>
            </a:r>
            <a:endParaRPr sz="17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700">
                <a:latin typeface="Times New Roman"/>
                <a:ea typeface="Times New Roman"/>
                <a:cs typeface="Times New Roman"/>
                <a:sym typeface="Times New Roman"/>
              </a:rPr>
              <a:t>Same tag name may have different meaning in different organizations, causing confusion on exchanged documents.</a:t>
            </a:r>
            <a:endParaRPr sz="17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700">
                <a:latin typeface="Times New Roman"/>
                <a:ea typeface="Times New Roman"/>
                <a:cs typeface="Times New Roman"/>
                <a:sym typeface="Times New Roman"/>
              </a:rPr>
              <a:t>Specifying a unique string as an element name avoids confusion.</a:t>
            </a:r>
            <a:endParaRPr sz="17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700">
                <a:latin typeface="Times New Roman"/>
                <a:ea typeface="Times New Roman"/>
                <a:cs typeface="Times New Roman"/>
                <a:sym typeface="Times New Roman"/>
              </a:rPr>
              <a:t>Better solution: use  </a:t>
            </a:r>
            <a:r>
              <a:rPr lang="en-US" sz="1700">
                <a:solidFill>
                  <a:srgbClr val="008000"/>
                </a:solidFill>
                <a:latin typeface="Times New Roman"/>
                <a:ea typeface="Times New Roman"/>
                <a:cs typeface="Times New Roman"/>
                <a:sym typeface="Times New Roman"/>
              </a:rPr>
              <a:t>unique-name:element-name.</a:t>
            </a:r>
            <a:endParaRPr sz="1700">
              <a:solidFill>
                <a:srgbClr val="008000"/>
              </a:solidFill>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700">
                <a:latin typeface="Times New Roman"/>
                <a:ea typeface="Times New Roman"/>
                <a:cs typeface="Times New Roman"/>
                <a:sym typeface="Times New Roman"/>
              </a:rPr>
              <a:t>Avoid using long unique names all over document by using XML Namespaces.</a:t>
            </a:r>
            <a:endParaRPr/>
          </a:p>
          <a:p>
            <a:pPr indent="-228600" lvl="0" marL="457200" rtl="0" algn="l">
              <a:lnSpc>
                <a:spcPct val="100000"/>
              </a:lnSpc>
              <a:spcBef>
                <a:spcPts val="360"/>
              </a:spcBef>
              <a:spcAft>
                <a:spcPts val="0"/>
              </a:spcAft>
              <a:buSzPts val="1800"/>
              <a:buFont typeface="Noto Sans Symbols"/>
              <a:buNone/>
            </a:pPr>
            <a:r>
              <a:t/>
            </a:r>
            <a:endParaRPr sz="1700">
              <a:latin typeface="Times New Roman"/>
              <a:ea typeface="Times New Roman"/>
              <a:cs typeface="Times New Roman"/>
              <a:sym typeface="Times New Roman"/>
            </a:endParaRPr>
          </a:p>
          <a:p>
            <a:pPr indent="0" lvl="0" marL="114300" rtl="0" algn="l">
              <a:lnSpc>
                <a:spcPct val="100000"/>
              </a:lnSpc>
              <a:spcBef>
                <a:spcPts val="360"/>
              </a:spcBef>
              <a:spcAft>
                <a:spcPts val="0"/>
              </a:spcAft>
              <a:buSzPts val="1800"/>
              <a:buNone/>
            </a:pPr>
            <a:r>
              <a:rPr lang="en-US" sz="1700">
                <a:latin typeface="Times New Roman"/>
                <a:ea typeface="Times New Roman"/>
                <a:cs typeface="Times New Roman"/>
                <a:sym typeface="Times New Roman"/>
              </a:rPr>
              <a:t>     </a:t>
            </a:r>
            <a:r>
              <a:rPr lang="en-US" sz="1700">
                <a:solidFill>
                  <a:srgbClr val="993300"/>
                </a:solidFill>
                <a:latin typeface="Times New Roman"/>
                <a:ea typeface="Times New Roman"/>
                <a:cs typeface="Times New Roman"/>
                <a:sym typeface="Times New Roman"/>
              </a:rPr>
              <a:t>&lt;university xmlns:yale=“</a:t>
            </a:r>
            <a:r>
              <a:rPr lang="en-US" sz="1700" u="sng">
                <a:solidFill>
                  <a:srgbClr val="993300"/>
                </a:solidFill>
                <a:latin typeface="Times New Roman"/>
                <a:ea typeface="Times New Roman"/>
                <a:cs typeface="Times New Roman"/>
                <a:sym typeface="Times New Roman"/>
                <a:hlinkClick r:id="rId3">
                  <a:extLst>
                    <a:ext uri="{A12FA001-AC4F-418D-AE19-62706E023703}">
                      <ahyp:hlinkClr val="tx"/>
                    </a:ext>
                  </a:extLst>
                </a:hlinkClick>
              </a:rPr>
              <a:t>http://www.yale.edu</a:t>
            </a:r>
            <a:r>
              <a:rPr lang="en-US" sz="1700">
                <a:solidFill>
                  <a:srgbClr val="993300"/>
                </a:solidFill>
                <a:latin typeface="Times New Roman"/>
                <a:ea typeface="Times New Roman"/>
                <a:cs typeface="Times New Roman"/>
                <a:sym typeface="Times New Roman"/>
              </a:rPr>
              <a:t>”&gt;</a:t>
            </a:r>
            <a:br>
              <a:rPr lang="en-US" sz="1700">
                <a:solidFill>
                  <a:srgbClr val="993300"/>
                </a:solidFill>
                <a:latin typeface="Times New Roman"/>
                <a:ea typeface="Times New Roman"/>
                <a:cs typeface="Times New Roman"/>
                <a:sym typeface="Times New Roman"/>
              </a:rPr>
            </a:br>
            <a:r>
              <a:rPr lang="en-US" sz="1700">
                <a:solidFill>
                  <a:srgbClr val="993300"/>
                </a:solidFill>
                <a:latin typeface="Times New Roman"/>
                <a:ea typeface="Times New Roman"/>
                <a:cs typeface="Times New Roman"/>
                <a:sym typeface="Times New Roman"/>
              </a:rPr>
              <a:t>      …</a:t>
            </a:r>
            <a:endParaRPr/>
          </a:p>
          <a:p>
            <a:pPr indent="0" lvl="1" marL="571500" rtl="0" algn="l">
              <a:lnSpc>
                <a:spcPct val="50000"/>
              </a:lnSpc>
              <a:spcBef>
                <a:spcPts val="360"/>
              </a:spcBef>
              <a:spcAft>
                <a:spcPts val="0"/>
              </a:spcAft>
              <a:buSzPts val="1800"/>
              <a:buNone/>
            </a:pPr>
            <a:r>
              <a:rPr lang="en-US" sz="1700">
                <a:solidFill>
                  <a:srgbClr val="993300"/>
                </a:solidFill>
                <a:latin typeface="Times New Roman"/>
                <a:ea typeface="Times New Roman"/>
                <a:cs typeface="Times New Roman"/>
                <a:sym typeface="Times New Roman"/>
              </a:rPr>
              <a:t>	 &lt;yale:course&gt;</a:t>
            </a:r>
            <a:endParaRPr/>
          </a:p>
          <a:p>
            <a:pPr indent="0" lvl="1" marL="571500" rtl="0" algn="l">
              <a:lnSpc>
                <a:spcPct val="50000"/>
              </a:lnSpc>
              <a:spcBef>
                <a:spcPts val="360"/>
              </a:spcBef>
              <a:spcAft>
                <a:spcPts val="0"/>
              </a:spcAft>
              <a:buSzPts val="1800"/>
              <a:buNone/>
            </a:pPr>
            <a:r>
              <a:rPr lang="en-US" sz="1700">
                <a:solidFill>
                  <a:srgbClr val="993300"/>
                </a:solidFill>
                <a:latin typeface="Times New Roman"/>
                <a:ea typeface="Times New Roman"/>
                <a:cs typeface="Times New Roman"/>
                <a:sym typeface="Times New Roman"/>
              </a:rPr>
              <a:t>          &lt;yale:course_id&gt; CS-101 &lt;/yale:course_id&gt;</a:t>
            </a:r>
            <a:endParaRPr/>
          </a:p>
          <a:p>
            <a:pPr indent="0" lvl="1" marL="571500" rtl="0" algn="l">
              <a:lnSpc>
                <a:spcPct val="50000"/>
              </a:lnSpc>
              <a:spcBef>
                <a:spcPts val="360"/>
              </a:spcBef>
              <a:spcAft>
                <a:spcPts val="0"/>
              </a:spcAft>
              <a:buSzPts val="1800"/>
              <a:buNone/>
            </a:pPr>
            <a:r>
              <a:rPr lang="en-US" sz="1700">
                <a:solidFill>
                  <a:srgbClr val="993300"/>
                </a:solidFill>
                <a:latin typeface="Times New Roman"/>
                <a:ea typeface="Times New Roman"/>
                <a:cs typeface="Times New Roman"/>
                <a:sym typeface="Times New Roman"/>
              </a:rPr>
              <a:t>          &lt;yale:title&gt; Intro. to Computer Science&lt;/yale:title&gt;</a:t>
            </a:r>
            <a:endParaRPr/>
          </a:p>
          <a:p>
            <a:pPr indent="0" lvl="1" marL="571500" rtl="0" algn="l">
              <a:lnSpc>
                <a:spcPct val="50000"/>
              </a:lnSpc>
              <a:spcBef>
                <a:spcPts val="360"/>
              </a:spcBef>
              <a:spcAft>
                <a:spcPts val="0"/>
              </a:spcAft>
              <a:buSzPts val="1800"/>
              <a:buNone/>
            </a:pPr>
            <a:r>
              <a:rPr lang="en-US" sz="1700">
                <a:solidFill>
                  <a:srgbClr val="993300"/>
                </a:solidFill>
                <a:latin typeface="Times New Roman"/>
                <a:ea typeface="Times New Roman"/>
                <a:cs typeface="Times New Roman"/>
                <a:sym typeface="Times New Roman"/>
              </a:rPr>
              <a:t>          &lt;yale:dept_name&gt; Comp. Sci. &lt;/yale:dept_name&gt;</a:t>
            </a:r>
            <a:endParaRPr/>
          </a:p>
          <a:p>
            <a:pPr indent="0" lvl="1" marL="571500" rtl="0" algn="l">
              <a:lnSpc>
                <a:spcPct val="50000"/>
              </a:lnSpc>
              <a:spcBef>
                <a:spcPts val="360"/>
              </a:spcBef>
              <a:spcAft>
                <a:spcPts val="0"/>
              </a:spcAft>
              <a:buSzPts val="1800"/>
              <a:buNone/>
            </a:pPr>
            <a:r>
              <a:rPr lang="en-US" sz="1700">
                <a:solidFill>
                  <a:srgbClr val="993300"/>
                </a:solidFill>
                <a:latin typeface="Times New Roman"/>
                <a:ea typeface="Times New Roman"/>
                <a:cs typeface="Times New Roman"/>
                <a:sym typeface="Times New Roman"/>
              </a:rPr>
              <a:t>          &lt;yale:credits&gt; 4 &lt;/yale:credits&gt;</a:t>
            </a:r>
            <a:endParaRPr/>
          </a:p>
          <a:p>
            <a:pPr indent="0" lvl="1" marL="571500" rtl="0" algn="l">
              <a:lnSpc>
                <a:spcPct val="80000"/>
              </a:lnSpc>
              <a:spcBef>
                <a:spcPts val="360"/>
              </a:spcBef>
              <a:spcAft>
                <a:spcPts val="0"/>
              </a:spcAft>
              <a:buSzPts val="1800"/>
              <a:buNone/>
            </a:pPr>
            <a:r>
              <a:rPr lang="en-US" sz="1700">
                <a:solidFill>
                  <a:srgbClr val="993300"/>
                </a:solidFill>
                <a:latin typeface="Times New Roman"/>
                <a:ea typeface="Times New Roman"/>
                <a:cs typeface="Times New Roman"/>
                <a:sym typeface="Times New Roman"/>
              </a:rPr>
              <a:t>	 &lt;/yale:course&gt;</a:t>
            </a:r>
            <a:br>
              <a:rPr lang="en-US" sz="1700">
                <a:solidFill>
                  <a:srgbClr val="993300"/>
                </a:solidFill>
                <a:latin typeface="Times New Roman"/>
                <a:ea typeface="Times New Roman"/>
                <a:cs typeface="Times New Roman"/>
                <a:sym typeface="Times New Roman"/>
              </a:rPr>
            </a:br>
            <a:r>
              <a:rPr lang="en-US" sz="1700">
                <a:solidFill>
                  <a:srgbClr val="993300"/>
                </a:solidFill>
                <a:latin typeface="Times New Roman"/>
                <a:ea typeface="Times New Roman"/>
                <a:cs typeface="Times New Roman"/>
                <a:sym typeface="Times New Roman"/>
              </a:rPr>
              <a:t>…</a:t>
            </a:r>
            <a:endParaRPr/>
          </a:p>
          <a:p>
            <a:pPr indent="0" lvl="0" marL="114300" rtl="0" algn="l">
              <a:lnSpc>
                <a:spcPct val="50000"/>
              </a:lnSpc>
              <a:spcBef>
                <a:spcPts val="360"/>
              </a:spcBef>
              <a:spcAft>
                <a:spcPts val="0"/>
              </a:spcAft>
              <a:buSzPts val="1800"/>
              <a:buNone/>
            </a:pPr>
            <a:r>
              <a:rPr lang="en-US" sz="1700">
                <a:solidFill>
                  <a:srgbClr val="993300"/>
                </a:solidFill>
                <a:latin typeface="Times New Roman"/>
                <a:ea typeface="Times New Roman"/>
                <a:cs typeface="Times New Roman"/>
                <a:sym typeface="Times New Roman"/>
              </a:rPr>
              <a:t>   &lt;/university&gt;  </a:t>
            </a:r>
            <a:endParaRPr sz="1700">
              <a:solidFill>
                <a:srgbClr val="993300"/>
              </a:solidFill>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ts val="1800"/>
              <a:buNone/>
            </a:pPr>
            <a:r>
              <a:t/>
            </a:r>
            <a:endParaRPr>
              <a:solidFill>
                <a:srgbClr val="993300"/>
              </a:solidFill>
            </a:endParaRPr>
          </a:p>
          <a:p>
            <a:pPr indent="-228600" lvl="0" marL="457200" rtl="0" algn="l">
              <a:lnSpc>
                <a:spcPct val="100000"/>
              </a:lnSpc>
              <a:spcBef>
                <a:spcPts val="360"/>
              </a:spcBef>
              <a:spcAft>
                <a:spcPts val="0"/>
              </a:spcAft>
              <a:buClr>
                <a:schemeClr val="dk1"/>
              </a:buClr>
              <a:buSzPts val="1800"/>
              <a:buNone/>
            </a:pPr>
            <a:r>
              <a:t/>
            </a:r>
            <a:endParaRPr/>
          </a:p>
        </p:txBody>
      </p:sp>
      <p:sp>
        <p:nvSpPr>
          <p:cNvPr id="144" name="Google Shape;144;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5"/>
          <p:cNvSpPr txBox="1"/>
          <p:nvPr>
            <p:ph type="title"/>
          </p:nvPr>
        </p:nvSpPr>
        <p:spPr>
          <a:xfrm>
            <a:off x="0" y="0"/>
            <a:ext cx="9144000" cy="1417638"/>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000">
                <a:solidFill>
                  <a:schemeClr val="lt1"/>
                </a:solidFill>
                <a:latin typeface="Times New Roman"/>
                <a:ea typeface="Times New Roman"/>
                <a:cs typeface="Times New Roman"/>
                <a:sym typeface="Times New Roman"/>
              </a:rPr>
              <a:t>More on XML Syntax</a:t>
            </a:r>
            <a:endParaRPr b="1" sz="4000">
              <a:solidFill>
                <a:schemeClr val="lt1"/>
              </a:solidFill>
              <a:latin typeface="Times New Roman"/>
              <a:ea typeface="Times New Roman"/>
              <a:cs typeface="Times New Roman"/>
              <a:sym typeface="Times New Roman"/>
            </a:endParaRPr>
          </a:p>
        </p:txBody>
      </p:sp>
      <p:sp>
        <p:nvSpPr>
          <p:cNvPr id="150" name="Google Shape;150;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Elements without subelements or text content can be abbreviated by ending the start tag with a  /&gt;  and deleting the end tag</a:t>
            </a:r>
            <a:endParaRPr/>
          </a:p>
          <a:p>
            <a:pPr indent="0" lvl="0" marL="114300" rtl="0" algn="l">
              <a:lnSpc>
                <a:spcPct val="100000"/>
              </a:lnSpc>
              <a:spcBef>
                <a:spcPts val="360"/>
              </a:spcBef>
              <a:spcAft>
                <a:spcPts val="0"/>
              </a:spcAft>
              <a:buSzPts val="1800"/>
              <a:buNone/>
            </a:pPr>
            <a:r>
              <a:t/>
            </a:r>
            <a:endParaRPr sz="1600">
              <a:latin typeface="Times New Roman"/>
              <a:ea typeface="Times New Roman"/>
              <a:cs typeface="Times New Roman"/>
              <a:sym typeface="Times New Roman"/>
            </a:endParaRPr>
          </a:p>
          <a:p>
            <a:pPr indent="0" lvl="1" marL="571500" rtl="0" algn="l">
              <a:lnSpc>
                <a:spcPct val="100000"/>
              </a:lnSpc>
              <a:spcBef>
                <a:spcPts val="360"/>
              </a:spcBef>
              <a:spcAft>
                <a:spcPts val="0"/>
              </a:spcAft>
              <a:buSzPts val="1800"/>
              <a:buNone/>
            </a:pPr>
            <a:r>
              <a:rPr lang="en-US" sz="1600">
                <a:solidFill>
                  <a:srgbClr val="993300"/>
                </a:solidFill>
                <a:latin typeface="Times New Roman"/>
                <a:ea typeface="Times New Roman"/>
                <a:cs typeface="Times New Roman"/>
                <a:sym typeface="Times New Roman"/>
              </a:rPr>
              <a:t>&lt;course  course_id=“CS-101” Title=“Intro. To Computer Science”</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dept_name = “Comp. Sci.” credits=“4”  /&gt;</a:t>
            </a:r>
            <a:endParaRPr/>
          </a:p>
          <a:p>
            <a:pPr indent="0" lvl="1" marL="571500" rtl="0" algn="l">
              <a:lnSpc>
                <a:spcPct val="100000"/>
              </a:lnSpc>
              <a:spcBef>
                <a:spcPts val="360"/>
              </a:spcBef>
              <a:spcAft>
                <a:spcPts val="0"/>
              </a:spcAft>
              <a:buSzPts val="1800"/>
              <a:buNone/>
            </a:pPr>
            <a:r>
              <a:t/>
            </a:r>
            <a:endParaRPr sz="1600">
              <a:solidFill>
                <a:srgbClr val="993300"/>
              </a:solidFill>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To store string data that may contain tags, without the tags being interpreted as subelements, use CDATA as below</a:t>
            </a:r>
            <a:endParaRPr/>
          </a:p>
          <a:p>
            <a:pPr indent="-228600" lvl="0" marL="457200" rtl="0" algn="l">
              <a:lnSpc>
                <a:spcPct val="100000"/>
              </a:lnSpc>
              <a:spcBef>
                <a:spcPts val="360"/>
              </a:spcBef>
              <a:spcAft>
                <a:spcPts val="0"/>
              </a:spcAft>
              <a:buSzPts val="1800"/>
              <a:buFont typeface="Noto Sans Symbols"/>
              <a:buNone/>
            </a:pPr>
            <a:r>
              <a:t/>
            </a:r>
            <a:endParaRPr sz="1600">
              <a:latin typeface="Times New Roman"/>
              <a:ea typeface="Times New Roman"/>
              <a:cs typeface="Times New Roman"/>
              <a:sym typeface="Times New Roman"/>
            </a:endParaRPr>
          </a:p>
          <a:p>
            <a:pPr indent="0" lvl="1" marL="571500" rtl="0" algn="l">
              <a:lnSpc>
                <a:spcPct val="100000"/>
              </a:lnSpc>
              <a:spcBef>
                <a:spcPts val="360"/>
              </a:spcBef>
              <a:spcAft>
                <a:spcPts val="0"/>
              </a:spcAft>
              <a:buSzPts val="1800"/>
              <a:buNone/>
            </a:pPr>
            <a:r>
              <a:rPr lang="en-US" sz="1600">
                <a:solidFill>
                  <a:srgbClr val="993300"/>
                </a:solidFill>
                <a:latin typeface="Times New Roman"/>
                <a:ea typeface="Times New Roman"/>
                <a:cs typeface="Times New Roman"/>
                <a:sym typeface="Times New Roman"/>
              </a:rPr>
              <a:t>&lt;![CDATA[&lt;course&gt; … &lt;/course&gt;]]&gt;</a:t>
            </a:r>
            <a:endParaRPr/>
          </a:p>
          <a:p>
            <a:pPr indent="0" lvl="1" marL="571500" rtl="0" algn="l">
              <a:lnSpc>
                <a:spcPct val="100000"/>
              </a:lnSpc>
              <a:spcBef>
                <a:spcPts val="360"/>
              </a:spcBef>
              <a:spcAft>
                <a:spcPts val="0"/>
              </a:spcAft>
              <a:buSzPts val="1800"/>
              <a:buNone/>
            </a:pPr>
            <a:r>
              <a:t/>
            </a:r>
            <a:endParaRPr sz="1600">
              <a:solidFill>
                <a:srgbClr val="993300"/>
              </a:solidFill>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Here, &lt;course&gt; and &lt;/course&gt; are treated as just strings</a:t>
            </a:r>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CDATA stands for “character data” </a:t>
            </a:r>
            <a:endParaRPr sz="2400"/>
          </a:p>
          <a:p>
            <a:pPr indent="-342900" lvl="0" marL="457200" rtl="0" algn="l">
              <a:lnSpc>
                <a:spcPct val="80000"/>
              </a:lnSpc>
              <a:spcBef>
                <a:spcPts val="360"/>
              </a:spcBef>
              <a:spcAft>
                <a:spcPts val="0"/>
              </a:spcAft>
              <a:buSzPts val="1800"/>
              <a:buFont typeface="Arial"/>
              <a:buNone/>
            </a:pPr>
            <a:r>
              <a:t/>
            </a:r>
            <a:endParaRPr sz="2000"/>
          </a:p>
          <a:p>
            <a:pPr indent="-228600" lvl="0" marL="457200" rtl="0" algn="l">
              <a:lnSpc>
                <a:spcPct val="100000"/>
              </a:lnSpc>
              <a:spcBef>
                <a:spcPts val="360"/>
              </a:spcBef>
              <a:spcAft>
                <a:spcPts val="0"/>
              </a:spcAft>
              <a:buClr>
                <a:schemeClr val="dk1"/>
              </a:buClr>
              <a:buSzPts val="1800"/>
              <a:buNone/>
            </a:pPr>
            <a:r>
              <a:t/>
            </a:r>
            <a:endParaRPr sz="2000"/>
          </a:p>
          <a:p>
            <a:pPr indent="-228600" lvl="0" marL="457200" rtl="0" algn="l">
              <a:lnSpc>
                <a:spcPct val="100000"/>
              </a:lnSpc>
              <a:spcBef>
                <a:spcPts val="360"/>
              </a:spcBef>
              <a:spcAft>
                <a:spcPts val="0"/>
              </a:spcAft>
              <a:buClr>
                <a:schemeClr val="dk1"/>
              </a:buClr>
              <a:buSzPts val="1800"/>
              <a:buNone/>
            </a:pPr>
            <a:r>
              <a:t/>
            </a:r>
            <a:endParaRPr/>
          </a:p>
        </p:txBody>
      </p:sp>
      <p:sp>
        <p:nvSpPr>
          <p:cNvPr id="151" name="Google Shape;151;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6"/>
          <p:cNvSpPr txBox="1"/>
          <p:nvPr>
            <p:ph type="title"/>
          </p:nvPr>
        </p:nvSpPr>
        <p:spPr>
          <a:xfrm>
            <a:off x="0" y="0"/>
            <a:ext cx="9144000" cy="1417638"/>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000">
                <a:solidFill>
                  <a:schemeClr val="lt1"/>
                </a:solidFill>
                <a:latin typeface="Times New Roman"/>
                <a:ea typeface="Times New Roman"/>
                <a:cs typeface="Times New Roman"/>
                <a:sym typeface="Times New Roman"/>
              </a:rPr>
              <a:t>XML Document Schema</a:t>
            </a:r>
            <a:endParaRPr b="1" sz="4000">
              <a:solidFill>
                <a:schemeClr val="lt1"/>
              </a:solidFill>
              <a:latin typeface="Times New Roman"/>
              <a:ea typeface="Times New Roman"/>
              <a:cs typeface="Times New Roman"/>
              <a:sym typeface="Times New Roman"/>
            </a:endParaRPr>
          </a:p>
        </p:txBody>
      </p:sp>
      <p:sp>
        <p:nvSpPr>
          <p:cNvPr id="157" name="Google Shape;157;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Database schemas constrain what information can be stored, and the data types of stored values.</a:t>
            </a:r>
            <a:endParaRPr sz="16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XML documents are not required to have an associated schema.</a:t>
            </a:r>
            <a:endParaRPr sz="16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However, schemas are very important for XML data exchange.</a:t>
            </a:r>
            <a:endParaRPr sz="1600">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Otherwise, a site cannot automatically interpret data received from another site</a:t>
            </a:r>
            <a:endParaRPr/>
          </a:p>
          <a:p>
            <a:pPr indent="-228600" lvl="1" marL="914400" rtl="0" algn="l">
              <a:lnSpc>
                <a:spcPct val="100000"/>
              </a:lnSpc>
              <a:spcBef>
                <a:spcPts val="360"/>
              </a:spcBef>
              <a:spcAft>
                <a:spcPts val="0"/>
              </a:spcAft>
              <a:buSzPts val="1800"/>
              <a:buFont typeface="Noto Sans Symbols"/>
              <a:buNone/>
            </a:pPr>
            <a:r>
              <a:t/>
            </a:r>
            <a:endParaRPr sz="16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Two mechanisms for specifying XML schema:</a:t>
            </a:r>
            <a:endParaRPr sz="1600">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b="1" lang="en-US" sz="1600">
                <a:solidFill>
                  <a:srgbClr val="0033CC"/>
                </a:solidFill>
                <a:latin typeface="Times New Roman"/>
                <a:ea typeface="Times New Roman"/>
                <a:cs typeface="Times New Roman"/>
                <a:sym typeface="Times New Roman"/>
              </a:rPr>
              <a:t>Document Type Definition (DTD)</a:t>
            </a:r>
            <a:endParaRPr/>
          </a:p>
          <a:p>
            <a:pPr indent="-342900" lvl="2" marL="13716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Widely used</a:t>
            </a:r>
            <a:endParaRPr/>
          </a:p>
          <a:p>
            <a:pPr indent="-342900" lvl="1" marL="914400" rtl="0" algn="l">
              <a:lnSpc>
                <a:spcPct val="100000"/>
              </a:lnSpc>
              <a:spcBef>
                <a:spcPts val="360"/>
              </a:spcBef>
              <a:spcAft>
                <a:spcPts val="0"/>
              </a:spcAft>
              <a:buSzPts val="1800"/>
              <a:buFont typeface="Noto Sans Symbols"/>
              <a:buChar char="❖"/>
            </a:pPr>
            <a:r>
              <a:rPr b="1" lang="en-US" sz="1600">
                <a:solidFill>
                  <a:srgbClr val="0033CC"/>
                </a:solidFill>
                <a:latin typeface="Times New Roman"/>
                <a:ea typeface="Times New Roman"/>
                <a:cs typeface="Times New Roman"/>
                <a:sym typeface="Times New Roman"/>
              </a:rPr>
              <a:t>XML Schema</a:t>
            </a:r>
            <a:r>
              <a:rPr b="1" lang="en-US" sz="1600">
                <a:solidFill>
                  <a:schemeClr val="lt2"/>
                </a:solidFill>
                <a:latin typeface="Times New Roman"/>
                <a:ea typeface="Times New Roman"/>
                <a:cs typeface="Times New Roman"/>
                <a:sym typeface="Times New Roman"/>
              </a:rPr>
              <a:t> </a:t>
            </a:r>
            <a:endParaRPr/>
          </a:p>
          <a:p>
            <a:pPr indent="-342900" lvl="2" marL="13716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Newer, increasing use </a:t>
            </a:r>
            <a:endParaRPr sz="1600">
              <a:latin typeface="Times New Roman"/>
              <a:ea typeface="Times New Roman"/>
              <a:cs typeface="Times New Roman"/>
              <a:sym typeface="Times New Roman"/>
            </a:endParaRPr>
          </a:p>
        </p:txBody>
      </p:sp>
      <p:sp>
        <p:nvSpPr>
          <p:cNvPr id="158" name="Google Shape;158;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7"/>
          <p:cNvSpPr txBox="1"/>
          <p:nvPr>
            <p:ph type="title"/>
          </p:nvPr>
        </p:nvSpPr>
        <p:spPr>
          <a:xfrm>
            <a:off x="0" y="0"/>
            <a:ext cx="9144000" cy="1417638"/>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000">
                <a:solidFill>
                  <a:schemeClr val="lt1"/>
                </a:solidFill>
                <a:latin typeface="Times New Roman"/>
                <a:ea typeface="Times New Roman"/>
                <a:cs typeface="Times New Roman"/>
                <a:sym typeface="Times New Roman"/>
              </a:rPr>
              <a:t>Document Type Definition</a:t>
            </a:r>
            <a:endParaRPr b="1" sz="4000">
              <a:solidFill>
                <a:schemeClr val="lt1"/>
              </a:solidFill>
              <a:latin typeface="Times New Roman"/>
              <a:ea typeface="Times New Roman"/>
              <a:cs typeface="Times New Roman"/>
              <a:sym typeface="Times New Roman"/>
            </a:endParaRPr>
          </a:p>
        </p:txBody>
      </p:sp>
      <p:sp>
        <p:nvSpPr>
          <p:cNvPr id="164" name="Google Shape;164;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The type of an XML document can be specified using a DTD.</a:t>
            </a:r>
            <a:endParaRPr/>
          </a:p>
          <a:p>
            <a:pPr indent="-228600" lvl="0" marL="457200" rtl="0" algn="l">
              <a:lnSpc>
                <a:spcPct val="100000"/>
              </a:lnSpc>
              <a:spcBef>
                <a:spcPts val="360"/>
              </a:spcBef>
              <a:spcAft>
                <a:spcPts val="0"/>
              </a:spcAft>
              <a:buSzPts val="1800"/>
              <a:buFont typeface="Noto Sans Symbols"/>
              <a:buNone/>
            </a:pPr>
            <a:r>
              <a:t/>
            </a:r>
            <a:endParaRPr sz="16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DTD constraints structure of XML data</a:t>
            </a:r>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What elements can occur?</a:t>
            </a:r>
            <a:endParaRPr sz="1600">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What attributes can/must an element have?</a:t>
            </a:r>
            <a:endParaRPr sz="1600">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What subelements can/must occur inside each element, and how many times?</a:t>
            </a:r>
            <a:endParaRPr/>
          </a:p>
          <a:p>
            <a:pPr indent="-228600" lvl="1" marL="914400" rtl="0" algn="l">
              <a:lnSpc>
                <a:spcPct val="100000"/>
              </a:lnSpc>
              <a:spcBef>
                <a:spcPts val="360"/>
              </a:spcBef>
              <a:spcAft>
                <a:spcPts val="0"/>
              </a:spcAft>
              <a:buSzPts val="1800"/>
              <a:buFont typeface="Noto Sans Symbols"/>
              <a:buNone/>
            </a:pPr>
            <a:r>
              <a:t/>
            </a:r>
            <a:endParaRPr sz="16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DTD does not constrain data types</a:t>
            </a:r>
            <a:endParaRPr sz="1600">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All values represented as strings in XML</a:t>
            </a:r>
            <a:endParaRPr/>
          </a:p>
          <a:p>
            <a:pPr indent="-228600" lvl="1" marL="914400" rtl="0" algn="l">
              <a:lnSpc>
                <a:spcPct val="100000"/>
              </a:lnSpc>
              <a:spcBef>
                <a:spcPts val="360"/>
              </a:spcBef>
              <a:spcAft>
                <a:spcPts val="0"/>
              </a:spcAft>
              <a:buSzPts val="1800"/>
              <a:buFont typeface="Noto Sans Symbols"/>
              <a:buNone/>
            </a:pPr>
            <a:r>
              <a:t/>
            </a:r>
            <a:endParaRPr sz="16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DTD syntax</a:t>
            </a:r>
            <a:endParaRPr sz="1600">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&lt;!ELEMENT element (subelements-specification) &gt;</a:t>
            </a:r>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&lt;!ATTLIST   element (attributes)  &gt; </a:t>
            </a:r>
            <a:endParaRPr sz="1600">
              <a:latin typeface="Times New Roman"/>
              <a:ea typeface="Times New Roman"/>
              <a:cs typeface="Times New Roman"/>
              <a:sym typeface="Times New Roman"/>
            </a:endParaRPr>
          </a:p>
        </p:txBody>
      </p:sp>
      <p:sp>
        <p:nvSpPr>
          <p:cNvPr id="165" name="Google Shape;165;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8"/>
          <p:cNvSpPr txBox="1"/>
          <p:nvPr>
            <p:ph type="title"/>
          </p:nvPr>
        </p:nvSpPr>
        <p:spPr>
          <a:xfrm>
            <a:off x="0" y="0"/>
            <a:ext cx="9144000" cy="1417638"/>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000">
                <a:solidFill>
                  <a:schemeClr val="lt1"/>
                </a:solidFill>
                <a:latin typeface="Times New Roman"/>
                <a:ea typeface="Times New Roman"/>
                <a:cs typeface="Times New Roman"/>
                <a:sym typeface="Times New Roman"/>
              </a:rPr>
              <a:t>Elements specified in DTD</a:t>
            </a:r>
            <a:endParaRPr b="1" sz="4000">
              <a:solidFill>
                <a:schemeClr val="lt1"/>
              </a:solidFill>
              <a:latin typeface="Times New Roman"/>
              <a:ea typeface="Times New Roman"/>
              <a:cs typeface="Times New Roman"/>
              <a:sym typeface="Times New Roman"/>
            </a:endParaRPr>
          </a:p>
        </p:txBody>
      </p:sp>
      <p:sp>
        <p:nvSpPr>
          <p:cNvPr id="171" name="Google Shape;171;p38"/>
          <p:cNvSpPr txBox="1"/>
          <p:nvPr>
            <p:ph idx="1" type="body"/>
          </p:nvPr>
        </p:nvSpPr>
        <p:spPr>
          <a:xfrm>
            <a:off x="457200" y="1600200"/>
            <a:ext cx="8229600" cy="4727448"/>
          </a:xfrm>
          <a:prstGeom prst="rect">
            <a:avLst/>
          </a:prstGeom>
          <a:noFill/>
          <a:ln>
            <a:noFill/>
          </a:ln>
        </p:spPr>
        <p:txBody>
          <a:bodyPr anchorCtr="0" anchor="t" bIns="45700" lIns="91425" spcFirstLastPara="1" rIns="91425" wrap="square" tIns="45700">
            <a:normAutofit fontScale="92500" lnSpcReduction="20000"/>
          </a:bodyPr>
          <a:lstStyle/>
          <a:p>
            <a:pPr indent="-342900" lvl="0" marL="457200" rtl="0" algn="l">
              <a:lnSpc>
                <a:spcPct val="100000"/>
              </a:lnSpc>
              <a:spcBef>
                <a:spcPts val="360"/>
              </a:spcBef>
              <a:spcAft>
                <a:spcPts val="0"/>
              </a:spcAft>
              <a:buSzPct val="121621"/>
              <a:buFont typeface="Noto Sans Symbols"/>
              <a:buChar char="⮚"/>
            </a:pPr>
            <a:r>
              <a:rPr lang="en-US" sz="1600">
                <a:latin typeface="Times New Roman"/>
                <a:ea typeface="Times New Roman"/>
                <a:cs typeface="Times New Roman"/>
                <a:sym typeface="Times New Roman"/>
              </a:rPr>
              <a:t>Subelements can be specified as</a:t>
            </a:r>
            <a:endParaRPr/>
          </a:p>
          <a:p>
            <a:pPr indent="-228600" lvl="0" marL="457200" rtl="0" algn="l">
              <a:lnSpc>
                <a:spcPct val="100000"/>
              </a:lnSpc>
              <a:spcBef>
                <a:spcPts val="360"/>
              </a:spcBef>
              <a:spcAft>
                <a:spcPts val="0"/>
              </a:spcAft>
              <a:buSzPct val="121621"/>
              <a:buFont typeface="Noto Sans Symbols"/>
              <a:buNone/>
            </a:pPr>
            <a:r>
              <a:t/>
            </a:r>
            <a:endParaRPr sz="1600">
              <a:latin typeface="Times New Roman"/>
              <a:ea typeface="Times New Roman"/>
              <a:cs typeface="Times New Roman"/>
              <a:sym typeface="Times New Roman"/>
            </a:endParaRPr>
          </a:p>
          <a:p>
            <a:pPr indent="-342900" lvl="1" marL="914400" rtl="0" algn="l">
              <a:lnSpc>
                <a:spcPct val="100000"/>
              </a:lnSpc>
              <a:spcBef>
                <a:spcPts val="360"/>
              </a:spcBef>
              <a:spcAft>
                <a:spcPts val="0"/>
              </a:spcAft>
              <a:buSzPct val="121621"/>
              <a:buFont typeface="Noto Sans Symbols"/>
              <a:buChar char="❖"/>
            </a:pPr>
            <a:r>
              <a:rPr lang="en-US" sz="1600">
                <a:latin typeface="Times New Roman"/>
                <a:ea typeface="Times New Roman"/>
                <a:cs typeface="Times New Roman"/>
                <a:sym typeface="Times New Roman"/>
              </a:rPr>
              <a:t>names of elements, or</a:t>
            </a:r>
            <a:endParaRPr/>
          </a:p>
          <a:p>
            <a:pPr indent="-342900" lvl="1" marL="914400" rtl="0" algn="l">
              <a:lnSpc>
                <a:spcPct val="100000"/>
              </a:lnSpc>
              <a:spcBef>
                <a:spcPts val="360"/>
              </a:spcBef>
              <a:spcAft>
                <a:spcPts val="0"/>
              </a:spcAft>
              <a:buSzPct val="121621"/>
              <a:buFont typeface="Noto Sans Symbols"/>
              <a:buChar char="❖"/>
            </a:pPr>
            <a:r>
              <a:rPr lang="en-US" sz="1600">
                <a:latin typeface="Times New Roman"/>
                <a:ea typeface="Times New Roman"/>
                <a:cs typeface="Times New Roman"/>
                <a:sym typeface="Times New Roman"/>
              </a:rPr>
              <a:t>#PCDATA (parsed character data), i.e., character strings</a:t>
            </a:r>
            <a:endParaRPr/>
          </a:p>
          <a:p>
            <a:pPr indent="-342900" lvl="1" marL="914400" rtl="0" algn="l">
              <a:lnSpc>
                <a:spcPct val="100000"/>
              </a:lnSpc>
              <a:spcBef>
                <a:spcPts val="360"/>
              </a:spcBef>
              <a:spcAft>
                <a:spcPts val="0"/>
              </a:spcAft>
              <a:buSzPct val="121621"/>
              <a:buFont typeface="Noto Sans Symbols"/>
              <a:buChar char="❖"/>
            </a:pPr>
            <a:r>
              <a:rPr lang="en-US" sz="1600">
                <a:latin typeface="Times New Roman"/>
                <a:ea typeface="Times New Roman"/>
                <a:cs typeface="Times New Roman"/>
                <a:sym typeface="Times New Roman"/>
              </a:rPr>
              <a:t>EMPTY (no subelements) or ANY (anything can be a subelement)</a:t>
            </a:r>
            <a:endParaRPr/>
          </a:p>
          <a:p>
            <a:pPr indent="-228600" lvl="1" marL="914400" rtl="0" algn="l">
              <a:lnSpc>
                <a:spcPct val="100000"/>
              </a:lnSpc>
              <a:spcBef>
                <a:spcPts val="360"/>
              </a:spcBef>
              <a:spcAft>
                <a:spcPts val="0"/>
              </a:spcAft>
              <a:buSzPct val="121621"/>
              <a:buFont typeface="Noto Sans Symbols"/>
              <a:buNone/>
            </a:pPr>
            <a:r>
              <a:t/>
            </a:r>
            <a:endParaRPr sz="16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ct val="121621"/>
              <a:buFont typeface="Noto Sans Symbols"/>
              <a:buChar char="⮚"/>
            </a:pPr>
            <a:r>
              <a:rPr lang="en-US" sz="1600">
                <a:latin typeface="Times New Roman"/>
                <a:ea typeface="Times New Roman"/>
                <a:cs typeface="Times New Roman"/>
                <a:sym typeface="Times New Roman"/>
              </a:rPr>
              <a:t>Example</a:t>
            </a:r>
            <a:endParaRPr/>
          </a:p>
          <a:p>
            <a:pPr indent="-228600" lvl="0" marL="457200" rtl="0" algn="l">
              <a:lnSpc>
                <a:spcPct val="100000"/>
              </a:lnSpc>
              <a:spcBef>
                <a:spcPts val="360"/>
              </a:spcBef>
              <a:spcAft>
                <a:spcPts val="0"/>
              </a:spcAft>
              <a:buSzPct val="121621"/>
              <a:buFont typeface="Noto Sans Symbols"/>
              <a:buNone/>
            </a:pPr>
            <a:r>
              <a:t/>
            </a:r>
            <a:endParaRPr sz="1600">
              <a:latin typeface="Times New Roman"/>
              <a:ea typeface="Times New Roman"/>
              <a:cs typeface="Times New Roman"/>
              <a:sym typeface="Times New Roman"/>
            </a:endParaRPr>
          </a:p>
          <a:p>
            <a:pPr indent="0" lvl="1" marL="571500" rtl="0" algn="l">
              <a:lnSpc>
                <a:spcPct val="70000"/>
              </a:lnSpc>
              <a:spcBef>
                <a:spcPts val="360"/>
              </a:spcBef>
              <a:spcAft>
                <a:spcPts val="0"/>
              </a:spcAft>
              <a:buSzPct val="121621"/>
              <a:buNone/>
            </a:pPr>
            <a:r>
              <a:rPr lang="en-US" sz="1600">
                <a:latin typeface="Times New Roman"/>
                <a:ea typeface="Times New Roman"/>
                <a:cs typeface="Times New Roman"/>
                <a:sym typeface="Times New Roman"/>
              </a:rPr>
              <a:t>	</a:t>
            </a:r>
            <a:r>
              <a:rPr lang="en-US" sz="1600">
                <a:solidFill>
                  <a:srgbClr val="993300"/>
                </a:solidFill>
                <a:latin typeface="Times New Roman"/>
                <a:ea typeface="Times New Roman"/>
                <a:cs typeface="Times New Roman"/>
                <a:sym typeface="Times New Roman"/>
              </a:rPr>
              <a:t>&lt;! ELEMENT department (dept_name  building, budget)&gt;</a:t>
            </a:r>
            <a:endParaRPr/>
          </a:p>
          <a:p>
            <a:pPr indent="0" lvl="1" marL="571500" rtl="0" algn="l">
              <a:lnSpc>
                <a:spcPct val="70000"/>
              </a:lnSpc>
              <a:spcBef>
                <a:spcPts val="360"/>
              </a:spcBef>
              <a:spcAft>
                <a:spcPts val="0"/>
              </a:spcAft>
              <a:buSzPct val="121621"/>
              <a:buNone/>
            </a:pPr>
            <a:r>
              <a:rPr lang="en-US" sz="1600">
                <a:solidFill>
                  <a:srgbClr val="993300"/>
                </a:solidFill>
                <a:latin typeface="Times New Roman"/>
                <a:ea typeface="Times New Roman"/>
                <a:cs typeface="Times New Roman"/>
                <a:sym typeface="Times New Roman"/>
              </a:rPr>
              <a:t>	&lt;! ELEMENT dept_name (#PCDATA)&gt;</a:t>
            </a:r>
            <a:endParaRPr/>
          </a:p>
          <a:p>
            <a:pPr indent="0" lvl="1" marL="571500" rtl="0" algn="l">
              <a:lnSpc>
                <a:spcPct val="70000"/>
              </a:lnSpc>
              <a:spcBef>
                <a:spcPts val="360"/>
              </a:spcBef>
              <a:spcAft>
                <a:spcPts val="0"/>
              </a:spcAft>
              <a:buSzPct val="121621"/>
              <a:buNone/>
            </a:pPr>
            <a:r>
              <a:rPr lang="en-US" sz="1600">
                <a:solidFill>
                  <a:srgbClr val="993300"/>
                </a:solidFill>
                <a:latin typeface="Times New Roman"/>
                <a:ea typeface="Times New Roman"/>
                <a:cs typeface="Times New Roman"/>
                <a:sym typeface="Times New Roman"/>
              </a:rPr>
              <a:t>	&lt;! ELEMENT budget (#PCDATA)&gt;</a:t>
            </a:r>
            <a:endParaRPr/>
          </a:p>
          <a:p>
            <a:pPr indent="0" lvl="1" marL="571500" rtl="0" algn="l">
              <a:lnSpc>
                <a:spcPct val="70000"/>
              </a:lnSpc>
              <a:spcBef>
                <a:spcPts val="360"/>
              </a:spcBef>
              <a:spcAft>
                <a:spcPts val="0"/>
              </a:spcAft>
              <a:buSzPct val="121621"/>
              <a:buNone/>
            </a:pPr>
            <a:r>
              <a:t/>
            </a:r>
            <a:endParaRPr sz="1600">
              <a:solidFill>
                <a:srgbClr val="993300"/>
              </a:solidFill>
              <a:latin typeface="Times New Roman"/>
              <a:ea typeface="Times New Roman"/>
              <a:cs typeface="Times New Roman"/>
              <a:sym typeface="Times New Roman"/>
            </a:endParaRPr>
          </a:p>
          <a:p>
            <a:pPr indent="-342900" lvl="0" marL="457200" rtl="0" algn="l">
              <a:lnSpc>
                <a:spcPct val="100000"/>
              </a:lnSpc>
              <a:spcBef>
                <a:spcPts val="360"/>
              </a:spcBef>
              <a:spcAft>
                <a:spcPts val="0"/>
              </a:spcAft>
              <a:buSzPct val="121621"/>
              <a:buFont typeface="Noto Sans Symbols"/>
              <a:buChar char="⮚"/>
            </a:pPr>
            <a:r>
              <a:rPr lang="en-US" sz="1600">
                <a:latin typeface="Times New Roman"/>
                <a:ea typeface="Times New Roman"/>
                <a:cs typeface="Times New Roman"/>
                <a:sym typeface="Times New Roman"/>
              </a:rPr>
              <a:t>Subelement specification may have regular expressions</a:t>
            </a:r>
            <a:endParaRPr/>
          </a:p>
          <a:p>
            <a:pPr indent="-228600" lvl="0" marL="457200" rtl="0" algn="l">
              <a:lnSpc>
                <a:spcPct val="100000"/>
              </a:lnSpc>
              <a:spcBef>
                <a:spcPts val="360"/>
              </a:spcBef>
              <a:spcAft>
                <a:spcPts val="0"/>
              </a:spcAft>
              <a:buSzPct val="121621"/>
              <a:buFont typeface="Noto Sans Symbols"/>
              <a:buNone/>
            </a:pPr>
            <a:r>
              <a:t/>
            </a:r>
            <a:endParaRPr sz="1600">
              <a:latin typeface="Times New Roman"/>
              <a:ea typeface="Times New Roman"/>
              <a:cs typeface="Times New Roman"/>
              <a:sym typeface="Times New Roman"/>
            </a:endParaRPr>
          </a:p>
          <a:p>
            <a:pPr indent="-342900" lvl="1" marL="914400" rtl="0" algn="l">
              <a:lnSpc>
                <a:spcPct val="70000"/>
              </a:lnSpc>
              <a:spcBef>
                <a:spcPts val="360"/>
              </a:spcBef>
              <a:spcAft>
                <a:spcPts val="0"/>
              </a:spcAft>
              <a:buSzPct val="121621"/>
              <a:buFont typeface="Noto Sans Symbols"/>
              <a:buChar char="⮚"/>
            </a:pPr>
            <a:r>
              <a:rPr lang="en-US" sz="1600">
                <a:latin typeface="Times New Roman"/>
                <a:ea typeface="Times New Roman"/>
                <a:cs typeface="Times New Roman"/>
                <a:sym typeface="Times New Roman"/>
              </a:rPr>
              <a:t>  &lt;!ELEMENT university ( ( department | course | instructor | teaches )+)&gt;</a:t>
            </a:r>
            <a:endParaRPr/>
          </a:p>
          <a:p>
            <a:pPr indent="-342900" lvl="2" marL="1371600" rtl="0" algn="l">
              <a:lnSpc>
                <a:spcPct val="100000"/>
              </a:lnSpc>
              <a:spcBef>
                <a:spcPts val="360"/>
              </a:spcBef>
              <a:spcAft>
                <a:spcPts val="0"/>
              </a:spcAft>
              <a:buSzPct val="121621"/>
              <a:buFont typeface="Noto Sans Symbols"/>
              <a:buChar char="⮚"/>
            </a:pPr>
            <a:r>
              <a:rPr lang="en-US" sz="1600">
                <a:latin typeface="Times New Roman"/>
                <a:ea typeface="Times New Roman"/>
                <a:cs typeface="Times New Roman"/>
                <a:sym typeface="Times New Roman"/>
              </a:rPr>
              <a:t>Notation: </a:t>
            </a:r>
            <a:endParaRPr sz="1600">
              <a:latin typeface="Times New Roman"/>
              <a:ea typeface="Times New Roman"/>
              <a:cs typeface="Times New Roman"/>
              <a:sym typeface="Times New Roman"/>
            </a:endParaRPr>
          </a:p>
          <a:p>
            <a:pPr indent="-228600" lvl="2" marL="1371600" rtl="0" algn="l">
              <a:lnSpc>
                <a:spcPct val="100000"/>
              </a:lnSpc>
              <a:spcBef>
                <a:spcPts val="360"/>
              </a:spcBef>
              <a:spcAft>
                <a:spcPts val="0"/>
              </a:spcAft>
              <a:buSzPct val="121621"/>
              <a:buFont typeface="Noto Sans Symbols"/>
              <a:buNone/>
            </a:pPr>
            <a:r>
              <a:t/>
            </a:r>
            <a:endParaRPr sz="1600">
              <a:latin typeface="Times New Roman"/>
              <a:ea typeface="Times New Roman"/>
              <a:cs typeface="Times New Roman"/>
              <a:sym typeface="Times New Roman"/>
            </a:endParaRPr>
          </a:p>
          <a:p>
            <a:pPr indent="-342900" lvl="3" marL="1828800" rtl="0" algn="l">
              <a:lnSpc>
                <a:spcPct val="100000"/>
              </a:lnSpc>
              <a:spcBef>
                <a:spcPts val="360"/>
              </a:spcBef>
              <a:spcAft>
                <a:spcPts val="0"/>
              </a:spcAft>
              <a:buSzPct val="121621"/>
              <a:buFont typeface="Noto Sans Symbols"/>
              <a:buChar char="❖"/>
            </a:pPr>
            <a:r>
              <a:rPr lang="en-US" sz="1600">
                <a:latin typeface="Times New Roman"/>
                <a:ea typeface="Times New Roman"/>
                <a:cs typeface="Times New Roman"/>
                <a:sym typeface="Times New Roman"/>
              </a:rPr>
              <a:t> “|”   -  alternatives</a:t>
            </a:r>
            <a:endParaRPr/>
          </a:p>
          <a:p>
            <a:pPr indent="-342900" lvl="3" marL="1828800" rtl="0" algn="l">
              <a:lnSpc>
                <a:spcPct val="100000"/>
              </a:lnSpc>
              <a:spcBef>
                <a:spcPts val="360"/>
              </a:spcBef>
              <a:spcAft>
                <a:spcPts val="0"/>
              </a:spcAft>
              <a:buSzPct val="121621"/>
              <a:buFont typeface="Noto Sans Symbols"/>
              <a:buChar char="❖"/>
            </a:pPr>
            <a:r>
              <a:rPr lang="en-US" sz="1600">
                <a:latin typeface="Times New Roman"/>
                <a:ea typeface="Times New Roman"/>
                <a:cs typeface="Times New Roman"/>
                <a:sym typeface="Times New Roman"/>
              </a:rPr>
              <a:t> “+”  -  1 or more occurrences</a:t>
            </a:r>
            <a:endParaRPr/>
          </a:p>
          <a:p>
            <a:pPr indent="-342900" lvl="3" marL="1828800" rtl="0" algn="l">
              <a:lnSpc>
                <a:spcPct val="100000"/>
              </a:lnSpc>
              <a:spcBef>
                <a:spcPts val="360"/>
              </a:spcBef>
              <a:spcAft>
                <a:spcPts val="0"/>
              </a:spcAft>
              <a:buSzPct val="121621"/>
              <a:buFont typeface="Noto Sans Symbols"/>
              <a:buChar char="❖"/>
            </a:pPr>
            <a:r>
              <a:rPr lang="en-US" sz="1600">
                <a:latin typeface="Times New Roman"/>
                <a:ea typeface="Times New Roman"/>
                <a:cs typeface="Times New Roman"/>
                <a:sym typeface="Times New Roman"/>
              </a:rPr>
              <a:t> “*”   -  0 or more occurrences    </a:t>
            </a:r>
            <a:endParaRPr sz="1600">
              <a:latin typeface="Times New Roman"/>
              <a:ea typeface="Times New Roman"/>
              <a:cs typeface="Times New Roman"/>
              <a:sym typeface="Times New Roman"/>
            </a:endParaRPr>
          </a:p>
          <a:p>
            <a:pPr indent="-342900" lvl="1" marL="914400" rtl="0" algn="l">
              <a:lnSpc>
                <a:spcPct val="100000"/>
              </a:lnSpc>
              <a:spcBef>
                <a:spcPts val="360"/>
              </a:spcBef>
              <a:spcAft>
                <a:spcPts val="0"/>
              </a:spcAft>
              <a:buSzPct val="69498"/>
              <a:buFont typeface="Arial"/>
              <a:buNone/>
            </a:pPr>
            <a:r>
              <a:t/>
            </a:r>
            <a:endParaRPr/>
          </a:p>
          <a:p>
            <a:pPr indent="-228600" lvl="0" marL="457200" rtl="0" algn="l">
              <a:lnSpc>
                <a:spcPct val="100000"/>
              </a:lnSpc>
              <a:spcBef>
                <a:spcPts val="360"/>
              </a:spcBef>
              <a:spcAft>
                <a:spcPts val="0"/>
              </a:spcAft>
              <a:buClr>
                <a:schemeClr val="dk1"/>
              </a:buClr>
              <a:buSzPct val="60810"/>
              <a:buNone/>
            </a:pPr>
            <a:r>
              <a:t/>
            </a:r>
            <a:endParaRPr/>
          </a:p>
        </p:txBody>
      </p:sp>
      <p:sp>
        <p:nvSpPr>
          <p:cNvPr id="172" name="Google Shape;172;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9"/>
          <p:cNvSpPr txBox="1"/>
          <p:nvPr>
            <p:ph type="title"/>
          </p:nvPr>
        </p:nvSpPr>
        <p:spPr>
          <a:xfrm>
            <a:off x="0" y="0"/>
            <a:ext cx="9144000" cy="1417638"/>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000">
                <a:solidFill>
                  <a:schemeClr val="lt1"/>
                </a:solidFill>
                <a:latin typeface="Times New Roman"/>
                <a:ea typeface="Times New Roman"/>
                <a:cs typeface="Times New Roman"/>
                <a:sym typeface="Times New Roman"/>
              </a:rPr>
              <a:t>University DTD</a:t>
            </a:r>
            <a:endParaRPr b="1" sz="4000">
              <a:solidFill>
                <a:schemeClr val="lt1"/>
              </a:solidFill>
              <a:latin typeface="Times New Roman"/>
              <a:ea typeface="Times New Roman"/>
              <a:cs typeface="Times New Roman"/>
              <a:sym typeface="Times New Roman"/>
            </a:endParaRPr>
          </a:p>
        </p:txBody>
      </p:sp>
      <p:sp>
        <p:nvSpPr>
          <p:cNvPr id="178" name="Google Shape;178;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Arial"/>
              <a:buNone/>
            </a:pPr>
            <a:r>
              <a:rPr lang="en-US" sz="1600">
                <a:solidFill>
                  <a:srgbClr val="993300"/>
                </a:solidFill>
                <a:latin typeface="Times New Roman"/>
                <a:ea typeface="Times New Roman"/>
                <a:cs typeface="Times New Roman"/>
                <a:sym typeface="Times New Roman"/>
              </a:rPr>
              <a:t>&lt;!DOCTYPE  university [</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&lt;!ELEMENT university ( (department|course|instructor|teaches)+)&gt;</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&lt;!ELEMENT department ( dept name, building, budget)&gt;</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&lt;!ELEMENT course ( course id, title, dept name, credits)&gt;</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&lt;!ELEMENT instructor (IID, name, dept name, salary)&gt;</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&lt;!ELEMENT teaches (IID, course id)&gt;</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&lt;!ELEMENT dept name( #PCDATA )&gt;</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&lt;!ELEMENT building( #PCDATA )&gt;</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&lt;!ELEMENT budget( #PCDATA )&gt;</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&lt;!ELEMENT course id ( #PCDATA )&gt;</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&lt;!ELEMENT title ( #PCDATA )&gt;</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&lt;!ELEMENT credits( #PCDATA )&gt;</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&lt;!ELEMENT IID( #PCDATA )&gt;</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&lt;!ELEMENT name( #PCDATA )&gt;</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&lt;!ELEMENT salary( #PCDATA )&gt;</a:t>
            </a:r>
            <a:endParaRPr/>
          </a:p>
          <a:p>
            <a:pPr indent="-342900" lvl="0" marL="457200" rtl="0" algn="l">
              <a:lnSpc>
                <a:spcPct val="100000"/>
              </a:lnSpc>
              <a:spcBef>
                <a:spcPts val="360"/>
              </a:spcBef>
              <a:spcAft>
                <a:spcPts val="0"/>
              </a:spcAft>
              <a:buSzPts val="1800"/>
              <a:buFont typeface="Arial"/>
              <a:buNone/>
            </a:pPr>
            <a:r>
              <a:rPr lang="en-US" sz="1600">
                <a:solidFill>
                  <a:srgbClr val="993300"/>
                </a:solidFill>
                <a:latin typeface="Times New Roman"/>
                <a:ea typeface="Times New Roman"/>
                <a:cs typeface="Times New Roman"/>
                <a:sym typeface="Times New Roman"/>
              </a:rPr>
              <a:t>]&gt;</a:t>
            </a:r>
            <a:endParaRPr/>
          </a:p>
          <a:p>
            <a:pPr indent="-228600" lvl="0" marL="457200" rtl="0" algn="l">
              <a:lnSpc>
                <a:spcPct val="100000"/>
              </a:lnSpc>
              <a:spcBef>
                <a:spcPts val="360"/>
              </a:spcBef>
              <a:spcAft>
                <a:spcPts val="0"/>
              </a:spcAft>
              <a:buClr>
                <a:schemeClr val="dk1"/>
              </a:buClr>
              <a:buSzPts val="1800"/>
              <a:buNone/>
            </a:pPr>
            <a:r>
              <a:t/>
            </a:r>
            <a:endParaRPr/>
          </a:p>
        </p:txBody>
      </p:sp>
      <p:sp>
        <p:nvSpPr>
          <p:cNvPr id="179" name="Google Shape;179;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0"/>
          <p:cNvSpPr txBox="1"/>
          <p:nvPr/>
        </p:nvSpPr>
        <p:spPr>
          <a:xfrm>
            <a:off x="0" y="0"/>
            <a:ext cx="9144000" cy="118872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4000" u="none" cap="none" strike="noStrike">
                <a:solidFill>
                  <a:schemeClr val="lt1"/>
                </a:solidFill>
                <a:latin typeface="Times New Roman"/>
                <a:ea typeface="Times New Roman"/>
                <a:cs typeface="Times New Roman"/>
                <a:sym typeface="Times New Roman"/>
              </a:rPr>
              <a:t>Limitations of DTDs</a:t>
            </a:r>
            <a:endParaRPr b="1" i="0" sz="4000" u="none" cap="none" strike="noStrike">
              <a:solidFill>
                <a:schemeClr val="lt1"/>
              </a:solidFill>
              <a:latin typeface="Times New Roman"/>
              <a:ea typeface="Times New Roman"/>
              <a:cs typeface="Times New Roman"/>
              <a:sym typeface="Times New Roman"/>
            </a:endParaRPr>
          </a:p>
        </p:txBody>
      </p:sp>
      <p:sp>
        <p:nvSpPr>
          <p:cNvPr id="185" name="Google Shape;185;p40"/>
          <p:cNvSpPr txBox="1"/>
          <p:nvPr/>
        </p:nvSpPr>
        <p:spPr>
          <a:xfrm>
            <a:off x="768350" y="1422972"/>
            <a:ext cx="7707313" cy="4903787"/>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00000"/>
              </a:lnSpc>
              <a:spcBef>
                <a:spcPts val="360"/>
              </a:spcBef>
              <a:spcAft>
                <a:spcPts val="0"/>
              </a:spcAft>
              <a:buClr>
                <a:schemeClr val="dk1"/>
              </a:buClr>
              <a:buSzPts val="1800"/>
              <a:buFont typeface="Noto Sans Symbols"/>
              <a:buChar char="⮚"/>
            </a:pPr>
            <a:r>
              <a:rPr b="0" i="0" lang="en-US" sz="1600" u="none" cap="none" strike="noStrike">
                <a:solidFill>
                  <a:schemeClr val="dk1"/>
                </a:solidFill>
                <a:latin typeface="Times New Roman"/>
                <a:ea typeface="Times New Roman"/>
                <a:cs typeface="Times New Roman"/>
                <a:sym typeface="Times New Roman"/>
              </a:rPr>
              <a:t>No typing of text elements and attributes.</a:t>
            </a:r>
            <a:endParaRPr b="0" i="0" sz="1400" u="none" cap="none" strike="noStrike">
              <a:solidFill>
                <a:srgbClr val="000000"/>
              </a:solidFill>
              <a:latin typeface="Arial"/>
              <a:ea typeface="Arial"/>
              <a:cs typeface="Arial"/>
              <a:sym typeface="Arial"/>
            </a:endParaRPr>
          </a:p>
          <a:p>
            <a:pPr indent="-342900" lvl="1" marL="914400" marR="0" rtl="0" algn="l">
              <a:lnSpc>
                <a:spcPct val="100000"/>
              </a:lnSpc>
              <a:spcBef>
                <a:spcPts val="360"/>
              </a:spcBef>
              <a:spcAft>
                <a:spcPts val="0"/>
              </a:spcAft>
              <a:buClr>
                <a:schemeClr val="dk1"/>
              </a:buClr>
              <a:buSzPts val="1800"/>
              <a:buFont typeface="Noto Sans Symbols"/>
              <a:buChar char="❖"/>
            </a:pPr>
            <a:r>
              <a:rPr b="0" i="0" lang="en-US" sz="1600" u="none" cap="none" strike="noStrike">
                <a:solidFill>
                  <a:schemeClr val="dk1"/>
                </a:solidFill>
                <a:latin typeface="Times New Roman"/>
                <a:ea typeface="Times New Roman"/>
                <a:cs typeface="Times New Roman"/>
                <a:sym typeface="Times New Roman"/>
              </a:rPr>
              <a:t>All values are strings, no integers, reals, etc.</a:t>
            </a:r>
            <a:endParaRPr b="0" i="0" sz="1400" u="none" cap="none" strike="noStrike">
              <a:solidFill>
                <a:srgbClr val="000000"/>
              </a:solidFill>
              <a:latin typeface="Arial"/>
              <a:ea typeface="Arial"/>
              <a:cs typeface="Arial"/>
              <a:sym typeface="Arial"/>
            </a:endParaRPr>
          </a:p>
          <a:p>
            <a:pPr indent="-228600" lvl="1" marL="914400" marR="0" rtl="0" algn="l">
              <a:lnSpc>
                <a:spcPct val="100000"/>
              </a:lnSpc>
              <a:spcBef>
                <a:spcPts val="360"/>
              </a:spcBef>
              <a:spcAft>
                <a:spcPts val="0"/>
              </a:spcAft>
              <a:buClr>
                <a:schemeClr val="dk1"/>
              </a:buClr>
              <a:buSzPts val="1800"/>
              <a:buFont typeface="Noto Sans Symbols"/>
              <a:buNone/>
            </a:pPr>
            <a:r>
              <a:t/>
            </a:r>
            <a:endParaRPr b="0" i="0" sz="16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360"/>
              </a:spcBef>
              <a:spcAft>
                <a:spcPts val="0"/>
              </a:spcAft>
              <a:buClr>
                <a:schemeClr val="dk1"/>
              </a:buClr>
              <a:buSzPts val="1800"/>
              <a:buFont typeface="Noto Sans Symbols"/>
              <a:buChar char="⮚"/>
            </a:pPr>
            <a:r>
              <a:rPr b="0" i="0" lang="en-US" sz="1600" u="none" cap="none" strike="noStrike">
                <a:solidFill>
                  <a:schemeClr val="dk1"/>
                </a:solidFill>
                <a:latin typeface="Times New Roman"/>
                <a:ea typeface="Times New Roman"/>
                <a:cs typeface="Times New Roman"/>
                <a:sym typeface="Times New Roman"/>
              </a:rPr>
              <a:t>Difficult to specify unordered sets of subelements</a:t>
            </a:r>
            <a:endParaRPr b="0" i="0" sz="1600" u="none" cap="none" strike="noStrike">
              <a:solidFill>
                <a:schemeClr val="dk1"/>
              </a:solidFill>
              <a:latin typeface="Times New Roman"/>
              <a:ea typeface="Times New Roman"/>
              <a:cs typeface="Times New Roman"/>
              <a:sym typeface="Times New Roman"/>
            </a:endParaRPr>
          </a:p>
          <a:p>
            <a:pPr indent="-342900" lvl="1" marL="914400" marR="0" rtl="0" algn="l">
              <a:lnSpc>
                <a:spcPct val="100000"/>
              </a:lnSpc>
              <a:spcBef>
                <a:spcPts val="360"/>
              </a:spcBef>
              <a:spcAft>
                <a:spcPts val="0"/>
              </a:spcAft>
              <a:buClr>
                <a:schemeClr val="dk1"/>
              </a:buClr>
              <a:buSzPts val="1800"/>
              <a:buFont typeface="Noto Sans Symbols"/>
              <a:buChar char="❖"/>
            </a:pPr>
            <a:r>
              <a:rPr b="0" i="0" lang="en-US" sz="1600" u="none" cap="none" strike="noStrike">
                <a:solidFill>
                  <a:schemeClr val="dk1"/>
                </a:solidFill>
                <a:latin typeface="Times New Roman"/>
                <a:ea typeface="Times New Roman"/>
                <a:cs typeface="Times New Roman"/>
                <a:sym typeface="Times New Roman"/>
              </a:rPr>
              <a:t>Order is usually irrelevant in databases (unlike in the document-layout environment from which XML evolved)</a:t>
            </a:r>
            <a:endParaRPr b="0" i="0" sz="1400" u="none" cap="none" strike="noStrike">
              <a:solidFill>
                <a:srgbClr val="000000"/>
              </a:solidFill>
              <a:latin typeface="Arial"/>
              <a:ea typeface="Arial"/>
              <a:cs typeface="Arial"/>
              <a:sym typeface="Arial"/>
            </a:endParaRPr>
          </a:p>
          <a:p>
            <a:pPr indent="-342900" lvl="1" marL="914400" marR="0" rtl="0" algn="l">
              <a:lnSpc>
                <a:spcPct val="100000"/>
              </a:lnSpc>
              <a:spcBef>
                <a:spcPts val="360"/>
              </a:spcBef>
              <a:spcAft>
                <a:spcPts val="0"/>
              </a:spcAft>
              <a:buClr>
                <a:schemeClr val="dk1"/>
              </a:buClr>
              <a:buSzPts val="1800"/>
              <a:buFont typeface="Noto Sans Symbols"/>
              <a:buChar char="❖"/>
            </a:pPr>
            <a:r>
              <a:rPr b="0" i="0" lang="en-US" sz="1600" u="none" cap="none" strike="noStrike">
                <a:solidFill>
                  <a:schemeClr val="dk1"/>
                </a:solidFill>
                <a:latin typeface="Times New Roman"/>
                <a:ea typeface="Times New Roman"/>
                <a:cs typeface="Times New Roman"/>
                <a:sym typeface="Times New Roman"/>
              </a:rPr>
              <a:t>(A | B)* allows specification of an unordered set, but</a:t>
            </a:r>
            <a:endParaRPr b="0" i="0" sz="1400" u="none" cap="none" strike="noStrike">
              <a:solidFill>
                <a:srgbClr val="000000"/>
              </a:solidFill>
              <a:latin typeface="Arial"/>
              <a:ea typeface="Arial"/>
              <a:cs typeface="Arial"/>
              <a:sym typeface="Arial"/>
            </a:endParaRPr>
          </a:p>
          <a:p>
            <a:pPr indent="-342900" lvl="2" marL="1371600" marR="0" rtl="0" algn="l">
              <a:lnSpc>
                <a:spcPct val="100000"/>
              </a:lnSpc>
              <a:spcBef>
                <a:spcPts val="360"/>
              </a:spcBef>
              <a:spcAft>
                <a:spcPts val="0"/>
              </a:spcAft>
              <a:buClr>
                <a:schemeClr val="dk1"/>
              </a:buClr>
              <a:buSzPts val="1800"/>
              <a:buFont typeface="Noto Sans Symbols"/>
              <a:buChar char="❖"/>
            </a:pPr>
            <a:r>
              <a:rPr b="0" i="0" lang="en-US" sz="1600" u="none" cap="none" strike="noStrike">
                <a:solidFill>
                  <a:schemeClr val="dk1"/>
                </a:solidFill>
                <a:latin typeface="Times New Roman"/>
                <a:ea typeface="Times New Roman"/>
                <a:cs typeface="Times New Roman"/>
                <a:sym typeface="Times New Roman"/>
              </a:rPr>
              <a:t>Cannot ensure that each of A and B occurs only once</a:t>
            </a:r>
            <a:endParaRPr b="0" i="0" sz="1400" u="none" cap="none" strike="noStrike">
              <a:solidFill>
                <a:srgbClr val="000000"/>
              </a:solidFill>
              <a:latin typeface="Arial"/>
              <a:ea typeface="Arial"/>
              <a:cs typeface="Arial"/>
              <a:sym typeface="Arial"/>
            </a:endParaRPr>
          </a:p>
          <a:p>
            <a:pPr indent="-228600" lvl="2" marL="1371600" marR="0" rtl="0" algn="l">
              <a:lnSpc>
                <a:spcPct val="100000"/>
              </a:lnSpc>
              <a:spcBef>
                <a:spcPts val="360"/>
              </a:spcBef>
              <a:spcAft>
                <a:spcPts val="0"/>
              </a:spcAft>
              <a:buClr>
                <a:schemeClr val="dk1"/>
              </a:buClr>
              <a:buSzPts val="1800"/>
              <a:buFont typeface="Noto Sans Symbols"/>
              <a:buNone/>
            </a:pPr>
            <a:r>
              <a:t/>
            </a:r>
            <a:endParaRPr b="0" i="0" sz="16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360"/>
              </a:spcBef>
              <a:spcAft>
                <a:spcPts val="0"/>
              </a:spcAft>
              <a:buClr>
                <a:schemeClr val="dk1"/>
              </a:buClr>
              <a:buSzPts val="1800"/>
              <a:buFont typeface="Noto Sans Symbols"/>
              <a:buChar char="⮚"/>
            </a:pPr>
            <a:r>
              <a:rPr b="0" i="0" lang="en-US" sz="1600" u="none" cap="none" strike="noStrike">
                <a:solidFill>
                  <a:schemeClr val="dk1"/>
                </a:solidFill>
                <a:latin typeface="Times New Roman"/>
                <a:ea typeface="Times New Roman"/>
                <a:cs typeface="Times New Roman"/>
                <a:sym typeface="Times New Roman"/>
              </a:rPr>
              <a:t>IDs and IDREFs are untyped</a:t>
            </a:r>
            <a:endParaRPr b="0" i="0" sz="1600" u="none" cap="none" strike="noStrike">
              <a:solidFill>
                <a:schemeClr val="dk1"/>
              </a:solidFill>
              <a:latin typeface="Times New Roman"/>
              <a:ea typeface="Times New Roman"/>
              <a:cs typeface="Times New Roman"/>
              <a:sym typeface="Times New Roman"/>
            </a:endParaRPr>
          </a:p>
          <a:p>
            <a:pPr indent="-342900" lvl="1" marL="914400" marR="0" rtl="0" algn="l">
              <a:lnSpc>
                <a:spcPct val="100000"/>
              </a:lnSpc>
              <a:spcBef>
                <a:spcPts val="360"/>
              </a:spcBef>
              <a:spcAft>
                <a:spcPts val="0"/>
              </a:spcAft>
              <a:buClr>
                <a:schemeClr val="dk1"/>
              </a:buClr>
              <a:buSzPts val="1800"/>
              <a:buFont typeface="Noto Sans Symbols"/>
              <a:buChar char="❖"/>
            </a:pPr>
            <a:r>
              <a:rPr b="0" i="0" lang="en-US" sz="1600" u="none" cap="none" strike="noStrike">
                <a:solidFill>
                  <a:schemeClr val="dk1"/>
                </a:solidFill>
                <a:latin typeface="Times New Roman"/>
                <a:ea typeface="Times New Roman"/>
                <a:cs typeface="Times New Roman"/>
                <a:sym typeface="Times New Roman"/>
              </a:rPr>
              <a:t>The </a:t>
            </a:r>
            <a:r>
              <a:rPr b="0" i="1" lang="en-US" sz="1600" u="none" cap="none" strike="noStrike">
                <a:solidFill>
                  <a:schemeClr val="dk1"/>
                </a:solidFill>
                <a:latin typeface="Times New Roman"/>
                <a:ea typeface="Times New Roman"/>
                <a:cs typeface="Times New Roman"/>
                <a:sym typeface="Times New Roman"/>
              </a:rPr>
              <a:t>instructors</a:t>
            </a:r>
            <a:r>
              <a:rPr b="0" i="0" lang="en-US" sz="1600" u="none" cap="none" strike="noStrike">
                <a:solidFill>
                  <a:schemeClr val="dk1"/>
                </a:solidFill>
                <a:latin typeface="Times New Roman"/>
                <a:ea typeface="Times New Roman"/>
                <a:cs typeface="Times New Roman"/>
                <a:sym typeface="Times New Roman"/>
              </a:rPr>
              <a:t> attribute of an course may contain a reference to another course, which is meaningless</a:t>
            </a:r>
            <a:endParaRPr b="0" i="0" sz="1400" u="none" cap="none" strike="noStrike">
              <a:solidFill>
                <a:srgbClr val="000000"/>
              </a:solidFill>
              <a:latin typeface="Arial"/>
              <a:ea typeface="Arial"/>
              <a:cs typeface="Arial"/>
              <a:sym typeface="Arial"/>
            </a:endParaRPr>
          </a:p>
          <a:p>
            <a:pPr indent="-342900" lvl="2" marL="1371600" marR="0" rtl="0" algn="l">
              <a:lnSpc>
                <a:spcPct val="100000"/>
              </a:lnSpc>
              <a:spcBef>
                <a:spcPts val="360"/>
              </a:spcBef>
              <a:spcAft>
                <a:spcPts val="0"/>
              </a:spcAft>
              <a:buClr>
                <a:schemeClr val="dk1"/>
              </a:buClr>
              <a:buSzPts val="1800"/>
              <a:buFont typeface="Noto Sans Symbols"/>
              <a:buChar char="❖"/>
            </a:pPr>
            <a:r>
              <a:rPr b="0" i="1" lang="en-US" sz="1600" u="none" cap="none" strike="noStrike">
                <a:solidFill>
                  <a:schemeClr val="dk1"/>
                </a:solidFill>
                <a:latin typeface="Times New Roman"/>
                <a:ea typeface="Times New Roman"/>
                <a:cs typeface="Times New Roman"/>
                <a:sym typeface="Times New Roman"/>
              </a:rPr>
              <a:t>instructors</a:t>
            </a:r>
            <a:r>
              <a:rPr b="0" i="0" lang="en-US" sz="1600" u="none" cap="none" strike="noStrike">
                <a:solidFill>
                  <a:schemeClr val="dk1"/>
                </a:solidFill>
                <a:latin typeface="Times New Roman"/>
                <a:ea typeface="Times New Roman"/>
                <a:cs typeface="Times New Roman"/>
                <a:sym typeface="Times New Roman"/>
              </a:rPr>
              <a:t> attribute should ideally be constrained to refer to instructor elements </a:t>
            </a:r>
            <a:endParaRPr b="0" i="0" sz="1600" u="none" cap="none" strike="noStrike">
              <a:solidFill>
                <a:schemeClr val="dk1"/>
              </a:solidFill>
              <a:latin typeface="Times New Roman"/>
              <a:ea typeface="Times New Roman"/>
              <a:cs typeface="Times New Roman"/>
              <a:sym typeface="Times New Roman"/>
            </a:endParaRPr>
          </a:p>
        </p:txBody>
      </p:sp>
      <p:sp>
        <p:nvSpPr>
          <p:cNvPr id="186" name="Google Shape;186;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1"/>
          <p:cNvSpPr txBox="1"/>
          <p:nvPr>
            <p:ph type="title"/>
          </p:nvPr>
        </p:nvSpPr>
        <p:spPr>
          <a:xfrm>
            <a:off x="0" y="0"/>
            <a:ext cx="9144000" cy="1417638"/>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000">
                <a:solidFill>
                  <a:schemeClr val="lt1"/>
                </a:solidFill>
                <a:latin typeface="Times New Roman"/>
                <a:ea typeface="Times New Roman"/>
                <a:cs typeface="Times New Roman"/>
                <a:sym typeface="Times New Roman"/>
              </a:rPr>
              <a:t>XML Schema</a:t>
            </a:r>
            <a:endParaRPr/>
          </a:p>
        </p:txBody>
      </p:sp>
      <p:sp>
        <p:nvSpPr>
          <p:cNvPr id="193" name="Google Shape;193;p41"/>
          <p:cNvSpPr txBox="1"/>
          <p:nvPr>
            <p:ph idx="1" type="body"/>
          </p:nvPr>
        </p:nvSpPr>
        <p:spPr>
          <a:xfrm>
            <a:off x="256032" y="1541844"/>
            <a:ext cx="8604504" cy="505098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XML Schema is a more sophisticated schema language which addresses the drawbacks of DTDs. it supports:</a:t>
            </a:r>
            <a:endParaRPr sz="1600">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Typing of values</a:t>
            </a:r>
            <a:endParaRPr/>
          </a:p>
          <a:p>
            <a:pPr indent="-342900" lvl="2" marL="13716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E.g., integer, string, etc.</a:t>
            </a:r>
            <a:endParaRPr sz="1600">
              <a:latin typeface="Times New Roman"/>
              <a:ea typeface="Times New Roman"/>
              <a:cs typeface="Times New Roman"/>
              <a:sym typeface="Times New Roman"/>
            </a:endParaRPr>
          </a:p>
          <a:p>
            <a:pPr indent="-342900" lvl="2" marL="13716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Also, constraints on min/max values.</a:t>
            </a:r>
            <a:endParaRPr sz="1600">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User-defined, complex types.</a:t>
            </a:r>
            <a:endParaRPr sz="1600">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Many more features, including:</a:t>
            </a:r>
            <a:endParaRPr sz="1600">
              <a:latin typeface="Times New Roman"/>
              <a:ea typeface="Times New Roman"/>
              <a:cs typeface="Times New Roman"/>
              <a:sym typeface="Times New Roman"/>
            </a:endParaRPr>
          </a:p>
          <a:p>
            <a:pPr indent="-342900" lvl="2" marL="13716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uniqueness and foreign key constraints, inheritance.</a:t>
            </a:r>
            <a:endParaRPr sz="16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XML Schema is itself specified in XML syntax, unlike DTDs.</a:t>
            </a:r>
            <a:endParaRPr sz="1600">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More-standard representation, but verbose.</a:t>
            </a:r>
            <a:endParaRPr sz="16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XML Scheme is integrated with namespaces.</a:t>
            </a:r>
            <a:endParaRPr sz="16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BUT:  XML Schema is significantly more complicated than DTDs. </a:t>
            </a:r>
            <a:endParaRPr sz="1600">
              <a:latin typeface="Times New Roman"/>
              <a:ea typeface="Times New Roman"/>
              <a:cs typeface="Times New Roman"/>
              <a:sym typeface="Times New Roman"/>
            </a:endParaRPr>
          </a:p>
        </p:txBody>
      </p:sp>
      <p:sp>
        <p:nvSpPr>
          <p:cNvPr id="194" name="Google Shape;194;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2"/>
          <p:cNvSpPr txBox="1"/>
          <p:nvPr>
            <p:ph type="title"/>
          </p:nvPr>
        </p:nvSpPr>
        <p:spPr>
          <a:xfrm>
            <a:off x="0" y="0"/>
            <a:ext cx="9144000" cy="1307910"/>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a:solidFill>
                  <a:schemeClr val="lt1"/>
                </a:solidFill>
                <a:latin typeface="Times New Roman"/>
                <a:ea typeface="Times New Roman"/>
                <a:cs typeface="Times New Roman"/>
                <a:sym typeface="Times New Roman"/>
              </a:rPr>
              <a:t>XML Schema Version of Univ. DTD</a:t>
            </a:r>
            <a:endParaRPr/>
          </a:p>
        </p:txBody>
      </p:sp>
      <p:sp>
        <p:nvSpPr>
          <p:cNvPr id="201" name="Google Shape;201;p42"/>
          <p:cNvSpPr txBox="1"/>
          <p:nvPr/>
        </p:nvSpPr>
        <p:spPr>
          <a:xfrm>
            <a:off x="146304" y="1335024"/>
            <a:ext cx="8668512" cy="50475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&lt;xs:schema xmlns:xs=“</a:t>
            </a:r>
            <a:r>
              <a:rPr b="0" i="0" lang="en-US" sz="1400" u="none" cap="none" strike="noStrike">
                <a:solidFill>
                  <a:schemeClr val="hlink"/>
                </a:solidFill>
                <a:latin typeface="Times New Roman"/>
                <a:ea typeface="Times New Roman"/>
                <a:cs typeface="Times New Roman"/>
                <a:sym typeface="Times New Roman"/>
              </a:rPr>
              <a:t>http://www.w3.org/2001/XMLSchema</a:t>
            </a:r>
            <a:r>
              <a:rPr b="0" i="0" lang="en-US" sz="1400" u="none" cap="none" strike="noStrike">
                <a:solidFill>
                  <a:srgbClr val="000000"/>
                </a:solidFill>
                <a:latin typeface="Times New Roman"/>
                <a:ea typeface="Times New Roman"/>
                <a:cs typeface="Times New Roman"/>
                <a:sym typeface="Times New Roman"/>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&lt;xs:element name=“university” type=“universityType”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93300"/>
                </a:solidFill>
                <a:latin typeface="Times New Roman"/>
                <a:ea typeface="Times New Roman"/>
                <a:cs typeface="Times New Roman"/>
                <a:sym typeface="Times New Roman"/>
              </a:rPr>
              <a:t>&lt;xs:element name=“department”&gt;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93300"/>
                </a:solidFill>
                <a:latin typeface="Times New Roman"/>
                <a:ea typeface="Times New Roman"/>
                <a:cs typeface="Times New Roman"/>
                <a:sym typeface="Times New Roman"/>
              </a:rPr>
              <a:t>     &lt;xs:complexType&gt;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93300"/>
                </a:solidFill>
                <a:latin typeface="Times New Roman"/>
                <a:ea typeface="Times New Roman"/>
                <a:cs typeface="Times New Roman"/>
                <a:sym typeface="Times New Roman"/>
              </a:rPr>
              <a:t>          &lt;xs:sequence&gt;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93300"/>
                </a:solidFill>
                <a:latin typeface="Times New Roman"/>
                <a:ea typeface="Times New Roman"/>
                <a:cs typeface="Times New Roman"/>
                <a:sym typeface="Times New Roman"/>
              </a:rPr>
              <a:t>              &lt;xs:element name=“dept name” type=“xs:string”/&gt;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93300"/>
                </a:solidFill>
                <a:latin typeface="Times New Roman"/>
                <a:ea typeface="Times New Roman"/>
                <a:cs typeface="Times New Roman"/>
                <a:sym typeface="Times New Roman"/>
              </a:rPr>
              <a:t>              &lt;xs:element name=“building” type=“xs:string”/&gt;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93300"/>
                </a:solidFill>
                <a:latin typeface="Times New Roman"/>
                <a:ea typeface="Times New Roman"/>
                <a:cs typeface="Times New Roman"/>
                <a:sym typeface="Times New Roman"/>
              </a:rPr>
              <a:t>              &lt;xs:element name=“budget” type=“xs:decimal”/&gt;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93300"/>
                </a:solidFill>
                <a:latin typeface="Times New Roman"/>
                <a:ea typeface="Times New Roman"/>
                <a:cs typeface="Times New Roman"/>
                <a:sym typeface="Times New Roman"/>
              </a:rPr>
              <a:t>          &lt;/xs:sequence&gt;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93300"/>
                </a:solidFill>
                <a:latin typeface="Times New Roman"/>
                <a:ea typeface="Times New Roman"/>
                <a:cs typeface="Times New Roman"/>
                <a:sym typeface="Times New Roman"/>
              </a:rPr>
              <a:t>     &lt;/xs:complexType&gt;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93300"/>
                </a:solidFill>
                <a:latin typeface="Times New Roman"/>
                <a:ea typeface="Times New Roman"/>
                <a:cs typeface="Times New Roman"/>
                <a:sym typeface="Times New Roman"/>
              </a:rPr>
              <a:t>&lt;/xs:element&gt;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8000"/>
                </a:solidFill>
                <a:latin typeface="Times New Roman"/>
                <a:ea typeface="Times New Roman"/>
                <a:cs typeface="Times New Roman"/>
                <a:sym typeface="Times New Roman"/>
              </a:rPr>
              <a:t>&lt;xs:element name=“instructor”&gt;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8000"/>
                </a:solidFill>
                <a:latin typeface="Times New Roman"/>
                <a:ea typeface="Times New Roman"/>
                <a:cs typeface="Times New Roman"/>
                <a:sym typeface="Times New Roman"/>
              </a:rPr>
              <a:t>    &lt;xs:complexType&gt;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8000"/>
                </a:solidFill>
                <a:latin typeface="Times New Roman"/>
                <a:ea typeface="Times New Roman"/>
                <a:cs typeface="Times New Roman"/>
                <a:sym typeface="Times New Roman"/>
              </a:rPr>
              <a:t>        &lt;xs:sequence&gt;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8000"/>
                </a:solidFill>
                <a:latin typeface="Times New Roman"/>
                <a:ea typeface="Times New Roman"/>
                <a:cs typeface="Times New Roman"/>
                <a:sym typeface="Times New Roman"/>
              </a:rPr>
              <a:t>            &lt;xs:element name=“IID” type=“xs:string”/&gt;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8000"/>
                </a:solidFill>
                <a:latin typeface="Times New Roman"/>
                <a:ea typeface="Times New Roman"/>
                <a:cs typeface="Times New Roman"/>
                <a:sym typeface="Times New Roman"/>
              </a:rPr>
              <a:t>            &lt;xs:element name=“name” type=“xs:string”/&gt;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8000"/>
                </a:solidFill>
                <a:latin typeface="Times New Roman"/>
                <a:ea typeface="Times New Roman"/>
                <a:cs typeface="Times New Roman"/>
                <a:sym typeface="Times New Roman"/>
              </a:rPr>
              <a:t>            &lt;xs:element name=“dept name” type=“xs:string”/&gt;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8000"/>
                </a:solidFill>
                <a:latin typeface="Times New Roman"/>
                <a:ea typeface="Times New Roman"/>
                <a:cs typeface="Times New Roman"/>
                <a:sym typeface="Times New Roman"/>
              </a:rPr>
              <a:t>            &lt;xs:element name=“salary” type=“xs:decimal”/&gt;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8000"/>
                </a:solidFill>
                <a:latin typeface="Times New Roman"/>
                <a:ea typeface="Times New Roman"/>
                <a:cs typeface="Times New Roman"/>
                <a:sym typeface="Times New Roman"/>
              </a:rPr>
              <a:t>        &lt;/xs:sequence&gt;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8000"/>
                </a:solidFill>
                <a:latin typeface="Times New Roman"/>
                <a:ea typeface="Times New Roman"/>
                <a:cs typeface="Times New Roman"/>
                <a:sym typeface="Times New Roman"/>
              </a:rPr>
              <a:t>    &lt;/xs:complexType&gt;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8000"/>
                </a:solidFill>
                <a:latin typeface="Times New Roman"/>
                <a:ea typeface="Times New Roman"/>
                <a:cs typeface="Times New Roman"/>
                <a:sym typeface="Times New Roman"/>
              </a:rPr>
              <a:t>&lt;/xs:element&gt;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33CC"/>
                </a:solidFill>
                <a:latin typeface="Times New Roman"/>
                <a:ea typeface="Times New Roman"/>
                <a:cs typeface="Times New Roman"/>
                <a:sym typeface="Times New Roman"/>
              </a:rPr>
              <a:t>… Contd.</a:t>
            </a:r>
            <a:endParaRPr b="0" i="0" sz="1400" u="none" cap="none" strike="noStrike">
              <a:solidFill>
                <a:srgbClr val="0033CC"/>
              </a:solidFill>
              <a:latin typeface="Times New Roman"/>
              <a:ea typeface="Times New Roman"/>
              <a:cs typeface="Times New Roman"/>
              <a:sym typeface="Times New Roman"/>
            </a:endParaRPr>
          </a:p>
        </p:txBody>
      </p:sp>
      <p:sp>
        <p:nvSpPr>
          <p:cNvPr id="202" name="Google Shape;202;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3"/>
          <p:cNvSpPr txBox="1"/>
          <p:nvPr/>
        </p:nvSpPr>
        <p:spPr>
          <a:xfrm>
            <a:off x="0" y="0"/>
            <a:ext cx="9144000" cy="116128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4000" u="none" cap="none" strike="noStrike">
                <a:solidFill>
                  <a:schemeClr val="lt1"/>
                </a:solidFill>
                <a:latin typeface="Times New Roman"/>
                <a:ea typeface="Times New Roman"/>
                <a:cs typeface="Times New Roman"/>
                <a:sym typeface="Times New Roman"/>
              </a:rPr>
              <a:t>XML Schema Version of Univ. DTD (Cont.)</a:t>
            </a:r>
            <a:endParaRPr b="1" i="0" sz="4000" u="none" cap="none" strike="noStrike">
              <a:solidFill>
                <a:schemeClr val="lt1"/>
              </a:solidFill>
              <a:latin typeface="Times New Roman"/>
              <a:ea typeface="Times New Roman"/>
              <a:cs typeface="Times New Roman"/>
              <a:sym typeface="Times New Roman"/>
            </a:endParaRPr>
          </a:p>
        </p:txBody>
      </p:sp>
      <p:sp>
        <p:nvSpPr>
          <p:cNvPr id="208" name="Google Shape;208;p43"/>
          <p:cNvSpPr txBox="1"/>
          <p:nvPr/>
        </p:nvSpPr>
        <p:spPr>
          <a:xfrm>
            <a:off x="505968" y="1253966"/>
            <a:ext cx="7848600" cy="255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8000"/>
                </a:solidFill>
                <a:latin typeface="Times New Roman"/>
                <a:ea typeface="Times New Roman"/>
                <a:cs typeface="Times New Roman"/>
                <a:sym typeface="Times New Roman"/>
              </a:rPr>
              <a:t>&lt;xs:complexType name=“UniversityType”&gt;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8000"/>
                </a:solidFill>
                <a:latin typeface="Times New Roman"/>
                <a:ea typeface="Times New Roman"/>
                <a:cs typeface="Times New Roman"/>
                <a:sym typeface="Times New Roman"/>
              </a:rPr>
              <a:t>    &lt;xs:sequence&gt;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8000"/>
                </a:solidFill>
                <a:latin typeface="Times New Roman"/>
                <a:ea typeface="Times New Roman"/>
                <a:cs typeface="Times New Roman"/>
                <a:sym typeface="Times New Roman"/>
              </a:rPr>
              <a:t>        &lt;xs:element ref=“department” minOccurs=“0” maxOccurs=“unbounded”/&gt;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8000"/>
                </a:solidFill>
                <a:latin typeface="Times New Roman"/>
                <a:ea typeface="Times New Roman"/>
                <a:cs typeface="Times New Roman"/>
                <a:sym typeface="Times New Roman"/>
              </a:rPr>
              <a:t>        &lt;xs:element ref=“course” minOccurs=“0” maxOccurs=“unbounded”/&gt;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8000"/>
                </a:solidFill>
                <a:latin typeface="Times New Roman"/>
                <a:ea typeface="Times New Roman"/>
                <a:cs typeface="Times New Roman"/>
                <a:sym typeface="Times New Roman"/>
              </a:rPr>
              <a:t>        &lt;xs:element ref=“instructor” minOccurs=“0” maxOccurs=“unbounded”/&gt;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8000"/>
                </a:solidFill>
                <a:latin typeface="Times New Roman"/>
                <a:ea typeface="Times New Roman"/>
                <a:cs typeface="Times New Roman"/>
                <a:sym typeface="Times New Roman"/>
              </a:rPr>
              <a:t>        &lt;xs:element ref=“teaches” minOccurs=“0” maxOccurs=“unbounded”/&gt;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8000"/>
                </a:solidFill>
                <a:latin typeface="Times New Roman"/>
                <a:ea typeface="Times New Roman"/>
                <a:cs typeface="Times New Roman"/>
                <a:sym typeface="Times New Roman"/>
              </a:rPr>
              <a:t>    &lt;/xs:sequence&gt;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8000"/>
                </a:solidFill>
                <a:latin typeface="Times New Roman"/>
                <a:ea typeface="Times New Roman"/>
                <a:cs typeface="Times New Roman"/>
                <a:sym typeface="Times New Roman"/>
              </a:rPr>
              <a:t>&lt;/xs:complexType&gt;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&lt;/xs:schema&gt;</a:t>
            </a:r>
            <a:endParaRPr b="0" i="0" sz="1400" u="none" cap="none" strike="noStrike">
              <a:solidFill>
                <a:srgbClr val="000000"/>
              </a:solidFill>
              <a:latin typeface="Arial"/>
              <a:ea typeface="Arial"/>
              <a:cs typeface="Arial"/>
              <a:sym typeface="Arial"/>
            </a:endParaRPr>
          </a:p>
        </p:txBody>
      </p:sp>
      <p:sp>
        <p:nvSpPr>
          <p:cNvPr id="209" name="Google Shape;209;p43"/>
          <p:cNvSpPr/>
          <p:nvPr/>
        </p:nvSpPr>
        <p:spPr>
          <a:xfrm>
            <a:off x="505968" y="4218432"/>
            <a:ext cx="7661275" cy="2339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2060"/>
              </a:buClr>
              <a:buSzPts val="1760"/>
              <a:buFont typeface="Noto Sans Symbols"/>
              <a:buChar char="⮚"/>
            </a:pPr>
            <a:r>
              <a:rPr b="0" i="0" lang="en-US" sz="1600" u="none" cap="none" strike="noStrike">
                <a:solidFill>
                  <a:srgbClr val="000000"/>
                </a:solidFill>
                <a:latin typeface="Times New Roman"/>
                <a:ea typeface="Times New Roman"/>
                <a:cs typeface="Times New Roman"/>
                <a:sym typeface="Times New Roman"/>
              </a:rPr>
              <a:t>Choice of “xs:” was an example -- any other namespace prefix could be chosen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rgbClr val="002060"/>
              </a:buClr>
              <a:buSzPts val="1760"/>
              <a:buFont typeface="Noto Sans Symbols"/>
              <a:buChar char="⮚"/>
            </a:pPr>
            <a:r>
              <a:rPr b="0" i="0" lang="en-US" sz="1600" u="none" cap="none" strike="noStrike">
                <a:solidFill>
                  <a:srgbClr val="000000"/>
                </a:solidFill>
                <a:latin typeface="Times New Roman"/>
                <a:ea typeface="Times New Roman"/>
                <a:cs typeface="Times New Roman"/>
                <a:sym typeface="Times New Roman"/>
              </a:rPr>
              <a:t>Element “university” has type “universityType”, which is defined separately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560"/>
              </a:spcBef>
              <a:spcAft>
                <a:spcPts val="0"/>
              </a:spcAft>
              <a:buClr>
                <a:schemeClr val="folHlink"/>
              </a:buClr>
              <a:buSzPts val="1760"/>
              <a:buFont typeface="Noto Sans Symbols"/>
              <a:buChar char="⮚"/>
            </a:pPr>
            <a:r>
              <a:rPr b="0" i="0" lang="en-US" sz="1600" u="none" cap="none" strike="noStrike">
                <a:solidFill>
                  <a:srgbClr val="000000"/>
                </a:solidFill>
                <a:latin typeface="Times New Roman"/>
                <a:ea typeface="Times New Roman"/>
                <a:cs typeface="Times New Roman"/>
                <a:sym typeface="Times New Roman"/>
              </a:rPr>
              <a:t>xs:complexType is used later to create the named complex type “UniversityType” </a:t>
            </a:r>
            <a:endParaRPr b="0" i="0" sz="1600" u="none" cap="none" strike="noStrike">
              <a:solidFill>
                <a:srgbClr val="000000"/>
              </a:solidFill>
              <a:latin typeface="Times New Roman"/>
              <a:ea typeface="Times New Roman"/>
              <a:cs typeface="Times New Roman"/>
              <a:sym typeface="Times New Roman"/>
            </a:endParaRPr>
          </a:p>
        </p:txBody>
      </p:sp>
      <p:sp>
        <p:nvSpPr>
          <p:cNvPr id="210" name="Google Shape;210;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type="title"/>
          </p:nvPr>
        </p:nvSpPr>
        <p:spPr>
          <a:xfrm>
            <a:off x="0" y="0"/>
            <a:ext cx="9144000" cy="1143000"/>
          </a:xfrm>
          <a:prstGeom prst="rect">
            <a:avLst/>
          </a:prstGeom>
          <a:solidFill>
            <a:schemeClr val="dk2"/>
          </a:solid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lt1"/>
              </a:buClr>
              <a:buSzPct val="100000"/>
              <a:buFont typeface="Times New Roman"/>
              <a:buNone/>
            </a:pPr>
            <a:br>
              <a:rPr b="1" lang="en-US">
                <a:solidFill>
                  <a:schemeClr val="lt1"/>
                </a:solidFill>
                <a:latin typeface="Times New Roman"/>
                <a:ea typeface="Times New Roman"/>
                <a:cs typeface="Times New Roman"/>
                <a:sym typeface="Times New Roman"/>
              </a:rPr>
            </a:br>
            <a:r>
              <a:rPr b="1" lang="en-US">
                <a:solidFill>
                  <a:schemeClr val="lt1"/>
                </a:solidFill>
                <a:latin typeface="Times New Roman"/>
                <a:ea typeface="Times New Roman"/>
                <a:cs typeface="Times New Roman"/>
                <a:sym typeface="Times New Roman"/>
              </a:rPr>
              <a:t>Data Encoding</a:t>
            </a:r>
            <a:br>
              <a:rPr lang="en-US"/>
            </a:br>
            <a:endParaRPr/>
          </a:p>
        </p:txBody>
      </p:sp>
      <p:sp>
        <p:nvSpPr>
          <p:cNvPr id="86" name="Google Shape;86;p5"/>
          <p:cNvSpPr txBox="1"/>
          <p:nvPr>
            <p:ph idx="1" type="body"/>
          </p:nvPr>
        </p:nvSpPr>
        <p:spPr>
          <a:xfrm>
            <a:off x="323528" y="1484784"/>
            <a:ext cx="8568952" cy="4968552"/>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1600"/>
              <a:buFont typeface="Noto Sans Symbols"/>
              <a:buChar char="⮚"/>
            </a:pPr>
            <a:r>
              <a:rPr b="1" lang="en-US" sz="1600">
                <a:latin typeface="Times New Roman"/>
                <a:ea typeface="Times New Roman"/>
                <a:cs typeface="Times New Roman"/>
                <a:sym typeface="Times New Roman"/>
              </a:rPr>
              <a:t>Encoding</a:t>
            </a:r>
            <a:r>
              <a:rPr lang="en-US" sz="1600">
                <a:latin typeface="Times New Roman"/>
                <a:ea typeface="Times New Roman"/>
                <a:cs typeface="Times New Roman"/>
                <a:sym typeface="Times New Roman"/>
              </a:rPr>
              <a:t> is the process of converting data into a specified format for the transmission of data. For example, when one app is communicating with other apps, they share data in a pre-decided format. </a:t>
            </a:r>
            <a:endParaRPr sz="1600">
              <a:latin typeface="Times New Roman"/>
              <a:ea typeface="Times New Roman"/>
              <a:cs typeface="Times New Roman"/>
              <a:sym typeface="Times New Roman"/>
            </a:endParaRPr>
          </a:p>
          <a:p>
            <a:pPr indent="-241300" lvl="0" marL="342900" rtl="0" algn="l">
              <a:lnSpc>
                <a:spcPct val="100000"/>
              </a:lnSpc>
              <a:spcBef>
                <a:spcPts val="0"/>
              </a:spcBef>
              <a:spcAft>
                <a:spcPts val="0"/>
              </a:spcAft>
              <a:buClr>
                <a:schemeClr val="dk1"/>
              </a:buClr>
              <a:buSzPts val="1600"/>
              <a:buFont typeface="Noto Sans Symbols"/>
              <a:buNone/>
            </a:pPr>
            <a:r>
              <a:t/>
            </a:r>
            <a:endParaRPr sz="1600">
              <a:latin typeface="Times New Roman"/>
              <a:ea typeface="Times New Roman"/>
              <a:cs typeface="Times New Roman"/>
              <a:sym typeface="Times New Roman"/>
            </a:endParaRPr>
          </a:p>
          <a:p>
            <a:pPr indent="-342900" lvl="0" marL="342900" rtl="0" algn="l">
              <a:lnSpc>
                <a:spcPct val="100000"/>
              </a:lnSpc>
              <a:spcBef>
                <a:spcPts val="320"/>
              </a:spcBef>
              <a:spcAft>
                <a:spcPts val="0"/>
              </a:spcAft>
              <a:buClr>
                <a:schemeClr val="dk1"/>
              </a:buClr>
              <a:buSzPts val="1600"/>
              <a:buFont typeface="Noto Sans Symbols"/>
              <a:buChar char="⮚"/>
            </a:pPr>
            <a:r>
              <a:rPr b="1" lang="en-US" sz="1600">
                <a:latin typeface="Times New Roman"/>
                <a:ea typeface="Times New Roman"/>
                <a:cs typeface="Times New Roman"/>
                <a:sym typeface="Times New Roman"/>
              </a:rPr>
              <a:t>Decoding</a:t>
            </a:r>
            <a:r>
              <a:rPr lang="en-US" sz="1600">
                <a:latin typeface="Times New Roman"/>
                <a:ea typeface="Times New Roman"/>
                <a:cs typeface="Times New Roman"/>
                <a:sym typeface="Times New Roman"/>
              </a:rPr>
              <a:t> is the reverse process of encoding i.e. to extract the data from the encoded format.</a:t>
            </a:r>
            <a:endParaRPr/>
          </a:p>
          <a:p>
            <a:pPr indent="-241300" lvl="0" marL="342900" rtl="0" algn="l">
              <a:lnSpc>
                <a:spcPct val="100000"/>
              </a:lnSpc>
              <a:spcBef>
                <a:spcPts val="320"/>
              </a:spcBef>
              <a:spcAft>
                <a:spcPts val="0"/>
              </a:spcAft>
              <a:buClr>
                <a:schemeClr val="dk1"/>
              </a:buClr>
              <a:buSzPts val="1600"/>
              <a:buFont typeface="Noto Sans Symbols"/>
              <a:buNone/>
            </a:pPr>
            <a:r>
              <a:t/>
            </a:r>
            <a:endParaRPr i="1" sz="1300"/>
          </a:p>
          <a:p>
            <a:pPr indent="-342900" lvl="0" marL="342900" rtl="0" algn="l">
              <a:lnSpc>
                <a:spcPct val="100000"/>
              </a:lnSpc>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Many data formats are programming/scripting language specific. For example, data can be encoded into and decoded from the ‘pickle’ format using only Python.</a:t>
            </a:r>
            <a:endParaRPr/>
          </a:p>
          <a:p>
            <a:pPr indent="-241300" lvl="0" marL="342900" rtl="0" algn="l">
              <a:lnSpc>
                <a:spcPct val="100000"/>
              </a:lnSpc>
              <a:spcBef>
                <a:spcPts val="320"/>
              </a:spcBef>
              <a:spcAft>
                <a:spcPts val="0"/>
              </a:spcAft>
              <a:buClr>
                <a:schemeClr val="dk1"/>
              </a:buClr>
              <a:buSzPts val="1600"/>
              <a:buFont typeface="Noto Sans Symbols"/>
              <a:buNone/>
            </a:pPr>
            <a:r>
              <a:t/>
            </a:r>
            <a:endParaRPr sz="1600">
              <a:latin typeface="Times New Roman"/>
              <a:ea typeface="Times New Roman"/>
              <a:cs typeface="Times New Roman"/>
              <a:sym typeface="Times New Roman"/>
            </a:endParaRPr>
          </a:p>
          <a:p>
            <a:pPr indent="-342900" lvl="0" marL="342900" rtl="0" algn="l">
              <a:lnSpc>
                <a:spcPct val="100000"/>
              </a:lnSpc>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Some data formats are widely supported by almost all languages. </a:t>
            </a:r>
            <a:br>
              <a:rPr lang="en-US" sz="1600">
                <a:latin typeface="Times New Roman"/>
                <a:ea typeface="Times New Roman"/>
                <a:cs typeface="Times New Roman"/>
                <a:sym typeface="Times New Roman"/>
              </a:rPr>
            </a:br>
            <a:r>
              <a:rPr lang="en-US" sz="1600">
                <a:latin typeface="Times New Roman"/>
                <a:ea typeface="Times New Roman"/>
                <a:cs typeface="Times New Roman"/>
                <a:sym typeface="Times New Roman"/>
              </a:rPr>
              <a:t>Two such formats are </a:t>
            </a:r>
            <a:r>
              <a:rPr b="1" lang="en-US" sz="1600">
                <a:latin typeface="Times New Roman"/>
                <a:ea typeface="Times New Roman"/>
                <a:cs typeface="Times New Roman"/>
                <a:sym typeface="Times New Roman"/>
              </a:rPr>
              <a:t>XML</a:t>
            </a:r>
            <a:r>
              <a:rPr lang="en-US" sz="1600">
                <a:latin typeface="Times New Roman"/>
                <a:ea typeface="Times New Roman"/>
                <a:cs typeface="Times New Roman"/>
                <a:sym typeface="Times New Roman"/>
              </a:rPr>
              <a:t> and </a:t>
            </a:r>
            <a:r>
              <a:rPr b="1" lang="en-US" sz="1600">
                <a:latin typeface="Times New Roman"/>
                <a:ea typeface="Times New Roman"/>
                <a:cs typeface="Times New Roman"/>
                <a:sym typeface="Times New Roman"/>
              </a:rPr>
              <a:t>JSON</a:t>
            </a: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241300" lvl="0" marL="342900" rtl="0" algn="l">
              <a:lnSpc>
                <a:spcPct val="100000"/>
              </a:lnSpc>
              <a:spcBef>
                <a:spcPts val="320"/>
              </a:spcBef>
              <a:spcAft>
                <a:spcPts val="0"/>
              </a:spcAft>
              <a:buClr>
                <a:schemeClr val="dk1"/>
              </a:buClr>
              <a:buSzPts val="1600"/>
              <a:buFont typeface="Noto Sans Symbols"/>
              <a:buNone/>
            </a:pPr>
            <a:r>
              <a:t/>
            </a:r>
            <a:endParaRPr b="1" sz="1600">
              <a:latin typeface="Times New Roman"/>
              <a:ea typeface="Times New Roman"/>
              <a:cs typeface="Times New Roman"/>
              <a:sym typeface="Times New Roman"/>
            </a:endParaRPr>
          </a:p>
          <a:p>
            <a:pPr indent="-241300" lvl="0" marL="342900" rtl="0" algn="l">
              <a:lnSpc>
                <a:spcPct val="100000"/>
              </a:lnSpc>
              <a:spcBef>
                <a:spcPts val="320"/>
              </a:spcBef>
              <a:spcAft>
                <a:spcPts val="0"/>
              </a:spcAft>
              <a:buClr>
                <a:schemeClr val="dk1"/>
              </a:buClr>
              <a:buSzPts val="1600"/>
              <a:buFont typeface="Noto Sans Symbols"/>
              <a:buNone/>
            </a:pPr>
            <a:r>
              <a:t/>
            </a:r>
            <a:endParaRPr sz="1600">
              <a:latin typeface="Times New Roman"/>
              <a:ea typeface="Times New Roman"/>
              <a:cs typeface="Times New Roman"/>
              <a:sym typeface="Times New Roman"/>
            </a:endParaRPr>
          </a:p>
        </p:txBody>
      </p:sp>
      <p:sp>
        <p:nvSpPr>
          <p:cNvPr id="87" name="Google Shape;87;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8" name="Google Shape;88;p5"/>
          <p:cNvSpPr txBox="1"/>
          <p:nvPr>
            <p:ph idx="11" type="ftr"/>
          </p:nvPr>
        </p:nvSpPr>
        <p:spPr>
          <a:xfrm>
            <a:off x="323527" y="6356350"/>
            <a:ext cx="801613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Chapter 4 ‘Encoding and Evolution’, M. KLEPPMANN (2017), Designing Data-Intensive Applications.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4"/>
          <p:cNvSpPr txBox="1"/>
          <p:nvPr>
            <p:ph type="title"/>
          </p:nvPr>
        </p:nvSpPr>
        <p:spPr>
          <a:xfrm>
            <a:off x="0" y="0"/>
            <a:ext cx="9144000" cy="1417638"/>
          </a:xfrm>
          <a:prstGeom prst="rect">
            <a:avLst/>
          </a:prstGeom>
          <a:solidFill>
            <a:schemeClr val="dk2"/>
          </a:solid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45454"/>
              <a:buNone/>
            </a:pPr>
            <a:r>
              <a:rPr b="1" lang="en-US">
                <a:solidFill>
                  <a:schemeClr val="lt1"/>
                </a:solidFill>
                <a:latin typeface="Times New Roman"/>
                <a:ea typeface="Times New Roman"/>
                <a:cs typeface="Times New Roman"/>
                <a:sym typeface="Times New Roman"/>
              </a:rPr>
              <a:t>Querying and Transforming XML Data</a:t>
            </a:r>
            <a:endParaRPr/>
          </a:p>
        </p:txBody>
      </p:sp>
      <p:sp>
        <p:nvSpPr>
          <p:cNvPr id="217" name="Google Shape;217;p44"/>
          <p:cNvSpPr txBox="1"/>
          <p:nvPr>
            <p:ph idx="1" type="body"/>
          </p:nvPr>
        </p:nvSpPr>
        <p:spPr>
          <a:xfrm>
            <a:off x="548894" y="1578420"/>
            <a:ext cx="8101330" cy="4903787"/>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Translation of information from one XML schema to another</a:t>
            </a:r>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Querying on XML data </a:t>
            </a:r>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Above two are closely related, and handled by the same tools</a:t>
            </a:r>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Standard XML querying/translation languages</a:t>
            </a:r>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XPath</a:t>
            </a:r>
            <a:endParaRPr/>
          </a:p>
          <a:p>
            <a:pPr indent="-342900" lvl="2" marL="13716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Simple language consisting of path expressions</a:t>
            </a:r>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XSLT</a:t>
            </a:r>
            <a:endParaRPr/>
          </a:p>
          <a:p>
            <a:pPr indent="-342900" lvl="2" marL="13716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Simple language designed for translation from XML to XML and XML to HTML</a:t>
            </a:r>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XQuery</a:t>
            </a:r>
            <a:endParaRPr/>
          </a:p>
          <a:p>
            <a:pPr indent="-342900" lvl="2" marL="13716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An XML query language with a rich set of features </a:t>
            </a:r>
            <a:endParaRPr sz="16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Arial"/>
              <a:buNone/>
            </a:pPr>
            <a:r>
              <a:t/>
            </a:r>
            <a:endParaRPr/>
          </a:p>
        </p:txBody>
      </p:sp>
      <p:sp>
        <p:nvSpPr>
          <p:cNvPr id="218" name="Google Shape;218;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5"/>
          <p:cNvSpPr txBox="1"/>
          <p:nvPr>
            <p:ph type="title"/>
          </p:nvPr>
        </p:nvSpPr>
        <p:spPr>
          <a:xfrm>
            <a:off x="0" y="0"/>
            <a:ext cx="9144000" cy="1234758"/>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000">
                <a:solidFill>
                  <a:schemeClr val="lt1"/>
                </a:solidFill>
                <a:latin typeface="Times New Roman"/>
                <a:ea typeface="Times New Roman"/>
                <a:cs typeface="Times New Roman"/>
                <a:sym typeface="Times New Roman"/>
              </a:rPr>
              <a:t>Tree Representation</a:t>
            </a:r>
            <a:endParaRPr/>
          </a:p>
        </p:txBody>
      </p:sp>
      <p:sp>
        <p:nvSpPr>
          <p:cNvPr id="225" name="Google Shape;225;p45"/>
          <p:cNvSpPr txBox="1"/>
          <p:nvPr>
            <p:ph idx="1" type="body"/>
          </p:nvPr>
        </p:nvSpPr>
        <p:spPr>
          <a:xfrm>
            <a:off x="585470" y="1298448"/>
            <a:ext cx="8185150" cy="5286375"/>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Noto Sans Symbols"/>
              <a:buChar char="⮚"/>
            </a:pPr>
            <a:r>
              <a:rPr b="1" lang="en-US" sz="1600">
                <a:latin typeface="Times New Roman"/>
                <a:ea typeface="Times New Roman"/>
                <a:cs typeface="Times New Roman"/>
                <a:sym typeface="Times New Roman"/>
              </a:rPr>
              <a:t>Tree representation:  </a:t>
            </a:r>
            <a:r>
              <a:rPr lang="en-US" sz="1600">
                <a:latin typeface="Times New Roman"/>
                <a:ea typeface="Times New Roman"/>
                <a:cs typeface="Times New Roman"/>
                <a:sym typeface="Times New Roman"/>
              </a:rPr>
              <a:t>model XML data as tree and store using relations</a:t>
            </a:r>
            <a:br>
              <a:rPr lang="en-US" sz="1600">
                <a:latin typeface="Times New Roman"/>
                <a:ea typeface="Times New Roman"/>
                <a:cs typeface="Times New Roman"/>
                <a:sym typeface="Times New Roman"/>
              </a:rPr>
            </a:br>
            <a:r>
              <a:rPr lang="en-US" sz="1600">
                <a:latin typeface="Times New Roman"/>
                <a:ea typeface="Times New Roman"/>
                <a:cs typeface="Times New Roman"/>
                <a:sym typeface="Times New Roman"/>
              </a:rPr>
              <a:t>        </a:t>
            </a:r>
            <a:r>
              <a:rPr i="1" lang="en-US" sz="1600">
                <a:solidFill>
                  <a:srgbClr val="993300"/>
                </a:solidFill>
                <a:latin typeface="Times New Roman"/>
                <a:ea typeface="Times New Roman"/>
                <a:cs typeface="Times New Roman"/>
                <a:sym typeface="Times New Roman"/>
              </a:rPr>
              <a:t>nodes(id, parent_id, type, label, value)</a:t>
            </a:r>
            <a:br>
              <a:rPr i="1" lang="en-US" sz="1600">
                <a:solidFill>
                  <a:srgbClr val="993300"/>
                </a:solidFill>
                <a:latin typeface="Times New Roman"/>
                <a:ea typeface="Times New Roman"/>
                <a:cs typeface="Times New Roman"/>
                <a:sym typeface="Times New Roman"/>
              </a:rPr>
            </a:br>
            <a:r>
              <a:rPr i="1" lang="en-US" sz="1600">
                <a:solidFill>
                  <a:srgbClr val="993300"/>
                </a:solidFill>
                <a:latin typeface="Times New Roman"/>
                <a:ea typeface="Times New Roman"/>
                <a:cs typeface="Times New Roman"/>
                <a:sym typeface="Times New Roman"/>
              </a:rPr>
              <a:t>      </a:t>
            </a:r>
            <a:br>
              <a:rPr i="1" lang="en-US" sz="1600">
                <a:solidFill>
                  <a:srgbClr val="993300"/>
                </a:solidFill>
                <a:latin typeface="Times New Roman"/>
                <a:ea typeface="Times New Roman"/>
                <a:cs typeface="Times New Roman"/>
                <a:sym typeface="Times New Roman"/>
              </a:rPr>
            </a:br>
            <a:br>
              <a:rPr i="1" lang="en-US" sz="1600">
                <a:solidFill>
                  <a:srgbClr val="993300"/>
                </a:solidFill>
                <a:latin typeface="Times New Roman"/>
                <a:ea typeface="Times New Roman"/>
                <a:cs typeface="Times New Roman"/>
                <a:sym typeface="Times New Roman"/>
              </a:rPr>
            </a:br>
            <a:br>
              <a:rPr i="1" lang="en-US" sz="1600">
                <a:solidFill>
                  <a:srgbClr val="993300"/>
                </a:solidFill>
                <a:latin typeface="Times New Roman"/>
                <a:ea typeface="Times New Roman"/>
                <a:cs typeface="Times New Roman"/>
                <a:sym typeface="Times New Roman"/>
              </a:rPr>
            </a:br>
            <a:br>
              <a:rPr i="1" lang="en-US" sz="1600">
                <a:solidFill>
                  <a:srgbClr val="993300"/>
                </a:solidFill>
                <a:latin typeface="Times New Roman"/>
                <a:ea typeface="Times New Roman"/>
                <a:cs typeface="Times New Roman"/>
                <a:sym typeface="Times New Roman"/>
              </a:rPr>
            </a:br>
            <a:br>
              <a:rPr i="1" lang="en-US" sz="1600">
                <a:solidFill>
                  <a:srgbClr val="993300"/>
                </a:solidFill>
                <a:latin typeface="Times New Roman"/>
                <a:ea typeface="Times New Roman"/>
                <a:cs typeface="Times New Roman"/>
                <a:sym typeface="Times New Roman"/>
              </a:rPr>
            </a:br>
            <a:br>
              <a:rPr i="1" lang="en-US" sz="1600">
                <a:solidFill>
                  <a:srgbClr val="993300"/>
                </a:solidFill>
                <a:latin typeface="Times New Roman"/>
                <a:ea typeface="Times New Roman"/>
                <a:cs typeface="Times New Roman"/>
                <a:sym typeface="Times New Roman"/>
              </a:rPr>
            </a:br>
            <a:endParaRPr i="1" sz="1600">
              <a:solidFill>
                <a:srgbClr val="993300"/>
              </a:solidFill>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Each element/attribute is given a unique identifier.</a:t>
            </a:r>
            <a:endParaRPr sz="16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Type indicates element/attribute.</a:t>
            </a:r>
            <a:endParaRPr sz="16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Label specifies the tag name of the element/name of attribute.</a:t>
            </a:r>
            <a:endParaRPr sz="16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Value is the text value of the element/attribute.</a:t>
            </a:r>
            <a:endParaRPr sz="16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Can add an extra attribute </a:t>
            </a:r>
            <a:r>
              <a:rPr i="1" lang="en-US" sz="1600">
                <a:latin typeface="Times New Roman"/>
                <a:ea typeface="Times New Roman"/>
                <a:cs typeface="Times New Roman"/>
                <a:sym typeface="Times New Roman"/>
              </a:rPr>
              <a:t>position</a:t>
            </a:r>
            <a:r>
              <a:rPr lang="en-US" sz="1600">
                <a:latin typeface="Times New Roman"/>
                <a:ea typeface="Times New Roman"/>
                <a:cs typeface="Times New Roman"/>
                <a:sym typeface="Times New Roman"/>
              </a:rPr>
              <a:t> to record ordering of children. </a:t>
            </a:r>
            <a:endParaRPr sz="1600">
              <a:latin typeface="Times New Roman"/>
              <a:ea typeface="Times New Roman"/>
              <a:cs typeface="Times New Roman"/>
              <a:sym typeface="Times New Roman"/>
            </a:endParaRPr>
          </a:p>
        </p:txBody>
      </p:sp>
      <p:grpSp>
        <p:nvGrpSpPr>
          <p:cNvPr id="226" name="Google Shape;226;p45"/>
          <p:cNvGrpSpPr/>
          <p:nvPr/>
        </p:nvGrpSpPr>
        <p:grpSpPr>
          <a:xfrm>
            <a:off x="3346450" y="1828800"/>
            <a:ext cx="4787900" cy="1670050"/>
            <a:chOff x="524" y="3048"/>
            <a:chExt cx="3016" cy="1052"/>
          </a:xfrm>
        </p:grpSpPr>
        <p:sp>
          <p:nvSpPr>
            <p:cNvPr id="227" name="Google Shape;227;p45"/>
            <p:cNvSpPr/>
            <p:nvPr/>
          </p:nvSpPr>
          <p:spPr>
            <a:xfrm>
              <a:off x="1920" y="3264"/>
              <a:ext cx="96" cy="96"/>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45"/>
            <p:cNvSpPr/>
            <p:nvPr/>
          </p:nvSpPr>
          <p:spPr>
            <a:xfrm>
              <a:off x="2160" y="3504"/>
              <a:ext cx="96" cy="96"/>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45"/>
            <p:cNvSpPr/>
            <p:nvPr/>
          </p:nvSpPr>
          <p:spPr>
            <a:xfrm>
              <a:off x="2352" y="3792"/>
              <a:ext cx="96" cy="96"/>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45"/>
            <p:cNvSpPr/>
            <p:nvPr/>
          </p:nvSpPr>
          <p:spPr>
            <a:xfrm>
              <a:off x="1632" y="3504"/>
              <a:ext cx="96" cy="96"/>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1" name="Google Shape;231;p45"/>
            <p:cNvCxnSpPr>
              <a:stCxn id="230" idx="7"/>
              <a:endCxn id="227" idx="3"/>
            </p:cNvCxnSpPr>
            <p:nvPr/>
          </p:nvCxnSpPr>
          <p:spPr>
            <a:xfrm flipH="1" rot="10800000">
              <a:off x="1714" y="3218"/>
              <a:ext cx="300" cy="300"/>
            </a:xfrm>
            <a:prstGeom prst="straightConnector1">
              <a:avLst/>
            </a:prstGeom>
            <a:noFill/>
            <a:ln cap="flat" cmpd="sng" w="9525">
              <a:solidFill>
                <a:schemeClr val="dk1"/>
              </a:solidFill>
              <a:prstDash val="solid"/>
              <a:round/>
              <a:headEnd len="sm" w="sm" type="none"/>
              <a:tailEnd len="sm" w="sm" type="none"/>
            </a:ln>
          </p:spPr>
        </p:cxnSp>
        <p:cxnSp>
          <p:nvCxnSpPr>
            <p:cNvPr id="232" name="Google Shape;232;p45"/>
            <p:cNvCxnSpPr>
              <a:stCxn id="227" idx="5"/>
              <a:endCxn id="228" idx="1"/>
            </p:cNvCxnSpPr>
            <p:nvPr/>
          </p:nvCxnSpPr>
          <p:spPr>
            <a:xfrm>
              <a:off x="2002" y="3346"/>
              <a:ext cx="300" cy="300"/>
            </a:xfrm>
            <a:prstGeom prst="straightConnector1">
              <a:avLst/>
            </a:prstGeom>
            <a:noFill/>
            <a:ln cap="flat" cmpd="sng" w="9525">
              <a:solidFill>
                <a:schemeClr val="dk1"/>
              </a:solidFill>
              <a:prstDash val="solid"/>
              <a:round/>
              <a:headEnd len="sm" w="sm" type="none"/>
              <a:tailEnd len="sm" w="sm" type="none"/>
            </a:ln>
          </p:spPr>
        </p:cxnSp>
        <p:cxnSp>
          <p:nvCxnSpPr>
            <p:cNvPr id="233" name="Google Shape;233;p45"/>
            <p:cNvCxnSpPr>
              <a:stCxn id="228" idx="5"/>
              <a:endCxn id="229" idx="1"/>
            </p:cNvCxnSpPr>
            <p:nvPr/>
          </p:nvCxnSpPr>
          <p:spPr>
            <a:xfrm>
              <a:off x="2242" y="3586"/>
              <a:ext cx="0" cy="300"/>
            </a:xfrm>
            <a:prstGeom prst="straightConnector1">
              <a:avLst/>
            </a:prstGeom>
            <a:noFill/>
            <a:ln cap="flat" cmpd="sng" w="9525">
              <a:solidFill>
                <a:schemeClr val="dk1"/>
              </a:solidFill>
              <a:prstDash val="solid"/>
              <a:round/>
              <a:headEnd len="sm" w="sm" type="none"/>
              <a:tailEnd len="sm" w="sm" type="none"/>
            </a:ln>
          </p:spPr>
        </p:cxnSp>
        <p:sp>
          <p:nvSpPr>
            <p:cNvPr id="234" name="Google Shape;234;p45"/>
            <p:cNvSpPr/>
            <p:nvPr/>
          </p:nvSpPr>
          <p:spPr>
            <a:xfrm>
              <a:off x="1440" y="3792"/>
              <a:ext cx="96" cy="96"/>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45"/>
            <p:cNvSpPr/>
            <p:nvPr/>
          </p:nvSpPr>
          <p:spPr>
            <a:xfrm>
              <a:off x="1728" y="3792"/>
              <a:ext cx="96" cy="96"/>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45"/>
            <p:cNvSpPr/>
            <p:nvPr/>
          </p:nvSpPr>
          <p:spPr>
            <a:xfrm>
              <a:off x="2016" y="3792"/>
              <a:ext cx="96" cy="96"/>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7" name="Google Shape;237;p45"/>
            <p:cNvCxnSpPr>
              <a:stCxn id="234" idx="7"/>
              <a:endCxn id="230" idx="3"/>
            </p:cNvCxnSpPr>
            <p:nvPr/>
          </p:nvCxnSpPr>
          <p:spPr>
            <a:xfrm rot="10800000">
              <a:off x="1522" y="3506"/>
              <a:ext cx="0" cy="300"/>
            </a:xfrm>
            <a:prstGeom prst="straightConnector1">
              <a:avLst/>
            </a:prstGeom>
            <a:noFill/>
            <a:ln cap="flat" cmpd="sng" w="9525">
              <a:solidFill>
                <a:schemeClr val="dk1"/>
              </a:solidFill>
              <a:prstDash val="solid"/>
              <a:round/>
              <a:headEnd len="sm" w="sm" type="none"/>
              <a:tailEnd len="sm" w="sm" type="none"/>
            </a:ln>
          </p:spPr>
        </p:cxnSp>
        <p:cxnSp>
          <p:nvCxnSpPr>
            <p:cNvPr id="238" name="Google Shape;238;p45"/>
            <p:cNvCxnSpPr>
              <a:stCxn id="230" idx="5"/>
              <a:endCxn id="235" idx="0"/>
            </p:cNvCxnSpPr>
            <p:nvPr/>
          </p:nvCxnSpPr>
          <p:spPr>
            <a:xfrm>
              <a:off x="1714" y="3586"/>
              <a:ext cx="0" cy="300"/>
            </a:xfrm>
            <a:prstGeom prst="straightConnector1">
              <a:avLst/>
            </a:prstGeom>
            <a:noFill/>
            <a:ln cap="flat" cmpd="sng" w="9525">
              <a:solidFill>
                <a:schemeClr val="dk1"/>
              </a:solidFill>
              <a:prstDash val="solid"/>
              <a:round/>
              <a:headEnd len="sm" w="sm" type="none"/>
              <a:tailEnd len="sm" w="sm" type="none"/>
            </a:ln>
          </p:spPr>
        </p:cxnSp>
        <p:cxnSp>
          <p:nvCxnSpPr>
            <p:cNvPr id="239" name="Google Shape;239;p45"/>
            <p:cNvCxnSpPr>
              <a:stCxn id="228" idx="3"/>
              <a:endCxn id="236" idx="7"/>
            </p:cNvCxnSpPr>
            <p:nvPr/>
          </p:nvCxnSpPr>
          <p:spPr>
            <a:xfrm>
              <a:off x="2174" y="3586"/>
              <a:ext cx="0" cy="300"/>
            </a:xfrm>
            <a:prstGeom prst="straightConnector1">
              <a:avLst/>
            </a:prstGeom>
            <a:noFill/>
            <a:ln cap="flat" cmpd="sng" w="9525">
              <a:solidFill>
                <a:schemeClr val="dk1"/>
              </a:solidFill>
              <a:prstDash val="solid"/>
              <a:round/>
              <a:headEnd len="sm" w="sm" type="none"/>
              <a:tailEnd len="sm" w="sm" type="none"/>
            </a:ln>
          </p:spPr>
        </p:cxnSp>
        <p:sp>
          <p:nvSpPr>
            <p:cNvPr id="240" name="Google Shape;240;p45"/>
            <p:cNvSpPr txBox="1"/>
            <p:nvPr/>
          </p:nvSpPr>
          <p:spPr>
            <a:xfrm>
              <a:off x="1662" y="3048"/>
              <a:ext cx="1092"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university (id:1)</a:t>
              </a:r>
              <a:endParaRPr b="0" i="0" sz="1400" u="none" cap="none" strike="noStrike">
                <a:solidFill>
                  <a:srgbClr val="000000"/>
                </a:solidFill>
                <a:latin typeface="Arial"/>
                <a:ea typeface="Arial"/>
                <a:cs typeface="Arial"/>
                <a:sym typeface="Arial"/>
              </a:endParaRPr>
            </a:p>
          </p:txBody>
        </p:sp>
        <p:sp>
          <p:nvSpPr>
            <p:cNvPr id="241" name="Google Shape;241;p45"/>
            <p:cNvSpPr txBox="1"/>
            <p:nvPr/>
          </p:nvSpPr>
          <p:spPr>
            <a:xfrm>
              <a:off x="646" y="3384"/>
              <a:ext cx="916"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course (id:2)</a:t>
              </a:r>
              <a:endParaRPr b="0" i="0" sz="1400" u="none" cap="none" strike="noStrike">
                <a:solidFill>
                  <a:srgbClr val="000000"/>
                </a:solidFill>
                <a:latin typeface="Arial"/>
                <a:ea typeface="Arial"/>
                <a:cs typeface="Arial"/>
                <a:sym typeface="Arial"/>
              </a:endParaRPr>
            </a:p>
          </p:txBody>
        </p:sp>
        <p:sp>
          <p:nvSpPr>
            <p:cNvPr id="242" name="Google Shape;242;p45"/>
            <p:cNvSpPr txBox="1"/>
            <p:nvPr/>
          </p:nvSpPr>
          <p:spPr>
            <a:xfrm>
              <a:off x="2192" y="3360"/>
              <a:ext cx="1252"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department (id: 5)</a:t>
              </a:r>
              <a:endParaRPr b="0" i="0" sz="1400" u="none" cap="none" strike="noStrike">
                <a:solidFill>
                  <a:srgbClr val="000000"/>
                </a:solidFill>
                <a:latin typeface="Arial"/>
                <a:ea typeface="Arial"/>
                <a:cs typeface="Arial"/>
                <a:sym typeface="Arial"/>
              </a:endParaRPr>
            </a:p>
          </p:txBody>
        </p:sp>
        <p:sp>
          <p:nvSpPr>
            <p:cNvPr id="243" name="Google Shape;243;p45"/>
            <p:cNvSpPr txBox="1"/>
            <p:nvPr/>
          </p:nvSpPr>
          <p:spPr>
            <a:xfrm>
              <a:off x="524" y="3696"/>
              <a:ext cx="740" cy="4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course_id</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(id: 3)</a:t>
              </a:r>
              <a:endParaRPr b="0" i="0" sz="1400" u="none" cap="none" strike="noStrike">
                <a:solidFill>
                  <a:srgbClr val="000000"/>
                </a:solidFill>
                <a:latin typeface="Arial"/>
                <a:ea typeface="Arial"/>
                <a:cs typeface="Arial"/>
                <a:sym typeface="Arial"/>
              </a:endParaRPr>
            </a:p>
          </p:txBody>
        </p:sp>
        <p:sp>
          <p:nvSpPr>
            <p:cNvPr id="244" name="Google Shape;244;p45"/>
            <p:cNvSpPr txBox="1"/>
            <p:nvPr/>
          </p:nvSpPr>
          <p:spPr>
            <a:xfrm>
              <a:off x="2704" y="3696"/>
              <a:ext cx="836" cy="4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dept_name</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 (id: 7)</a:t>
              </a:r>
              <a:endParaRPr b="0" i="0" sz="1400" u="none" cap="none" strike="noStrike">
                <a:solidFill>
                  <a:srgbClr val="000000"/>
                </a:solidFill>
                <a:latin typeface="Arial"/>
                <a:ea typeface="Arial"/>
                <a:cs typeface="Arial"/>
                <a:sym typeface="Arial"/>
              </a:endParaRPr>
            </a:p>
          </p:txBody>
        </p:sp>
      </p:grpSp>
      <p:sp>
        <p:nvSpPr>
          <p:cNvPr id="245" name="Google Shape;245;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0" y="0"/>
            <a:ext cx="9144000" cy="1417638"/>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000">
                <a:solidFill>
                  <a:schemeClr val="lt1"/>
                </a:solidFill>
                <a:latin typeface="Times New Roman"/>
                <a:ea typeface="Times New Roman"/>
                <a:cs typeface="Times New Roman"/>
                <a:sym typeface="Times New Roman"/>
              </a:rPr>
              <a:t>Tree Model of XML Data</a:t>
            </a:r>
            <a:endParaRPr/>
          </a:p>
        </p:txBody>
      </p:sp>
      <p:sp>
        <p:nvSpPr>
          <p:cNvPr id="252" name="Google Shape;252;p46"/>
          <p:cNvSpPr txBox="1"/>
          <p:nvPr>
            <p:ph idx="1" type="body"/>
          </p:nvPr>
        </p:nvSpPr>
        <p:spPr>
          <a:xfrm>
            <a:off x="750062" y="1636776"/>
            <a:ext cx="7665436" cy="5133975"/>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Query and transformation languages are based on a </a:t>
            </a:r>
            <a:r>
              <a:rPr b="1" lang="en-US" sz="1600">
                <a:solidFill>
                  <a:srgbClr val="002060"/>
                </a:solidFill>
                <a:latin typeface="Times New Roman"/>
                <a:ea typeface="Times New Roman"/>
                <a:cs typeface="Times New Roman"/>
                <a:sym typeface="Times New Roman"/>
              </a:rPr>
              <a:t>tree model</a:t>
            </a:r>
            <a:r>
              <a:rPr lang="en-US" sz="1600">
                <a:solidFill>
                  <a:srgbClr val="002060"/>
                </a:solidFill>
                <a:latin typeface="Times New Roman"/>
                <a:ea typeface="Times New Roman"/>
                <a:cs typeface="Times New Roman"/>
                <a:sym typeface="Times New Roman"/>
              </a:rPr>
              <a:t> </a:t>
            </a:r>
            <a:r>
              <a:rPr lang="en-US" sz="1600">
                <a:latin typeface="Times New Roman"/>
                <a:ea typeface="Times New Roman"/>
                <a:cs typeface="Times New Roman"/>
                <a:sym typeface="Times New Roman"/>
              </a:rPr>
              <a:t>of XML data.</a:t>
            </a:r>
            <a:endParaRPr/>
          </a:p>
          <a:p>
            <a:pPr indent="-228600" lvl="0" marL="457200" rtl="0" algn="l">
              <a:lnSpc>
                <a:spcPct val="100000"/>
              </a:lnSpc>
              <a:spcBef>
                <a:spcPts val="360"/>
              </a:spcBef>
              <a:spcAft>
                <a:spcPts val="0"/>
              </a:spcAft>
              <a:buSzPts val="1800"/>
              <a:buFont typeface="Noto Sans Symbols"/>
              <a:buNone/>
            </a:pPr>
            <a:r>
              <a:t/>
            </a:r>
            <a:endParaRPr sz="16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An XML document is modeled as a tree, with </a:t>
            </a:r>
            <a:r>
              <a:rPr b="1" lang="en-US" sz="1600">
                <a:solidFill>
                  <a:srgbClr val="002060"/>
                </a:solidFill>
                <a:latin typeface="Times New Roman"/>
                <a:ea typeface="Times New Roman"/>
                <a:cs typeface="Times New Roman"/>
                <a:sym typeface="Times New Roman"/>
              </a:rPr>
              <a:t>nodes</a:t>
            </a:r>
            <a:r>
              <a:rPr lang="en-US" sz="1600">
                <a:latin typeface="Times New Roman"/>
                <a:ea typeface="Times New Roman"/>
                <a:cs typeface="Times New Roman"/>
                <a:sym typeface="Times New Roman"/>
              </a:rPr>
              <a:t> corresponding to elements and attributes.</a:t>
            </a:r>
            <a:endParaRPr/>
          </a:p>
          <a:p>
            <a:pPr indent="-228600" lvl="0" marL="457200" rtl="0" algn="l">
              <a:lnSpc>
                <a:spcPct val="100000"/>
              </a:lnSpc>
              <a:spcBef>
                <a:spcPts val="360"/>
              </a:spcBef>
              <a:spcAft>
                <a:spcPts val="0"/>
              </a:spcAft>
              <a:buSzPts val="1800"/>
              <a:buFont typeface="Noto Sans Symbols"/>
              <a:buNone/>
            </a:pPr>
            <a:r>
              <a:t/>
            </a:r>
            <a:endParaRPr sz="1600">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Element nodes have child nodes, which can be attributes or subelements</a:t>
            </a:r>
            <a:endParaRPr sz="1600">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Text in an element is modeled as a text node child of the element</a:t>
            </a:r>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Children of a node are ordered according to their order in the XML document</a:t>
            </a:r>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Element and attribute nodes (except for the root node) have a single parent, which is an element node</a:t>
            </a:r>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The root node has a single child, which is the root element of the document. </a:t>
            </a:r>
            <a:endParaRPr sz="1600">
              <a:latin typeface="Times New Roman"/>
              <a:ea typeface="Times New Roman"/>
              <a:cs typeface="Times New Roman"/>
              <a:sym typeface="Times New Roman"/>
            </a:endParaRPr>
          </a:p>
        </p:txBody>
      </p:sp>
      <p:sp>
        <p:nvSpPr>
          <p:cNvPr id="253" name="Google Shape;253;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7"/>
          <p:cNvSpPr txBox="1"/>
          <p:nvPr/>
        </p:nvSpPr>
        <p:spPr>
          <a:xfrm>
            <a:off x="0" y="0"/>
            <a:ext cx="9144000" cy="126187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4000" u="none" cap="none" strike="noStrike">
                <a:solidFill>
                  <a:schemeClr val="lt1"/>
                </a:solidFill>
                <a:latin typeface="Times New Roman"/>
                <a:ea typeface="Times New Roman"/>
                <a:cs typeface="Times New Roman"/>
                <a:sym typeface="Times New Roman"/>
              </a:rPr>
              <a:t>Tree Representation (Cont.)</a:t>
            </a:r>
            <a:endParaRPr b="1" i="0" sz="4000" u="none" cap="none" strike="noStrike">
              <a:solidFill>
                <a:schemeClr val="lt1"/>
              </a:solidFill>
              <a:latin typeface="Times New Roman"/>
              <a:ea typeface="Times New Roman"/>
              <a:cs typeface="Times New Roman"/>
              <a:sym typeface="Times New Roman"/>
            </a:endParaRPr>
          </a:p>
        </p:txBody>
      </p:sp>
      <p:sp>
        <p:nvSpPr>
          <p:cNvPr id="259" name="Google Shape;259;p47"/>
          <p:cNvSpPr txBox="1"/>
          <p:nvPr/>
        </p:nvSpPr>
        <p:spPr>
          <a:xfrm>
            <a:off x="768350" y="1642428"/>
            <a:ext cx="7707313" cy="4903787"/>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00000"/>
              </a:lnSpc>
              <a:spcBef>
                <a:spcPts val="360"/>
              </a:spcBef>
              <a:spcAft>
                <a:spcPts val="0"/>
              </a:spcAft>
              <a:buClr>
                <a:schemeClr val="dk1"/>
              </a:buClr>
              <a:buSzPts val="1800"/>
              <a:buFont typeface="Noto Sans Symbols"/>
              <a:buChar char="⮚"/>
            </a:pPr>
            <a:r>
              <a:rPr b="1" i="0" lang="en-US" sz="1600" u="none" cap="none" strike="noStrike">
                <a:solidFill>
                  <a:schemeClr val="dk1"/>
                </a:solidFill>
                <a:latin typeface="Times New Roman"/>
                <a:ea typeface="Times New Roman"/>
                <a:cs typeface="Times New Roman"/>
                <a:sym typeface="Times New Roman"/>
              </a:rPr>
              <a:t>Benefit</a:t>
            </a:r>
            <a:r>
              <a:rPr b="0" i="0" lang="en-US" sz="1600" u="none" cap="none" strike="noStrike">
                <a:solidFill>
                  <a:schemeClr val="dk1"/>
                </a:solidFill>
                <a:latin typeface="Times New Roman"/>
                <a:ea typeface="Times New Roman"/>
                <a:cs typeface="Times New Roman"/>
                <a:sym typeface="Times New Roman"/>
              </a:rPr>
              <a:t>: Can store any XML data, even without DTD.</a:t>
            </a:r>
            <a:endParaRPr b="0" i="0" sz="1400" u="none" cap="none" strike="noStrike">
              <a:solidFill>
                <a:srgbClr val="000000"/>
              </a:solidFill>
              <a:latin typeface="Arial"/>
              <a:ea typeface="Arial"/>
              <a:cs typeface="Arial"/>
              <a:sym typeface="Arial"/>
            </a:endParaRPr>
          </a:p>
          <a:p>
            <a:pPr indent="-228600" lvl="0" marL="457200" marR="0" rtl="0" algn="l">
              <a:lnSpc>
                <a:spcPct val="100000"/>
              </a:lnSpc>
              <a:spcBef>
                <a:spcPts val="360"/>
              </a:spcBef>
              <a:spcAft>
                <a:spcPts val="0"/>
              </a:spcAft>
              <a:buClr>
                <a:schemeClr val="dk1"/>
              </a:buClr>
              <a:buSzPts val="1800"/>
              <a:buFont typeface="Noto Sans Symbols"/>
              <a:buNone/>
            </a:pPr>
            <a:r>
              <a:t/>
            </a:r>
            <a:endParaRPr b="0" i="0" sz="16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360"/>
              </a:spcBef>
              <a:spcAft>
                <a:spcPts val="0"/>
              </a:spcAft>
              <a:buClr>
                <a:schemeClr val="dk1"/>
              </a:buClr>
              <a:buSzPts val="1800"/>
              <a:buFont typeface="Noto Sans Symbols"/>
              <a:buChar char="⮚"/>
            </a:pPr>
            <a:r>
              <a:rPr b="1" i="0" lang="en-US" sz="1600" u="none" cap="none" strike="noStrike">
                <a:solidFill>
                  <a:schemeClr val="dk1"/>
                </a:solidFill>
                <a:latin typeface="Times New Roman"/>
                <a:ea typeface="Times New Roman"/>
                <a:cs typeface="Times New Roman"/>
                <a:sym typeface="Times New Roman"/>
              </a:rPr>
              <a:t>Drawbacks:</a:t>
            </a:r>
            <a:endParaRPr b="0" i="0" sz="1400" u="none" cap="none" strike="noStrike">
              <a:solidFill>
                <a:srgbClr val="000000"/>
              </a:solidFill>
              <a:latin typeface="Arial"/>
              <a:ea typeface="Arial"/>
              <a:cs typeface="Arial"/>
              <a:sym typeface="Arial"/>
            </a:endParaRPr>
          </a:p>
          <a:p>
            <a:pPr indent="-228600" lvl="0" marL="457200" marR="0" rtl="0" algn="l">
              <a:lnSpc>
                <a:spcPct val="100000"/>
              </a:lnSpc>
              <a:spcBef>
                <a:spcPts val="360"/>
              </a:spcBef>
              <a:spcAft>
                <a:spcPts val="0"/>
              </a:spcAft>
              <a:buClr>
                <a:schemeClr val="dk1"/>
              </a:buClr>
              <a:buSzPts val="1800"/>
              <a:buFont typeface="Noto Sans Symbols"/>
              <a:buNone/>
            </a:pPr>
            <a:r>
              <a:t/>
            </a:r>
            <a:endParaRPr b="1" i="0" sz="1600" u="none" cap="none" strike="noStrike">
              <a:solidFill>
                <a:schemeClr val="dk1"/>
              </a:solidFill>
              <a:latin typeface="Times New Roman"/>
              <a:ea typeface="Times New Roman"/>
              <a:cs typeface="Times New Roman"/>
              <a:sym typeface="Times New Roman"/>
            </a:endParaRPr>
          </a:p>
          <a:p>
            <a:pPr indent="-342900" lvl="1" marL="914400" marR="0" rtl="0" algn="l">
              <a:lnSpc>
                <a:spcPct val="100000"/>
              </a:lnSpc>
              <a:spcBef>
                <a:spcPts val="360"/>
              </a:spcBef>
              <a:spcAft>
                <a:spcPts val="0"/>
              </a:spcAft>
              <a:buClr>
                <a:schemeClr val="dk1"/>
              </a:buClr>
              <a:buSzPts val="1800"/>
              <a:buFont typeface="Noto Sans Symbols"/>
              <a:buChar char="⮚"/>
            </a:pPr>
            <a:r>
              <a:rPr b="0" i="0" lang="en-US" sz="1600" u="none" cap="none" strike="noStrike">
                <a:solidFill>
                  <a:schemeClr val="dk1"/>
                </a:solidFill>
                <a:latin typeface="Times New Roman"/>
                <a:ea typeface="Times New Roman"/>
                <a:cs typeface="Times New Roman"/>
                <a:sym typeface="Times New Roman"/>
              </a:rPr>
              <a:t>Data is divided into too many pieces, increasing space overheads.</a:t>
            </a:r>
            <a:endParaRPr b="0" i="0" sz="1400" u="none" cap="none" strike="noStrike">
              <a:solidFill>
                <a:srgbClr val="000000"/>
              </a:solidFill>
              <a:latin typeface="Arial"/>
              <a:ea typeface="Arial"/>
              <a:cs typeface="Arial"/>
              <a:sym typeface="Arial"/>
            </a:endParaRPr>
          </a:p>
          <a:p>
            <a:pPr indent="-342900" lvl="1" marL="914400" marR="0" rtl="0" algn="l">
              <a:lnSpc>
                <a:spcPct val="100000"/>
              </a:lnSpc>
              <a:spcBef>
                <a:spcPts val="360"/>
              </a:spcBef>
              <a:spcAft>
                <a:spcPts val="0"/>
              </a:spcAft>
              <a:buClr>
                <a:schemeClr val="dk1"/>
              </a:buClr>
              <a:buSzPts val="1800"/>
              <a:buFont typeface="Noto Sans Symbols"/>
              <a:buChar char="⮚"/>
            </a:pPr>
            <a:r>
              <a:rPr b="0" i="0" lang="en-US" sz="1600" u="none" cap="none" strike="noStrike">
                <a:solidFill>
                  <a:schemeClr val="dk1"/>
                </a:solidFill>
                <a:latin typeface="Times New Roman"/>
                <a:ea typeface="Times New Roman"/>
                <a:cs typeface="Times New Roman"/>
                <a:sym typeface="Times New Roman"/>
              </a:rPr>
              <a:t>Even simple queries require a large number of joins, which can slow the process. </a:t>
            </a:r>
            <a:r>
              <a:rPr b="1" i="0" lang="en-US" sz="2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p:txBody>
      </p:sp>
      <p:sp>
        <p:nvSpPr>
          <p:cNvPr id="260" name="Google Shape;260;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ph type="title"/>
          </p:nvPr>
        </p:nvSpPr>
        <p:spPr>
          <a:xfrm>
            <a:off x="0" y="0"/>
            <a:ext cx="9143999" cy="1060704"/>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a:solidFill>
                  <a:schemeClr val="lt1"/>
                </a:solidFill>
                <a:latin typeface="Times New Roman"/>
                <a:ea typeface="Times New Roman"/>
                <a:cs typeface="Times New Roman"/>
                <a:sym typeface="Times New Roman"/>
              </a:rPr>
              <a:t>XPath</a:t>
            </a:r>
            <a:endParaRPr/>
          </a:p>
        </p:txBody>
      </p:sp>
      <p:sp>
        <p:nvSpPr>
          <p:cNvPr id="267" name="Google Shape;267;p48"/>
          <p:cNvSpPr txBox="1"/>
          <p:nvPr>
            <p:ph idx="1" type="body"/>
          </p:nvPr>
        </p:nvSpPr>
        <p:spPr>
          <a:xfrm>
            <a:off x="768350" y="1093788"/>
            <a:ext cx="8083042" cy="5316156"/>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XPath is used to address (select) parts of documents using.</a:t>
            </a:r>
            <a:endParaRPr/>
          </a:p>
          <a:p>
            <a:pPr indent="-342900" lvl="0" marL="457200" rtl="0" algn="l">
              <a:lnSpc>
                <a:spcPct val="100000"/>
              </a:lnSpc>
              <a:spcBef>
                <a:spcPts val="360"/>
              </a:spcBef>
              <a:spcAft>
                <a:spcPts val="0"/>
              </a:spcAft>
              <a:buSzPts val="1800"/>
              <a:buFont typeface="Noto Sans Symbols"/>
              <a:buChar char="⮚"/>
            </a:pPr>
            <a:br>
              <a:rPr lang="en-US" sz="1600">
                <a:latin typeface="Times New Roman"/>
                <a:ea typeface="Times New Roman"/>
                <a:cs typeface="Times New Roman"/>
                <a:sym typeface="Times New Roman"/>
              </a:rPr>
            </a:br>
            <a:r>
              <a:rPr lang="en-US" sz="1600">
                <a:latin typeface="Times New Roman"/>
                <a:ea typeface="Times New Roman"/>
                <a:cs typeface="Times New Roman"/>
                <a:sym typeface="Times New Roman"/>
              </a:rPr>
              <a:t> </a:t>
            </a:r>
            <a:r>
              <a:rPr b="1" lang="en-US" sz="1600">
                <a:solidFill>
                  <a:srgbClr val="002060"/>
                </a:solidFill>
                <a:latin typeface="Times New Roman"/>
                <a:ea typeface="Times New Roman"/>
                <a:cs typeface="Times New Roman"/>
                <a:sym typeface="Times New Roman"/>
              </a:rPr>
              <a:t>path expressions</a:t>
            </a:r>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A path expression is a sequence of steps separated by “/”</a:t>
            </a:r>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Think of file names in a directory hierarchy</a:t>
            </a:r>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Result of path expression:  set of values that along with their containing elements/attributes match the specified path .</a:t>
            </a:r>
            <a:endParaRPr sz="16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E.g.,       </a:t>
            </a:r>
            <a:r>
              <a:rPr lang="en-US" sz="1600">
                <a:solidFill>
                  <a:srgbClr val="993300"/>
                </a:solidFill>
                <a:latin typeface="Times New Roman"/>
                <a:ea typeface="Times New Roman"/>
                <a:cs typeface="Times New Roman"/>
                <a:sym typeface="Times New Roman"/>
              </a:rPr>
              <a:t>/university-3/instructor/name</a:t>
            </a:r>
            <a:r>
              <a:rPr lang="en-US" sz="1600">
                <a:latin typeface="Times New Roman"/>
                <a:ea typeface="Times New Roman"/>
                <a:cs typeface="Times New Roman"/>
                <a:sym typeface="Times New Roman"/>
              </a:rPr>
              <a:t>   evaluated on the university-3 data we saw earlier returns</a:t>
            </a:r>
            <a:endParaRPr/>
          </a:p>
          <a:p>
            <a:pPr indent="0" lvl="1" marL="571500" rtl="0" algn="l">
              <a:lnSpc>
                <a:spcPct val="100000"/>
              </a:lnSpc>
              <a:spcBef>
                <a:spcPts val="360"/>
              </a:spcBef>
              <a:spcAft>
                <a:spcPts val="0"/>
              </a:spcAft>
              <a:buSzPts val="1800"/>
              <a:buNone/>
            </a:pPr>
            <a:r>
              <a:rPr lang="en-US" sz="1600">
                <a:latin typeface="Times New Roman"/>
                <a:ea typeface="Times New Roman"/>
                <a:cs typeface="Times New Roman"/>
                <a:sym typeface="Times New Roman"/>
              </a:rPr>
              <a:t>    &lt;name&gt;Srinivasan&lt;/name&gt;</a:t>
            </a:r>
            <a:br>
              <a:rPr lang="en-US" sz="1600">
                <a:latin typeface="Times New Roman"/>
                <a:ea typeface="Times New Roman"/>
                <a:cs typeface="Times New Roman"/>
                <a:sym typeface="Times New Roman"/>
              </a:rPr>
            </a:br>
            <a:r>
              <a:rPr lang="en-US" sz="1600">
                <a:latin typeface="Times New Roman"/>
                <a:ea typeface="Times New Roman"/>
                <a:cs typeface="Times New Roman"/>
                <a:sym typeface="Times New Roman"/>
              </a:rPr>
              <a:t>&lt;name&gt;Brandt&lt;/name&gt;</a:t>
            </a:r>
            <a:endParaRPr sz="1600">
              <a:solidFill>
                <a:srgbClr val="006666"/>
              </a:solidFill>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E.g.,       </a:t>
            </a:r>
            <a:r>
              <a:rPr lang="en-US" sz="1600">
                <a:solidFill>
                  <a:srgbClr val="993300"/>
                </a:solidFill>
                <a:latin typeface="Times New Roman"/>
                <a:ea typeface="Times New Roman"/>
                <a:cs typeface="Times New Roman"/>
                <a:sym typeface="Times New Roman"/>
              </a:rPr>
              <a:t>/university-3/instructor/name/text( )</a:t>
            </a:r>
            <a:endParaRPr/>
          </a:p>
          <a:p>
            <a:pPr indent="-342900" lvl="0" marL="457200" rtl="0" algn="l">
              <a:lnSpc>
                <a:spcPct val="8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Returns the same names, but without the enclosing tags. </a:t>
            </a:r>
            <a:endParaRPr sz="16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ts val="1800"/>
              <a:buNone/>
            </a:pPr>
            <a:r>
              <a:t/>
            </a:r>
            <a:endParaRPr/>
          </a:p>
        </p:txBody>
      </p:sp>
      <p:sp>
        <p:nvSpPr>
          <p:cNvPr id="268" name="Google Shape;268;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9"/>
          <p:cNvSpPr txBox="1"/>
          <p:nvPr>
            <p:ph type="title"/>
          </p:nvPr>
        </p:nvSpPr>
        <p:spPr>
          <a:xfrm>
            <a:off x="0" y="0"/>
            <a:ext cx="9144000" cy="1216152"/>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000">
                <a:solidFill>
                  <a:schemeClr val="lt1"/>
                </a:solidFill>
                <a:latin typeface="Times New Roman"/>
                <a:ea typeface="Times New Roman"/>
                <a:cs typeface="Times New Roman"/>
                <a:sym typeface="Times New Roman"/>
              </a:rPr>
              <a:t>XPath (Cont.)</a:t>
            </a:r>
            <a:endParaRPr/>
          </a:p>
        </p:txBody>
      </p:sp>
      <p:sp>
        <p:nvSpPr>
          <p:cNvPr id="275" name="Google Shape;275;p49"/>
          <p:cNvSpPr txBox="1"/>
          <p:nvPr>
            <p:ph idx="4294967295" type="body"/>
          </p:nvPr>
        </p:nvSpPr>
        <p:spPr>
          <a:xfrm>
            <a:off x="777494" y="1435608"/>
            <a:ext cx="7612170" cy="5257800"/>
          </a:xfrm>
          <a:prstGeom prst="rect">
            <a:avLst/>
          </a:prstGeom>
          <a:noFill/>
          <a:ln>
            <a:noFill/>
          </a:ln>
        </p:spPr>
        <p:txBody>
          <a:bodyPr anchorCtr="0" anchor="t" bIns="45700" lIns="91425" spcFirstLastPara="1" rIns="91425" wrap="square" tIns="45700">
            <a:normAutofit/>
          </a:bodyPr>
          <a:lstStyle/>
          <a:p>
            <a:pPr indent="-431800" lvl="0" marL="457200" rtl="0" algn="l">
              <a:lnSpc>
                <a:spcPct val="100000"/>
              </a:lnSpc>
              <a:spcBef>
                <a:spcPts val="640"/>
              </a:spcBef>
              <a:spcAft>
                <a:spcPts val="0"/>
              </a:spcAft>
              <a:buSzPts val="1760"/>
              <a:buFont typeface="Noto Sans Symbols"/>
              <a:buChar char="⮚"/>
            </a:pPr>
            <a:r>
              <a:rPr lang="en-US" sz="1600">
                <a:latin typeface="Times New Roman"/>
                <a:ea typeface="Times New Roman"/>
                <a:cs typeface="Times New Roman"/>
                <a:sym typeface="Times New Roman"/>
              </a:rPr>
              <a:t>The initial “/” denotes root of the document (above the top-level tag)</a:t>
            </a:r>
            <a:endParaRPr/>
          </a:p>
          <a:p>
            <a:pPr indent="-431800" lvl="0" marL="457200" rtl="0" algn="l">
              <a:lnSpc>
                <a:spcPct val="100000"/>
              </a:lnSpc>
              <a:spcBef>
                <a:spcPts val="640"/>
              </a:spcBef>
              <a:spcAft>
                <a:spcPts val="0"/>
              </a:spcAft>
              <a:buSzPts val="1760"/>
              <a:buFont typeface="Noto Sans Symbols"/>
              <a:buChar char="⮚"/>
            </a:pPr>
            <a:r>
              <a:rPr lang="en-US" sz="1600">
                <a:latin typeface="Times New Roman"/>
                <a:ea typeface="Times New Roman"/>
                <a:cs typeface="Times New Roman"/>
                <a:sym typeface="Times New Roman"/>
              </a:rPr>
              <a:t>Path expressions are evaluated left to right</a:t>
            </a:r>
            <a:endParaRPr/>
          </a:p>
          <a:p>
            <a:pPr indent="-406400" lvl="1" marL="914400" rtl="0" algn="l">
              <a:lnSpc>
                <a:spcPct val="100000"/>
              </a:lnSpc>
              <a:spcBef>
                <a:spcPts val="560"/>
              </a:spcBef>
              <a:spcAft>
                <a:spcPts val="0"/>
              </a:spcAft>
              <a:buSzPts val="1760"/>
              <a:buFont typeface="Noto Sans Symbols"/>
              <a:buChar char="❖"/>
            </a:pPr>
            <a:r>
              <a:rPr lang="en-US" sz="1600">
                <a:latin typeface="Times New Roman"/>
                <a:ea typeface="Times New Roman"/>
                <a:cs typeface="Times New Roman"/>
                <a:sym typeface="Times New Roman"/>
              </a:rPr>
              <a:t>Each step operates on the set of instances produced by the previous step</a:t>
            </a:r>
            <a:endParaRPr/>
          </a:p>
          <a:p>
            <a:pPr indent="-431800" lvl="0" marL="457200" rtl="0" algn="l">
              <a:lnSpc>
                <a:spcPct val="100000"/>
              </a:lnSpc>
              <a:spcBef>
                <a:spcPts val="640"/>
              </a:spcBef>
              <a:spcAft>
                <a:spcPts val="0"/>
              </a:spcAft>
              <a:buSzPts val="1760"/>
              <a:buFont typeface="Noto Sans Symbols"/>
              <a:buChar char="⮚"/>
            </a:pPr>
            <a:r>
              <a:rPr lang="en-US" sz="1600">
                <a:latin typeface="Times New Roman"/>
                <a:ea typeface="Times New Roman"/>
                <a:cs typeface="Times New Roman"/>
                <a:sym typeface="Times New Roman"/>
              </a:rPr>
              <a:t>Selection predicates may follow any step in a path, in [ ]</a:t>
            </a:r>
            <a:endParaRPr/>
          </a:p>
          <a:p>
            <a:pPr indent="0" lvl="1" marL="508000" rtl="0" algn="l">
              <a:lnSpc>
                <a:spcPct val="100000"/>
              </a:lnSpc>
              <a:spcBef>
                <a:spcPts val="560"/>
              </a:spcBef>
              <a:spcAft>
                <a:spcPts val="0"/>
              </a:spcAft>
              <a:buSzPts val="1760"/>
              <a:buNone/>
            </a:pPr>
            <a:r>
              <a:rPr lang="en-US" sz="1600">
                <a:latin typeface="Times New Roman"/>
                <a:ea typeface="Times New Roman"/>
                <a:cs typeface="Times New Roman"/>
                <a:sym typeface="Times New Roman"/>
              </a:rPr>
              <a:t>E.g.,    </a:t>
            </a:r>
            <a:r>
              <a:rPr lang="en-US" sz="1600">
                <a:solidFill>
                  <a:srgbClr val="993300"/>
                </a:solidFill>
                <a:latin typeface="Times New Roman"/>
                <a:ea typeface="Times New Roman"/>
                <a:cs typeface="Times New Roman"/>
                <a:sym typeface="Times New Roman"/>
              </a:rPr>
              <a:t>/university-3/course[credits &gt;= 4] </a:t>
            </a:r>
            <a:endParaRPr/>
          </a:p>
          <a:p>
            <a:pPr indent="-381000" lvl="2" marL="1371600" rtl="0" algn="l">
              <a:lnSpc>
                <a:spcPct val="100000"/>
              </a:lnSpc>
              <a:spcBef>
                <a:spcPts val="480"/>
              </a:spcBef>
              <a:spcAft>
                <a:spcPts val="0"/>
              </a:spcAft>
              <a:buSzPts val="2400"/>
              <a:buFont typeface="Noto Sans Symbols"/>
              <a:buChar char="❖"/>
            </a:pPr>
            <a:r>
              <a:rPr lang="en-US" sz="1600">
                <a:latin typeface="Times New Roman"/>
                <a:ea typeface="Times New Roman"/>
                <a:cs typeface="Times New Roman"/>
                <a:sym typeface="Times New Roman"/>
              </a:rPr>
              <a:t>returns account elements with a balance value greater than 400</a:t>
            </a:r>
            <a:endParaRPr/>
          </a:p>
          <a:p>
            <a:pPr indent="-381000" lvl="2" marL="1371600" rtl="0" algn="l">
              <a:lnSpc>
                <a:spcPct val="100000"/>
              </a:lnSpc>
              <a:spcBef>
                <a:spcPts val="480"/>
              </a:spcBef>
              <a:spcAft>
                <a:spcPts val="0"/>
              </a:spcAft>
              <a:buSzPts val="2400"/>
              <a:buFont typeface="Noto Sans Symbols"/>
              <a:buChar char="❖"/>
            </a:pPr>
            <a:r>
              <a:rPr lang="en-US" sz="1600">
                <a:solidFill>
                  <a:srgbClr val="993300"/>
                </a:solidFill>
                <a:latin typeface="Times New Roman"/>
                <a:ea typeface="Times New Roman"/>
                <a:cs typeface="Times New Roman"/>
                <a:sym typeface="Times New Roman"/>
              </a:rPr>
              <a:t>/university-3/course[credits]  </a:t>
            </a:r>
            <a:r>
              <a:rPr lang="en-US" sz="1600">
                <a:latin typeface="Times New Roman"/>
                <a:ea typeface="Times New Roman"/>
                <a:cs typeface="Times New Roman"/>
                <a:sym typeface="Times New Roman"/>
              </a:rPr>
              <a:t>returns account elements containing a credits subelement</a:t>
            </a:r>
            <a:endParaRPr sz="1600">
              <a:latin typeface="Times New Roman"/>
              <a:ea typeface="Times New Roman"/>
              <a:cs typeface="Times New Roman"/>
              <a:sym typeface="Times New Roman"/>
            </a:endParaRPr>
          </a:p>
          <a:p>
            <a:pPr indent="-431800" lvl="0" marL="457200" rtl="0" algn="l">
              <a:lnSpc>
                <a:spcPct val="100000"/>
              </a:lnSpc>
              <a:spcBef>
                <a:spcPts val="640"/>
              </a:spcBef>
              <a:spcAft>
                <a:spcPts val="0"/>
              </a:spcAft>
              <a:buSzPts val="1760"/>
              <a:buFont typeface="Noto Sans Symbols"/>
              <a:buChar char="⮚"/>
            </a:pPr>
            <a:r>
              <a:rPr lang="en-US" sz="1600">
                <a:latin typeface="Times New Roman"/>
                <a:ea typeface="Times New Roman"/>
                <a:cs typeface="Times New Roman"/>
                <a:sym typeface="Times New Roman"/>
              </a:rPr>
              <a:t>Attributes are accessed using “@”</a:t>
            </a:r>
            <a:endParaRPr/>
          </a:p>
          <a:p>
            <a:pPr indent="0" lvl="1" marL="508000" rtl="0" algn="l">
              <a:lnSpc>
                <a:spcPct val="100000"/>
              </a:lnSpc>
              <a:spcBef>
                <a:spcPts val="560"/>
              </a:spcBef>
              <a:spcAft>
                <a:spcPts val="0"/>
              </a:spcAft>
              <a:buSzPts val="1760"/>
              <a:buNone/>
            </a:pPr>
            <a:r>
              <a:rPr lang="en-US" sz="1600">
                <a:latin typeface="Times New Roman"/>
                <a:ea typeface="Times New Roman"/>
                <a:cs typeface="Times New Roman"/>
                <a:sym typeface="Times New Roman"/>
              </a:rPr>
              <a:t>E.g.,   </a:t>
            </a:r>
            <a:r>
              <a:rPr lang="en-US" sz="1600">
                <a:solidFill>
                  <a:srgbClr val="993300"/>
                </a:solidFill>
                <a:latin typeface="Times New Roman"/>
                <a:ea typeface="Times New Roman"/>
                <a:cs typeface="Times New Roman"/>
                <a:sym typeface="Times New Roman"/>
              </a:rPr>
              <a:t>/university-3/course[credits &gt;= 4]/@course_id</a:t>
            </a:r>
            <a:endParaRPr sz="1600">
              <a:solidFill>
                <a:srgbClr val="993300"/>
              </a:solidFill>
              <a:latin typeface="Times New Roman"/>
              <a:ea typeface="Times New Roman"/>
              <a:cs typeface="Times New Roman"/>
              <a:sym typeface="Times New Roman"/>
            </a:endParaRPr>
          </a:p>
          <a:p>
            <a:pPr indent="-381000" lvl="2" marL="1371600" rtl="0" algn="l">
              <a:lnSpc>
                <a:spcPct val="100000"/>
              </a:lnSpc>
              <a:spcBef>
                <a:spcPts val="480"/>
              </a:spcBef>
              <a:spcAft>
                <a:spcPts val="0"/>
              </a:spcAft>
              <a:buSzPts val="2400"/>
              <a:buFont typeface="Noto Sans Symbols"/>
              <a:buChar char="⮚"/>
            </a:pPr>
            <a:r>
              <a:rPr lang="en-US" sz="1600">
                <a:latin typeface="Times New Roman"/>
                <a:ea typeface="Times New Roman"/>
                <a:cs typeface="Times New Roman"/>
                <a:sym typeface="Times New Roman"/>
              </a:rPr>
              <a:t>returns the course identifiers of courses with credits &gt;= 4</a:t>
            </a:r>
            <a:endParaRPr/>
          </a:p>
          <a:p>
            <a:pPr indent="-228600" lvl="2" marL="1371600" rtl="0" algn="l">
              <a:lnSpc>
                <a:spcPct val="100000"/>
              </a:lnSpc>
              <a:spcBef>
                <a:spcPts val="480"/>
              </a:spcBef>
              <a:spcAft>
                <a:spcPts val="0"/>
              </a:spcAft>
              <a:buSzPts val="2400"/>
              <a:buFont typeface="Noto Sans Symbols"/>
              <a:buNone/>
            </a:pPr>
            <a:r>
              <a:t/>
            </a:r>
            <a:endParaRPr sz="1600">
              <a:latin typeface="Times New Roman"/>
              <a:ea typeface="Times New Roman"/>
              <a:cs typeface="Times New Roman"/>
              <a:sym typeface="Times New Roman"/>
            </a:endParaRPr>
          </a:p>
          <a:p>
            <a:pPr indent="-406400" lvl="1" marL="914400" rtl="0" algn="l">
              <a:lnSpc>
                <a:spcPct val="100000"/>
              </a:lnSpc>
              <a:spcBef>
                <a:spcPts val="560"/>
              </a:spcBef>
              <a:spcAft>
                <a:spcPts val="0"/>
              </a:spcAft>
              <a:buSzPts val="1760"/>
              <a:buFont typeface="Noto Sans Symbols"/>
              <a:buChar char="⮚"/>
            </a:pPr>
            <a:r>
              <a:rPr lang="en-US" sz="1600">
                <a:latin typeface="Times New Roman"/>
                <a:ea typeface="Times New Roman"/>
                <a:cs typeface="Times New Roman"/>
                <a:sym typeface="Times New Roman"/>
              </a:rPr>
              <a:t>IDREF attributes are not dereferenced automatically (more on this later) </a:t>
            </a:r>
            <a:endParaRPr sz="1600">
              <a:latin typeface="Times New Roman"/>
              <a:ea typeface="Times New Roman"/>
              <a:cs typeface="Times New Roman"/>
              <a:sym typeface="Times New Roman"/>
            </a:endParaRPr>
          </a:p>
        </p:txBody>
      </p:sp>
      <p:sp>
        <p:nvSpPr>
          <p:cNvPr id="276" name="Google Shape;276;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0"/>
          <p:cNvSpPr txBox="1"/>
          <p:nvPr>
            <p:ph type="title"/>
          </p:nvPr>
        </p:nvSpPr>
        <p:spPr>
          <a:xfrm>
            <a:off x="0" y="0"/>
            <a:ext cx="9144000" cy="1417638"/>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000">
                <a:solidFill>
                  <a:schemeClr val="lt1"/>
                </a:solidFill>
                <a:latin typeface="Times New Roman"/>
                <a:ea typeface="Times New Roman"/>
                <a:cs typeface="Times New Roman"/>
                <a:sym typeface="Times New Roman"/>
              </a:rPr>
              <a:t>XQuery</a:t>
            </a:r>
            <a:endParaRPr/>
          </a:p>
        </p:txBody>
      </p:sp>
      <p:sp>
        <p:nvSpPr>
          <p:cNvPr id="283" name="Google Shape;283;p50"/>
          <p:cNvSpPr txBox="1"/>
          <p:nvPr>
            <p:ph idx="1" type="body"/>
          </p:nvPr>
        </p:nvSpPr>
        <p:spPr>
          <a:xfrm>
            <a:off x="722630" y="1605852"/>
            <a:ext cx="7707313" cy="4903787"/>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XQuery is a general purpose query language for XML data.</a:t>
            </a:r>
            <a:endParaRPr/>
          </a:p>
          <a:p>
            <a:pPr indent="-228600" lvl="0" marL="457200" rtl="0" algn="l">
              <a:lnSpc>
                <a:spcPct val="90000"/>
              </a:lnSpc>
              <a:spcBef>
                <a:spcPts val="360"/>
              </a:spcBef>
              <a:spcAft>
                <a:spcPts val="0"/>
              </a:spcAft>
              <a:buSzPts val="1800"/>
              <a:buFont typeface="Noto Sans Symbols"/>
              <a:buNone/>
            </a:pPr>
            <a:r>
              <a:t/>
            </a:r>
            <a:endParaRPr sz="1600">
              <a:latin typeface="Times New Roman"/>
              <a:ea typeface="Times New Roman"/>
              <a:cs typeface="Times New Roman"/>
              <a:sym typeface="Times New Roman"/>
            </a:endParaRPr>
          </a:p>
          <a:p>
            <a:pPr indent="-342900" lvl="1" marL="914400" rtl="0" algn="l">
              <a:lnSpc>
                <a:spcPct val="9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The textbook description is based on a January 2005 draft of the standard.  The final version may differ, but major features likely to stay unchanged.</a:t>
            </a:r>
            <a:endParaRPr/>
          </a:p>
          <a:p>
            <a:pPr indent="-228600" lvl="1" marL="914400" rtl="0" algn="l">
              <a:lnSpc>
                <a:spcPct val="90000"/>
              </a:lnSpc>
              <a:spcBef>
                <a:spcPts val="360"/>
              </a:spcBef>
              <a:spcAft>
                <a:spcPts val="0"/>
              </a:spcAft>
              <a:buSzPts val="1800"/>
              <a:buFont typeface="Noto Sans Symbols"/>
              <a:buNone/>
            </a:pPr>
            <a:r>
              <a:t/>
            </a:r>
            <a:endParaRPr sz="1600">
              <a:latin typeface="Times New Roman"/>
              <a:ea typeface="Times New Roman"/>
              <a:cs typeface="Times New Roman"/>
              <a:sym typeface="Times New Roman"/>
            </a:endParaRPr>
          </a:p>
          <a:p>
            <a:pPr indent="-342900" lvl="0" marL="457200" rtl="0" algn="l">
              <a:lnSpc>
                <a:spcPct val="9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XQuery is derived from the Quilt query language, which itself borrows from SQL, XQL and XML-QL.</a:t>
            </a:r>
            <a:endParaRPr/>
          </a:p>
          <a:p>
            <a:pPr indent="-228600" lvl="0" marL="457200" rtl="0" algn="l">
              <a:lnSpc>
                <a:spcPct val="90000"/>
              </a:lnSpc>
              <a:spcBef>
                <a:spcPts val="360"/>
              </a:spcBef>
              <a:spcAft>
                <a:spcPts val="0"/>
              </a:spcAft>
              <a:buSzPts val="1800"/>
              <a:buFont typeface="Noto Sans Symbols"/>
              <a:buNone/>
            </a:pPr>
            <a:r>
              <a:t/>
            </a:r>
            <a:endParaRPr sz="1600">
              <a:latin typeface="Times New Roman"/>
              <a:ea typeface="Times New Roman"/>
              <a:cs typeface="Times New Roman"/>
              <a:sym typeface="Times New Roman"/>
            </a:endParaRPr>
          </a:p>
          <a:p>
            <a:pPr indent="-342900" lvl="0" marL="457200" rtl="0" algn="l">
              <a:lnSpc>
                <a:spcPct val="9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XQuery uses a  </a:t>
            </a:r>
            <a:br>
              <a:rPr lang="en-US" sz="1600">
                <a:latin typeface="Times New Roman"/>
                <a:ea typeface="Times New Roman"/>
                <a:cs typeface="Times New Roman"/>
                <a:sym typeface="Times New Roman"/>
              </a:rPr>
            </a:br>
            <a:r>
              <a:rPr lang="en-US" sz="1600">
                <a:latin typeface="Times New Roman"/>
                <a:ea typeface="Times New Roman"/>
                <a:cs typeface="Times New Roman"/>
                <a:sym typeface="Times New Roman"/>
              </a:rPr>
              <a:t>      </a:t>
            </a:r>
            <a:r>
              <a:rPr b="1" lang="en-US" sz="1600">
                <a:solidFill>
                  <a:srgbClr val="993300"/>
                </a:solidFill>
                <a:latin typeface="Times New Roman"/>
                <a:ea typeface="Times New Roman"/>
                <a:cs typeface="Times New Roman"/>
                <a:sym typeface="Times New Roman"/>
              </a:rPr>
              <a:t>for … let … where … order by …result</a:t>
            </a:r>
            <a:r>
              <a:rPr lang="en-US" sz="1600">
                <a:solidFill>
                  <a:srgbClr val="993300"/>
                </a:solidFill>
                <a:latin typeface="Times New Roman"/>
                <a:ea typeface="Times New Roman"/>
                <a:cs typeface="Times New Roman"/>
                <a:sym typeface="Times New Roman"/>
              </a:rPr>
              <a:t> … </a:t>
            </a:r>
            <a:br>
              <a:rPr lang="en-US" sz="1600">
                <a:solidFill>
                  <a:srgbClr val="993300"/>
                </a:solidFill>
                <a:latin typeface="Times New Roman"/>
                <a:ea typeface="Times New Roman"/>
                <a:cs typeface="Times New Roman"/>
                <a:sym typeface="Times New Roman"/>
              </a:rPr>
            </a:br>
            <a:r>
              <a:rPr lang="en-US" sz="1600">
                <a:latin typeface="Times New Roman"/>
                <a:ea typeface="Times New Roman"/>
                <a:cs typeface="Times New Roman"/>
                <a:sym typeface="Times New Roman"/>
              </a:rPr>
              <a:t>syntax</a:t>
            </a:r>
            <a:br>
              <a:rPr lang="en-US" sz="1600">
                <a:latin typeface="Times New Roman"/>
                <a:ea typeface="Times New Roman"/>
                <a:cs typeface="Times New Roman"/>
                <a:sym typeface="Times New Roman"/>
              </a:rPr>
            </a:b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for</a:t>
            </a:r>
            <a:r>
              <a:rPr lang="en-US" sz="1600">
                <a:latin typeface="Times New Roman"/>
                <a:ea typeface="Times New Roman"/>
                <a:cs typeface="Times New Roman"/>
                <a:sym typeface="Times New Roman"/>
              </a:rPr>
              <a:t>      ⬄ SQL </a:t>
            </a:r>
            <a:r>
              <a:rPr b="1" lang="en-US" sz="1600">
                <a:latin typeface="Times New Roman"/>
                <a:ea typeface="Times New Roman"/>
                <a:cs typeface="Times New Roman"/>
                <a:sym typeface="Times New Roman"/>
              </a:rPr>
              <a:t>from</a:t>
            </a:r>
            <a:br>
              <a:rPr lang="en-US" sz="1600">
                <a:latin typeface="Times New Roman"/>
                <a:ea typeface="Times New Roman"/>
                <a:cs typeface="Times New Roman"/>
                <a:sym typeface="Times New Roman"/>
              </a:rPr>
            </a:b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where</a:t>
            </a:r>
            <a:r>
              <a:rPr lang="en-US" sz="1600">
                <a:latin typeface="Times New Roman"/>
                <a:ea typeface="Times New Roman"/>
                <a:cs typeface="Times New Roman"/>
                <a:sym typeface="Times New Roman"/>
              </a:rPr>
              <a:t> ⬄ SQL </a:t>
            </a:r>
            <a:r>
              <a:rPr b="1" lang="en-US" sz="1600">
                <a:latin typeface="Times New Roman"/>
                <a:ea typeface="Times New Roman"/>
                <a:cs typeface="Times New Roman"/>
                <a:sym typeface="Times New Roman"/>
              </a:rPr>
              <a:t>where</a:t>
            </a:r>
            <a:br>
              <a:rPr lang="en-US" sz="1600">
                <a:latin typeface="Times New Roman"/>
                <a:ea typeface="Times New Roman"/>
                <a:cs typeface="Times New Roman"/>
                <a:sym typeface="Times New Roman"/>
              </a:rPr>
            </a:b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order by </a:t>
            </a:r>
            <a:r>
              <a:rPr lang="en-US" sz="1600">
                <a:latin typeface="Times New Roman"/>
                <a:ea typeface="Times New Roman"/>
                <a:cs typeface="Times New Roman"/>
                <a:sym typeface="Times New Roman"/>
              </a:rPr>
              <a:t>⬄ SQL </a:t>
            </a:r>
            <a:r>
              <a:rPr b="1" lang="en-US" sz="1600">
                <a:latin typeface="Times New Roman"/>
                <a:ea typeface="Times New Roman"/>
                <a:cs typeface="Times New Roman"/>
                <a:sym typeface="Times New Roman"/>
              </a:rPr>
              <a:t>order by</a:t>
            </a:r>
            <a:endParaRPr/>
          </a:p>
          <a:p>
            <a:pPr indent="-342900" lvl="0" marL="457200" rtl="0" algn="l">
              <a:lnSpc>
                <a:spcPct val="90000"/>
              </a:lnSpc>
              <a:spcBef>
                <a:spcPts val="360"/>
              </a:spcBef>
              <a:spcAft>
                <a:spcPts val="0"/>
              </a:spcAft>
              <a:buSzPts val="1800"/>
              <a:buFont typeface="Noto Sans Symbols"/>
              <a:buChar char="⮚"/>
            </a:pPr>
            <a:r>
              <a:rPr b="1" lang="en-US" sz="1600">
                <a:latin typeface="Times New Roman"/>
                <a:ea typeface="Times New Roman"/>
                <a:cs typeface="Times New Roman"/>
                <a:sym typeface="Times New Roman"/>
              </a:rPr>
              <a:t>	     result</a:t>
            </a:r>
            <a:r>
              <a:rPr lang="en-US" sz="1600">
                <a:latin typeface="Times New Roman"/>
                <a:ea typeface="Times New Roman"/>
                <a:cs typeface="Times New Roman"/>
                <a:sym typeface="Times New Roman"/>
              </a:rPr>
              <a:t>  ⬄ SQL </a:t>
            </a:r>
            <a:r>
              <a:rPr b="1" lang="en-US" sz="1600">
                <a:latin typeface="Times New Roman"/>
                <a:ea typeface="Times New Roman"/>
                <a:cs typeface="Times New Roman"/>
                <a:sym typeface="Times New Roman"/>
              </a:rPr>
              <a:t>select</a:t>
            </a:r>
            <a:br>
              <a:rPr lang="en-US" sz="1600">
                <a:latin typeface="Times New Roman"/>
                <a:ea typeface="Times New Roman"/>
                <a:cs typeface="Times New Roman"/>
                <a:sym typeface="Times New Roman"/>
              </a:rPr>
            </a:b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let</a:t>
            </a:r>
            <a:r>
              <a:rPr lang="en-US" sz="1600">
                <a:latin typeface="Times New Roman"/>
                <a:ea typeface="Times New Roman"/>
                <a:cs typeface="Times New Roman"/>
                <a:sym typeface="Times New Roman"/>
              </a:rPr>
              <a:t> allows temporary variables, and has no equivalent in SQL </a:t>
            </a:r>
            <a:endParaRPr sz="1600">
              <a:latin typeface="Times New Roman"/>
              <a:ea typeface="Times New Roman"/>
              <a:cs typeface="Times New Roman"/>
              <a:sym typeface="Times New Roman"/>
            </a:endParaRPr>
          </a:p>
        </p:txBody>
      </p:sp>
      <p:sp>
        <p:nvSpPr>
          <p:cNvPr id="284" name="Google Shape;284;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t/>
            </a:r>
            <a:endParaRPr/>
          </a:p>
        </p:txBody>
      </p:sp>
      <p:sp>
        <p:nvSpPr>
          <p:cNvPr id="290" name="Google Shape;290;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Noto Sans Symbols"/>
              <a:buChar char="⮚"/>
            </a:pPr>
            <a:r>
              <a:rPr lang="en-US" sz="1800">
                <a:latin typeface="Times New Roman"/>
                <a:ea typeface="Times New Roman"/>
                <a:cs typeface="Times New Roman"/>
                <a:sym typeface="Times New Roman"/>
              </a:rPr>
              <a:t>Tools to run XQuery:</a:t>
            </a:r>
            <a:endParaRPr/>
          </a:p>
          <a:p>
            <a:pPr indent="-228600" lvl="0" marL="457200" rtl="0" algn="l">
              <a:lnSpc>
                <a:spcPct val="100000"/>
              </a:lnSpc>
              <a:spcBef>
                <a:spcPts val="360"/>
              </a:spcBef>
              <a:spcAft>
                <a:spcPts val="0"/>
              </a:spcAft>
              <a:buSzPts val="1800"/>
              <a:buFont typeface="Noto Sans Symbols"/>
              <a:buNone/>
            </a:pPr>
            <a:r>
              <a:t/>
            </a:r>
            <a:endParaRPr sz="1600">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lang="en-US" sz="1800">
                <a:latin typeface="Times New Roman"/>
                <a:ea typeface="Times New Roman"/>
                <a:cs typeface="Times New Roman"/>
                <a:sym typeface="Times New Roman"/>
              </a:rPr>
              <a:t>BaseX</a:t>
            </a:r>
            <a:endParaRPr sz="1800">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lang="en-US" sz="1800">
                <a:latin typeface="Times New Roman"/>
                <a:ea typeface="Times New Roman"/>
                <a:cs typeface="Times New Roman"/>
                <a:sym typeface="Times New Roman"/>
              </a:rPr>
              <a:t>Stylus Studio</a:t>
            </a:r>
            <a:endParaRPr/>
          </a:p>
          <a:p>
            <a:pPr indent="-342900" lvl="1" marL="914400" rtl="0" algn="l">
              <a:lnSpc>
                <a:spcPct val="100000"/>
              </a:lnSpc>
              <a:spcBef>
                <a:spcPts val="360"/>
              </a:spcBef>
              <a:spcAft>
                <a:spcPts val="0"/>
              </a:spcAft>
              <a:buSzPts val="1800"/>
              <a:buFont typeface="Noto Sans Symbols"/>
              <a:buChar char="❖"/>
            </a:pPr>
            <a:r>
              <a:rPr lang="en-US" sz="1800">
                <a:latin typeface="Times New Roman"/>
                <a:ea typeface="Times New Roman"/>
                <a:cs typeface="Times New Roman"/>
                <a:sym typeface="Times New Roman"/>
              </a:rPr>
              <a:t>Eclipse</a:t>
            </a:r>
            <a:endParaRPr/>
          </a:p>
          <a:p>
            <a:pPr indent="-342900" lvl="1" marL="914400" rtl="0" algn="l">
              <a:lnSpc>
                <a:spcPct val="100000"/>
              </a:lnSpc>
              <a:spcBef>
                <a:spcPts val="360"/>
              </a:spcBef>
              <a:spcAft>
                <a:spcPts val="0"/>
              </a:spcAft>
              <a:buSzPts val="1800"/>
              <a:buFont typeface="Noto Sans Symbols"/>
              <a:buChar char="❖"/>
            </a:pPr>
            <a:r>
              <a:rPr lang="en-US" sz="1800">
                <a:latin typeface="Times New Roman"/>
                <a:ea typeface="Times New Roman"/>
                <a:cs typeface="Times New Roman"/>
                <a:sym typeface="Times New Roman"/>
              </a:rPr>
              <a:t>Oxygen XML Editor</a:t>
            </a:r>
            <a:endParaRPr/>
          </a:p>
        </p:txBody>
      </p:sp>
      <p:sp>
        <p:nvSpPr>
          <p:cNvPr id="291" name="Google Shape;291;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2" name="Google Shape;292;p11"/>
          <p:cNvSpPr txBox="1"/>
          <p:nvPr/>
        </p:nvSpPr>
        <p:spPr>
          <a:xfrm>
            <a:off x="0" y="0"/>
            <a:ext cx="9144000" cy="1417638"/>
          </a:xfrm>
          <a:prstGeom prst="rect">
            <a:avLst/>
          </a:prstGeom>
          <a:solidFill>
            <a:schemeClr val="dk2"/>
          </a:solid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1800"/>
              <a:buFont typeface="Calibri"/>
              <a:buNone/>
            </a:pPr>
            <a:r>
              <a:rPr b="1" i="0" lang="en-US" sz="4000" u="none" cap="none" strike="noStrike">
                <a:solidFill>
                  <a:schemeClr val="lt1"/>
                </a:solidFill>
                <a:latin typeface="Times New Roman"/>
                <a:ea typeface="Times New Roman"/>
                <a:cs typeface="Times New Roman"/>
                <a:sym typeface="Times New Roman"/>
              </a:rPr>
              <a:t>Different tools to run XQuery</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0"/>
          <p:cNvSpPr txBox="1"/>
          <p:nvPr>
            <p:ph type="title"/>
          </p:nvPr>
        </p:nvSpPr>
        <p:spPr>
          <a:xfrm>
            <a:off x="0" y="0"/>
            <a:ext cx="9144000" cy="1289304"/>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000">
                <a:solidFill>
                  <a:schemeClr val="lt1"/>
                </a:solidFill>
                <a:latin typeface="Times New Roman"/>
                <a:ea typeface="Times New Roman"/>
                <a:cs typeface="Times New Roman"/>
                <a:sym typeface="Times New Roman"/>
              </a:rPr>
              <a:t>Doc() and Collection() Function</a:t>
            </a:r>
            <a:endParaRPr b="1" sz="4000">
              <a:solidFill>
                <a:schemeClr val="lt1"/>
              </a:solidFill>
              <a:latin typeface="Times New Roman"/>
              <a:ea typeface="Times New Roman"/>
              <a:cs typeface="Times New Roman"/>
              <a:sym typeface="Times New Roman"/>
            </a:endParaRPr>
          </a:p>
        </p:txBody>
      </p:sp>
      <p:sp>
        <p:nvSpPr>
          <p:cNvPr id="298" name="Google Shape;298;p10"/>
          <p:cNvSpPr txBox="1"/>
          <p:nvPr>
            <p:ph idx="1" type="body"/>
          </p:nvPr>
        </p:nvSpPr>
        <p:spPr>
          <a:xfrm>
            <a:off x="457200" y="1600200"/>
            <a:ext cx="8229600" cy="484632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The built-in function doc(name) returns the root of a named document; the name could be a file name or a URL. </a:t>
            </a:r>
            <a:endParaRPr sz="16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The root returned by the function can then be used in a path expression to access the contents of the document. </a:t>
            </a:r>
            <a:endParaRPr sz="16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Thus, a path expression can be applied on a specified document, instead of being applied on the current default document.</a:t>
            </a:r>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For example, if the university data in our university example is contained in a file “university.xml”, the following path expression would return all departments at the</a:t>
            </a:r>
            <a:endParaRPr/>
          </a:p>
          <a:p>
            <a:pPr indent="0" lvl="0" marL="114300" rtl="0" algn="l">
              <a:lnSpc>
                <a:spcPct val="100000"/>
              </a:lnSpc>
              <a:spcBef>
                <a:spcPts val="360"/>
              </a:spcBef>
              <a:spcAft>
                <a:spcPts val="0"/>
              </a:spcAft>
              <a:buSzPts val="1800"/>
              <a:buNone/>
            </a:pPr>
            <a:r>
              <a:t/>
            </a:r>
            <a:endParaRPr sz="1600">
              <a:latin typeface="Times New Roman"/>
              <a:ea typeface="Times New Roman"/>
              <a:cs typeface="Times New Roman"/>
              <a:sym typeface="Times New Roman"/>
            </a:endParaRPr>
          </a:p>
          <a:p>
            <a:pPr indent="0" lvl="0" marL="114300" rtl="0" algn="l">
              <a:lnSpc>
                <a:spcPct val="100000"/>
              </a:lnSpc>
              <a:spcBef>
                <a:spcPts val="360"/>
              </a:spcBef>
              <a:spcAft>
                <a:spcPts val="0"/>
              </a:spcAft>
              <a:buSzPts val="1800"/>
              <a:buNone/>
            </a:pPr>
            <a:r>
              <a:rPr lang="en-US" sz="16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university: doc(“university.xml”)/university/department </a:t>
            </a:r>
            <a:endParaRPr b="1" sz="1800">
              <a:latin typeface="Times New Roman"/>
              <a:ea typeface="Times New Roman"/>
              <a:cs typeface="Times New Roman"/>
              <a:sym typeface="Times New Roman"/>
            </a:endParaRPr>
          </a:p>
          <a:p>
            <a:pPr indent="0" lvl="0" marL="114300" rtl="0" algn="l">
              <a:lnSpc>
                <a:spcPct val="100000"/>
              </a:lnSpc>
              <a:spcBef>
                <a:spcPts val="360"/>
              </a:spcBef>
              <a:spcAft>
                <a:spcPts val="0"/>
              </a:spcAft>
              <a:buSzPts val="1800"/>
              <a:buNone/>
            </a:pPr>
            <a:r>
              <a:t/>
            </a:r>
            <a:endParaRPr b="1" sz="18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The function collection(name) is similar to doc, but returns a collection of documents identified by name. </a:t>
            </a:r>
            <a:endParaRPr sz="16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The function collection can be used, for example, to open an XML database, which can be viewed as a collection of documents; the following element in the XPath expression would select the appropriate document(s) from the collection.</a:t>
            </a:r>
            <a:endParaRPr sz="1600">
              <a:latin typeface="Times New Roman"/>
              <a:ea typeface="Times New Roman"/>
              <a:cs typeface="Times New Roman"/>
              <a:sym typeface="Times New Roman"/>
            </a:endParaRPr>
          </a:p>
        </p:txBody>
      </p:sp>
      <p:sp>
        <p:nvSpPr>
          <p:cNvPr id="299" name="Google Shape;29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1"/>
          <p:cNvSpPr txBox="1"/>
          <p:nvPr>
            <p:ph type="title"/>
          </p:nvPr>
        </p:nvSpPr>
        <p:spPr>
          <a:xfrm>
            <a:off x="0" y="0"/>
            <a:ext cx="9144000" cy="1417638"/>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000">
                <a:solidFill>
                  <a:schemeClr val="lt1"/>
                </a:solidFill>
                <a:latin typeface="Times New Roman"/>
                <a:ea typeface="Times New Roman"/>
                <a:cs typeface="Times New Roman"/>
                <a:sym typeface="Times New Roman"/>
              </a:rPr>
              <a:t>FLWOR (</a:t>
            </a:r>
            <a:r>
              <a:rPr b="1" lang="en-US" sz="3200">
                <a:solidFill>
                  <a:schemeClr val="lt1"/>
                </a:solidFill>
                <a:latin typeface="Times New Roman"/>
                <a:ea typeface="Times New Roman"/>
                <a:cs typeface="Times New Roman"/>
                <a:sym typeface="Times New Roman"/>
              </a:rPr>
              <a:t>For, Let, Where, Order by, Return</a:t>
            </a:r>
            <a:r>
              <a:rPr b="1" lang="en-US" sz="4000">
                <a:solidFill>
                  <a:schemeClr val="lt1"/>
                </a:solidFill>
                <a:latin typeface="Times New Roman"/>
                <a:ea typeface="Times New Roman"/>
                <a:cs typeface="Times New Roman"/>
                <a:sym typeface="Times New Roman"/>
              </a:rPr>
              <a:t>) </a:t>
            </a:r>
            <a:r>
              <a:rPr b="1" lang="en-US" sz="3600">
                <a:solidFill>
                  <a:schemeClr val="lt1"/>
                </a:solidFill>
                <a:latin typeface="Times New Roman"/>
                <a:ea typeface="Times New Roman"/>
                <a:cs typeface="Times New Roman"/>
                <a:sym typeface="Times New Roman"/>
              </a:rPr>
              <a:t>Syntax in XQuery </a:t>
            </a:r>
            <a:endParaRPr/>
          </a:p>
        </p:txBody>
      </p:sp>
      <p:sp>
        <p:nvSpPr>
          <p:cNvPr id="306" name="Google Shape;306;p51"/>
          <p:cNvSpPr txBox="1"/>
          <p:nvPr>
            <p:ph idx="4294967295" type="body"/>
          </p:nvPr>
        </p:nvSpPr>
        <p:spPr>
          <a:xfrm>
            <a:off x="365760" y="1664208"/>
            <a:ext cx="8513064" cy="5021199"/>
          </a:xfrm>
          <a:prstGeom prst="rect">
            <a:avLst/>
          </a:prstGeom>
          <a:noFill/>
          <a:ln>
            <a:noFill/>
          </a:ln>
        </p:spPr>
        <p:txBody>
          <a:bodyPr anchorCtr="0" anchor="t" bIns="45700" lIns="91425" spcFirstLastPara="1" rIns="91425" wrap="square" tIns="45700">
            <a:normAutofit/>
          </a:bodyPr>
          <a:lstStyle/>
          <a:p>
            <a:pPr indent="-431800" lvl="0" marL="457200" rtl="0" algn="l">
              <a:lnSpc>
                <a:spcPct val="90000"/>
              </a:lnSpc>
              <a:spcBef>
                <a:spcPts val="640"/>
              </a:spcBef>
              <a:spcAft>
                <a:spcPts val="0"/>
              </a:spcAft>
              <a:buSzPts val="1760"/>
              <a:buFont typeface="Noto Sans Symbols"/>
              <a:buChar char="⮚"/>
            </a:pPr>
            <a:r>
              <a:rPr lang="en-US" sz="1600">
                <a:latin typeface="Times New Roman"/>
                <a:ea typeface="Times New Roman"/>
                <a:cs typeface="Times New Roman"/>
                <a:sym typeface="Times New Roman"/>
              </a:rPr>
              <a:t>For clause uses XPath expressions, and variable in for clause ranges over values in the set returned by XPath</a:t>
            </a:r>
            <a:endParaRPr/>
          </a:p>
          <a:p>
            <a:pPr indent="-431800" lvl="0" marL="457200" rtl="0" algn="l">
              <a:lnSpc>
                <a:spcPct val="90000"/>
              </a:lnSpc>
              <a:spcBef>
                <a:spcPts val="640"/>
              </a:spcBef>
              <a:spcAft>
                <a:spcPts val="0"/>
              </a:spcAft>
              <a:buSzPts val="1760"/>
              <a:buFont typeface="Noto Sans Symbols"/>
              <a:buChar char="⮚"/>
            </a:pPr>
            <a:r>
              <a:rPr lang="en-US" sz="1600">
                <a:latin typeface="Times New Roman"/>
                <a:ea typeface="Times New Roman"/>
                <a:cs typeface="Times New Roman"/>
                <a:sym typeface="Times New Roman"/>
              </a:rPr>
              <a:t>Simple FLWOR expression in XQuery </a:t>
            </a:r>
            <a:endParaRPr/>
          </a:p>
          <a:p>
            <a:pPr indent="-406400" lvl="1" marL="914400" rtl="0" algn="l">
              <a:lnSpc>
                <a:spcPct val="100000"/>
              </a:lnSpc>
              <a:spcBef>
                <a:spcPts val="560"/>
              </a:spcBef>
              <a:spcAft>
                <a:spcPts val="0"/>
              </a:spcAft>
              <a:buSzPts val="1760"/>
              <a:buFont typeface="Noto Sans Symbols"/>
              <a:buChar char="❖"/>
            </a:pPr>
            <a:r>
              <a:rPr lang="en-US" sz="1600">
                <a:latin typeface="Times New Roman"/>
                <a:ea typeface="Times New Roman"/>
                <a:cs typeface="Times New Roman"/>
                <a:sym typeface="Times New Roman"/>
              </a:rPr>
              <a:t>find all courses with credits &gt; 3, with each result enclosed in an &lt;course_id&gt; .. &lt;/course_id&gt; tag</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a:t>
            </a:r>
            <a:r>
              <a:rPr b="1" lang="en-US" sz="1600">
                <a:solidFill>
                  <a:srgbClr val="993300"/>
                </a:solidFill>
                <a:latin typeface="Times New Roman"/>
                <a:ea typeface="Times New Roman"/>
                <a:cs typeface="Times New Roman"/>
                <a:sym typeface="Times New Roman"/>
              </a:rPr>
              <a:t> for</a:t>
            </a:r>
            <a:r>
              <a:rPr lang="en-US" sz="1600">
                <a:solidFill>
                  <a:srgbClr val="993300"/>
                </a:solidFill>
                <a:latin typeface="Times New Roman"/>
                <a:ea typeface="Times New Roman"/>
                <a:cs typeface="Times New Roman"/>
                <a:sym typeface="Times New Roman"/>
              </a:rPr>
              <a:t>  $x </a:t>
            </a:r>
            <a:r>
              <a:rPr b="1" lang="en-US" sz="1600">
                <a:solidFill>
                  <a:srgbClr val="993300"/>
                </a:solidFill>
                <a:latin typeface="Times New Roman"/>
                <a:ea typeface="Times New Roman"/>
                <a:cs typeface="Times New Roman"/>
                <a:sym typeface="Times New Roman"/>
              </a:rPr>
              <a:t>in </a:t>
            </a:r>
            <a:r>
              <a:rPr lang="en-US" sz="1600">
                <a:solidFill>
                  <a:srgbClr val="993300"/>
                </a:solidFill>
                <a:latin typeface="Times New Roman"/>
                <a:ea typeface="Times New Roman"/>
                <a:cs typeface="Times New Roman"/>
                <a:sym typeface="Times New Roman"/>
              </a:rPr>
              <a:t>/university-3/course</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a:t>
            </a:r>
            <a:r>
              <a:rPr b="1" lang="en-US" sz="1600">
                <a:solidFill>
                  <a:srgbClr val="993300"/>
                </a:solidFill>
                <a:latin typeface="Times New Roman"/>
                <a:ea typeface="Times New Roman"/>
                <a:cs typeface="Times New Roman"/>
                <a:sym typeface="Times New Roman"/>
              </a:rPr>
              <a:t>let   </a:t>
            </a:r>
            <a:r>
              <a:rPr lang="en-US" sz="1600">
                <a:solidFill>
                  <a:srgbClr val="993300"/>
                </a:solidFill>
                <a:latin typeface="Times New Roman"/>
                <a:ea typeface="Times New Roman"/>
                <a:cs typeface="Times New Roman"/>
                <a:sym typeface="Times New Roman"/>
              </a:rPr>
              <a:t>$courseId := $x/@course_id</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a:t>
            </a:r>
            <a:r>
              <a:rPr b="1" lang="en-US" sz="1600">
                <a:solidFill>
                  <a:srgbClr val="993300"/>
                </a:solidFill>
                <a:latin typeface="Times New Roman"/>
                <a:ea typeface="Times New Roman"/>
                <a:cs typeface="Times New Roman"/>
                <a:sym typeface="Times New Roman"/>
              </a:rPr>
              <a:t>where </a:t>
            </a:r>
            <a:r>
              <a:rPr lang="en-US" sz="1600">
                <a:solidFill>
                  <a:srgbClr val="993300"/>
                </a:solidFill>
                <a:latin typeface="Times New Roman"/>
                <a:ea typeface="Times New Roman"/>
                <a:cs typeface="Times New Roman"/>
                <a:sym typeface="Times New Roman"/>
              </a:rPr>
              <a:t>$x/credits &gt; 3</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a:t>
            </a:r>
            <a:r>
              <a:rPr b="1" lang="en-US" sz="1600">
                <a:solidFill>
                  <a:srgbClr val="993300"/>
                </a:solidFill>
                <a:latin typeface="Times New Roman"/>
                <a:ea typeface="Times New Roman"/>
                <a:cs typeface="Times New Roman"/>
                <a:sym typeface="Times New Roman"/>
              </a:rPr>
              <a:t>return </a:t>
            </a:r>
            <a:r>
              <a:rPr lang="en-US" sz="1600">
                <a:solidFill>
                  <a:srgbClr val="993300"/>
                </a:solidFill>
                <a:latin typeface="Times New Roman"/>
                <a:ea typeface="Times New Roman"/>
                <a:cs typeface="Times New Roman"/>
                <a:sym typeface="Times New Roman"/>
              </a:rPr>
              <a:t>&lt;course_id&gt; { $courseId } &lt;/course id&gt;</a:t>
            </a:r>
            <a:endParaRPr/>
          </a:p>
          <a:p>
            <a:pPr indent="-406400" lvl="1" marL="914400" rtl="0" algn="l">
              <a:lnSpc>
                <a:spcPct val="90000"/>
              </a:lnSpc>
              <a:spcBef>
                <a:spcPts val="560"/>
              </a:spcBef>
              <a:spcAft>
                <a:spcPts val="0"/>
              </a:spcAft>
              <a:buSzPts val="1760"/>
              <a:buFont typeface="Noto Sans Symbols"/>
              <a:buChar char="⮚"/>
            </a:pPr>
            <a:r>
              <a:rPr lang="en-US" sz="1600">
                <a:latin typeface="Times New Roman"/>
                <a:ea typeface="Times New Roman"/>
                <a:cs typeface="Times New Roman"/>
                <a:sym typeface="Times New Roman"/>
              </a:rPr>
              <a:t>Items in the </a:t>
            </a:r>
            <a:r>
              <a:rPr b="1" lang="en-US" sz="1600">
                <a:latin typeface="Times New Roman"/>
                <a:ea typeface="Times New Roman"/>
                <a:cs typeface="Times New Roman"/>
                <a:sym typeface="Times New Roman"/>
              </a:rPr>
              <a:t>return</a:t>
            </a:r>
            <a:r>
              <a:rPr lang="en-US" sz="1600">
                <a:latin typeface="Times New Roman"/>
                <a:ea typeface="Times New Roman"/>
                <a:cs typeface="Times New Roman"/>
                <a:sym typeface="Times New Roman"/>
              </a:rPr>
              <a:t> clause are XML text unless enclosed in {}, in which case they are evaluated</a:t>
            </a:r>
            <a:endParaRPr sz="1600">
              <a:solidFill>
                <a:srgbClr val="993300"/>
              </a:solidFill>
              <a:latin typeface="Times New Roman"/>
              <a:ea typeface="Times New Roman"/>
              <a:cs typeface="Times New Roman"/>
              <a:sym typeface="Times New Roman"/>
            </a:endParaRPr>
          </a:p>
          <a:p>
            <a:pPr indent="-431800" lvl="0" marL="457200" rtl="0" algn="l">
              <a:lnSpc>
                <a:spcPct val="90000"/>
              </a:lnSpc>
              <a:spcBef>
                <a:spcPts val="640"/>
              </a:spcBef>
              <a:spcAft>
                <a:spcPts val="0"/>
              </a:spcAft>
              <a:buSzPts val="1760"/>
              <a:buFont typeface="Noto Sans Symbols"/>
              <a:buChar char="⮚"/>
            </a:pPr>
            <a:r>
              <a:rPr lang="en-US" sz="1600">
                <a:latin typeface="Times New Roman"/>
                <a:ea typeface="Times New Roman"/>
                <a:cs typeface="Times New Roman"/>
                <a:sym typeface="Times New Roman"/>
              </a:rPr>
              <a:t>Let clause not really needed in this query, and selection can be done In XPath.  Query can be written as:</a:t>
            </a:r>
            <a:endParaRPr/>
          </a:p>
          <a:p>
            <a:pPr indent="0" lvl="1" marL="400050" rtl="0" algn="l">
              <a:lnSpc>
                <a:spcPct val="90000"/>
              </a:lnSpc>
              <a:spcBef>
                <a:spcPts val="560"/>
              </a:spcBef>
              <a:spcAft>
                <a:spcPts val="0"/>
              </a:spcAft>
              <a:buSzPts val="1760"/>
              <a:buNone/>
            </a:pPr>
            <a:r>
              <a:rPr b="1" lang="en-US" sz="1600">
                <a:solidFill>
                  <a:srgbClr val="993300"/>
                </a:solidFill>
                <a:latin typeface="Times New Roman"/>
                <a:ea typeface="Times New Roman"/>
                <a:cs typeface="Times New Roman"/>
                <a:sym typeface="Times New Roman"/>
              </a:rPr>
              <a:t>       for </a:t>
            </a:r>
            <a:r>
              <a:rPr lang="en-US" sz="1600">
                <a:solidFill>
                  <a:srgbClr val="993300"/>
                </a:solidFill>
                <a:latin typeface="Times New Roman"/>
                <a:ea typeface="Times New Roman"/>
                <a:cs typeface="Times New Roman"/>
                <a:sym typeface="Times New Roman"/>
              </a:rPr>
              <a:t>$x </a:t>
            </a:r>
            <a:r>
              <a:rPr b="1" lang="en-US" sz="1600">
                <a:solidFill>
                  <a:srgbClr val="993300"/>
                </a:solidFill>
                <a:latin typeface="Times New Roman"/>
                <a:ea typeface="Times New Roman"/>
                <a:cs typeface="Times New Roman"/>
                <a:sym typeface="Times New Roman"/>
              </a:rPr>
              <a:t>in </a:t>
            </a:r>
            <a:r>
              <a:rPr lang="en-US" sz="1600">
                <a:solidFill>
                  <a:srgbClr val="993300"/>
                </a:solidFill>
                <a:latin typeface="Times New Roman"/>
                <a:ea typeface="Times New Roman"/>
                <a:cs typeface="Times New Roman"/>
                <a:sym typeface="Times New Roman"/>
              </a:rPr>
              <a:t>/university-3/course[credits &gt; 3]</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a:t>
            </a:r>
            <a:r>
              <a:rPr b="1" lang="en-US" sz="1600">
                <a:solidFill>
                  <a:srgbClr val="993300"/>
                </a:solidFill>
                <a:latin typeface="Times New Roman"/>
                <a:ea typeface="Times New Roman"/>
                <a:cs typeface="Times New Roman"/>
                <a:sym typeface="Times New Roman"/>
              </a:rPr>
              <a:t>return </a:t>
            </a:r>
            <a:r>
              <a:rPr lang="en-US" sz="1600">
                <a:solidFill>
                  <a:srgbClr val="993300"/>
                </a:solidFill>
                <a:latin typeface="Times New Roman"/>
                <a:ea typeface="Times New Roman"/>
                <a:cs typeface="Times New Roman"/>
                <a:sym typeface="Times New Roman"/>
              </a:rPr>
              <a:t>&lt;course_id&gt; { $x/@course_id } &lt;/course_id&gt;</a:t>
            </a:r>
            <a:endParaRPr/>
          </a:p>
          <a:p>
            <a:pPr indent="-431800" lvl="0" marL="457200" rtl="0" algn="l">
              <a:lnSpc>
                <a:spcPct val="90000"/>
              </a:lnSpc>
              <a:spcBef>
                <a:spcPts val="640"/>
              </a:spcBef>
              <a:spcAft>
                <a:spcPts val="0"/>
              </a:spcAft>
              <a:buSzPts val="1760"/>
              <a:buFont typeface="Noto Sans Symbols"/>
              <a:buChar char="⮚"/>
            </a:pPr>
            <a:r>
              <a:rPr lang="en-US" sz="1600">
                <a:latin typeface="Times New Roman"/>
                <a:ea typeface="Times New Roman"/>
                <a:cs typeface="Times New Roman"/>
                <a:sym typeface="Times New Roman"/>
              </a:rPr>
              <a:t>Alternative notation for constructing elements:</a:t>
            </a:r>
            <a:endParaRPr/>
          </a:p>
          <a:p>
            <a:pPr indent="0" lvl="0" marL="25400" rtl="0" algn="l">
              <a:lnSpc>
                <a:spcPct val="90000"/>
              </a:lnSpc>
              <a:spcBef>
                <a:spcPts val="640"/>
              </a:spcBef>
              <a:spcAft>
                <a:spcPts val="0"/>
              </a:spcAft>
              <a:buSzPts val="3200"/>
              <a:buNone/>
            </a:pPr>
            <a:r>
              <a:rPr lang="en-US" sz="1600">
                <a:solidFill>
                  <a:srgbClr val="993300"/>
                </a:solidFill>
                <a:latin typeface="Times New Roman"/>
                <a:ea typeface="Times New Roman"/>
                <a:cs typeface="Times New Roman"/>
                <a:sym typeface="Times New Roman"/>
              </a:rPr>
              <a:t>               </a:t>
            </a:r>
            <a:r>
              <a:rPr b="1" lang="en-US" sz="1600">
                <a:solidFill>
                  <a:srgbClr val="993300"/>
                </a:solidFill>
                <a:latin typeface="Times New Roman"/>
                <a:ea typeface="Times New Roman"/>
                <a:cs typeface="Times New Roman"/>
                <a:sym typeface="Times New Roman"/>
              </a:rPr>
              <a:t>return element </a:t>
            </a:r>
            <a:r>
              <a:rPr lang="en-US" sz="1600">
                <a:solidFill>
                  <a:srgbClr val="993300"/>
                </a:solidFill>
                <a:latin typeface="Times New Roman"/>
                <a:ea typeface="Times New Roman"/>
                <a:cs typeface="Times New Roman"/>
                <a:sym typeface="Times New Roman"/>
              </a:rPr>
              <a:t>course_id { </a:t>
            </a:r>
            <a:r>
              <a:rPr b="1" lang="en-US" sz="1600">
                <a:solidFill>
                  <a:srgbClr val="993300"/>
                </a:solidFill>
                <a:latin typeface="Times New Roman"/>
                <a:ea typeface="Times New Roman"/>
                <a:cs typeface="Times New Roman"/>
                <a:sym typeface="Times New Roman"/>
              </a:rPr>
              <a:t>element </a:t>
            </a:r>
            <a:r>
              <a:rPr lang="en-US" sz="1600">
                <a:solidFill>
                  <a:srgbClr val="993300"/>
                </a:solidFill>
                <a:latin typeface="Times New Roman"/>
                <a:ea typeface="Times New Roman"/>
                <a:cs typeface="Times New Roman"/>
                <a:sym typeface="Times New Roman"/>
              </a:rPr>
              <a:t> $x/@course_id }</a:t>
            </a:r>
            <a:r>
              <a:rPr b="1" lang="en-US" sz="1600">
                <a:solidFill>
                  <a:srgbClr val="993300"/>
                </a:solidFill>
                <a:latin typeface="Times New Roman"/>
                <a:ea typeface="Times New Roman"/>
                <a:cs typeface="Times New Roman"/>
                <a:sym typeface="Times New Roman"/>
              </a:rPr>
              <a:t>  </a:t>
            </a:r>
            <a:endParaRPr sz="1600">
              <a:solidFill>
                <a:srgbClr val="993300"/>
              </a:solidFill>
              <a:latin typeface="Times New Roman"/>
              <a:ea typeface="Times New Roman"/>
              <a:cs typeface="Times New Roman"/>
              <a:sym typeface="Times New Roman"/>
            </a:endParaRPr>
          </a:p>
        </p:txBody>
      </p:sp>
      <p:sp>
        <p:nvSpPr>
          <p:cNvPr id="307" name="Google Shape;307;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type="title"/>
          </p:nvPr>
        </p:nvSpPr>
        <p:spPr>
          <a:xfrm>
            <a:off x="-35653" y="1996"/>
            <a:ext cx="9183847" cy="1415642"/>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Times New Roman"/>
              <a:buNone/>
            </a:pPr>
            <a:r>
              <a:rPr b="1" lang="en-US" sz="2800">
                <a:solidFill>
                  <a:srgbClr val="FFFFFF"/>
                </a:solidFill>
                <a:latin typeface="Times New Roman"/>
                <a:ea typeface="Times New Roman"/>
                <a:cs typeface="Times New Roman"/>
                <a:sym typeface="Times New Roman"/>
              </a:rPr>
              <a:t>Introduction of XML (</a:t>
            </a:r>
            <a:r>
              <a:rPr b="1" lang="en-US" sz="2800">
                <a:solidFill>
                  <a:schemeClr val="lt1"/>
                </a:solidFill>
                <a:latin typeface="Times New Roman"/>
                <a:ea typeface="Times New Roman"/>
                <a:cs typeface="Times New Roman"/>
                <a:sym typeface="Times New Roman"/>
              </a:rPr>
              <a:t>Extensible Markup Language</a:t>
            </a:r>
            <a:r>
              <a:rPr b="1" lang="en-US" sz="2800">
                <a:solidFill>
                  <a:srgbClr val="FFFFFF"/>
                </a:solidFill>
                <a:latin typeface="Times New Roman"/>
                <a:ea typeface="Times New Roman"/>
                <a:cs typeface="Times New Roman"/>
                <a:sym typeface="Times New Roman"/>
              </a:rPr>
              <a:t>)</a:t>
            </a:r>
            <a:endParaRPr b="1" sz="2800">
              <a:solidFill>
                <a:srgbClr val="FFFFFF"/>
              </a:solidFill>
              <a:latin typeface="Times New Roman"/>
              <a:ea typeface="Times New Roman"/>
              <a:cs typeface="Times New Roman"/>
              <a:sym typeface="Times New Roman"/>
            </a:endParaRPr>
          </a:p>
        </p:txBody>
      </p:sp>
      <p:sp>
        <p:nvSpPr>
          <p:cNvPr id="94" name="Google Shape;94;p3"/>
          <p:cNvSpPr txBox="1"/>
          <p:nvPr>
            <p:ph idx="1" type="body"/>
          </p:nvPr>
        </p:nvSpPr>
        <p:spPr>
          <a:xfrm>
            <a:off x="251520" y="1600200"/>
            <a:ext cx="8640960" cy="4637112"/>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Noto Sans Symbols"/>
              <a:buChar char="⮚"/>
            </a:pPr>
            <a:r>
              <a:rPr lang="en-US" sz="1700">
                <a:latin typeface="Times New Roman"/>
                <a:ea typeface="Times New Roman"/>
                <a:cs typeface="Times New Roman"/>
                <a:sym typeface="Times New Roman"/>
              </a:rPr>
              <a:t>Derived from SGML (Standard Generalized Markup Language). SGML was designed to encode any large files. Based on that, W3C introduced the XML 1.0 language specification in 1998 to specifically encode data files.</a:t>
            </a:r>
            <a:endParaRPr/>
          </a:p>
          <a:p>
            <a:pPr indent="-342900" lvl="1" marL="914400" rtl="0" algn="l">
              <a:lnSpc>
                <a:spcPct val="100000"/>
              </a:lnSpc>
              <a:spcBef>
                <a:spcPts val="360"/>
              </a:spcBef>
              <a:spcAft>
                <a:spcPts val="0"/>
              </a:spcAft>
              <a:buSzPts val="1800"/>
              <a:buFont typeface="Noto Sans Symbols"/>
              <a:buChar char="⮚"/>
            </a:pPr>
            <a:r>
              <a:rPr lang="en-US" sz="1300">
                <a:latin typeface="Times New Roman"/>
                <a:ea typeface="Times New Roman"/>
                <a:cs typeface="Times New Roman"/>
                <a:sym typeface="Times New Roman"/>
              </a:rPr>
              <a:t>Side note: HTML is also a markup language designed specifically for encoding webpages. </a:t>
            </a:r>
            <a:br>
              <a:rPr lang="en-US" sz="1300">
                <a:latin typeface="Times New Roman"/>
                <a:ea typeface="Times New Roman"/>
                <a:cs typeface="Times New Roman"/>
                <a:sym typeface="Times New Roman"/>
              </a:rPr>
            </a:br>
            <a:endParaRPr/>
          </a:p>
          <a:p>
            <a:pPr indent="-342900" lvl="0" marL="457200" rtl="0" algn="l">
              <a:lnSpc>
                <a:spcPct val="100000"/>
              </a:lnSpc>
              <a:spcBef>
                <a:spcPts val="360"/>
              </a:spcBef>
              <a:spcAft>
                <a:spcPts val="0"/>
              </a:spcAft>
              <a:buSzPts val="1800"/>
              <a:buFont typeface="Noto Sans Symbols"/>
              <a:buChar char="⮚"/>
            </a:pPr>
            <a:r>
              <a:rPr lang="en-US" sz="1700">
                <a:latin typeface="Times New Roman"/>
                <a:ea typeface="Times New Roman"/>
                <a:cs typeface="Times New Roman"/>
                <a:sym typeface="Times New Roman"/>
              </a:rPr>
              <a:t>Documents have tags giving extra information about sections of the document</a:t>
            </a:r>
            <a:endParaRPr/>
          </a:p>
          <a:p>
            <a:pPr indent="-342900" lvl="1" marL="914400" rtl="0" algn="l">
              <a:lnSpc>
                <a:spcPct val="100000"/>
              </a:lnSpc>
              <a:spcBef>
                <a:spcPts val="360"/>
              </a:spcBef>
              <a:spcAft>
                <a:spcPts val="0"/>
              </a:spcAft>
              <a:buSzPts val="1800"/>
              <a:buFont typeface="Noto Sans Symbols"/>
              <a:buChar char="⮚"/>
            </a:pPr>
            <a:r>
              <a:rPr lang="en-US" sz="1700">
                <a:latin typeface="Times New Roman"/>
                <a:ea typeface="Times New Roman"/>
                <a:cs typeface="Times New Roman"/>
                <a:sym typeface="Times New Roman"/>
              </a:rPr>
              <a:t>E.g.,  </a:t>
            </a:r>
            <a:r>
              <a:rPr lang="en-US" sz="1700">
                <a:solidFill>
                  <a:srgbClr val="993300"/>
                </a:solidFill>
                <a:latin typeface="Times New Roman"/>
                <a:ea typeface="Times New Roman"/>
                <a:cs typeface="Times New Roman"/>
                <a:sym typeface="Times New Roman"/>
              </a:rPr>
              <a:t>&lt;title&gt; XML &lt;/title&gt;  &lt;slide&gt; Introduction …&lt;/slide&gt;</a:t>
            </a:r>
            <a:br>
              <a:rPr lang="en-US" sz="1700">
                <a:solidFill>
                  <a:srgbClr val="993300"/>
                </a:solidFill>
                <a:latin typeface="Times New Roman"/>
                <a:ea typeface="Times New Roman"/>
                <a:cs typeface="Times New Roman"/>
                <a:sym typeface="Times New Roman"/>
              </a:rPr>
            </a:br>
            <a:endParaRPr/>
          </a:p>
          <a:p>
            <a:pPr indent="-342900" lvl="0" marL="457200" rtl="0" algn="l">
              <a:lnSpc>
                <a:spcPct val="100000"/>
              </a:lnSpc>
              <a:spcBef>
                <a:spcPts val="360"/>
              </a:spcBef>
              <a:spcAft>
                <a:spcPts val="0"/>
              </a:spcAft>
              <a:buSzPts val="1800"/>
              <a:buFont typeface="Noto Sans Symbols"/>
              <a:buChar char="⮚"/>
            </a:pPr>
            <a:r>
              <a:rPr b="1" lang="en-US" sz="1700">
                <a:latin typeface="Times New Roman"/>
                <a:ea typeface="Times New Roman"/>
                <a:cs typeface="Times New Roman"/>
                <a:sym typeface="Times New Roman"/>
              </a:rPr>
              <a:t>Extensible</a:t>
            </a:r>
            <a:r>
              <a:rPr lang="en-US" sz="1700">
                <a:latin typeface="Times New Roman"/>
                <a:ea typeface="Times New Roman"/>
                <a:cs typeface="Times New Roman"/>
                <a:sym typeface="Times New Roman"/>
              </a:rPr>
              <a:t> (unlike HTML). Users can define new tags.</a:t>
            </a:r>
            <a:endParaRPr sz="1700">
              <a:latin typeface="Times New Roman"/>
              <a:ea typeface="Times New Roman"/>
              <a:cs typeface="Times New Roman"/>
              <a:sym typeface="Times New Roman"/>
            </a:endParaRPr>
          </a:p>
          <a:p>
            <a:pPr indent="-241300" lvl="0" marL="342900" rtl="0" algn="l">
              <a:lnSpc>
                <a:spcPct val="100000"/>
              </a:lnSpc>
              <a:spcBef>
                <a:spcPts val="320"/>
              </a:spcBef>
              <a:spcAft>
                <a:spcPts val="0"/>
              </a:spcAft>
              <a:buClr>
                <a:schemeClr val="dk1"/>
              </a:buClr>
              <a:buSzPts val="1600"/>
              <a:buFont typeface="Noto Sans Symbols"/>
              <a:buNone/>
            </a:pPr>
            <a:r>
              <a:t/>
            </a:r>
            <a:endParaRPr sz="1700">
              <a:latin typeface="Times New Roman"/>
              <a:ea typeface="Times New Roman"/>
              <a:cs typeface="Times New Roman"/>
              <a:sym typeface="Times New Roman"/>
            </a:endParaRPr>
          </a:p>
        </p:txBody>
      </p:sp>
      <p:sp>
        <p:nvSpPr>
          <p:cNvPr id="95" name="Google Shape;95;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2"/>
          <p:cNvSpPr txBox="1"/>
          <p:nvPr>
            <p:ph type="title"/>
          </p:nvPr>
        </p:nvSpPr>
        <p:spPr>
          <a:xfrm>
            <a:off x="0" y="0"/>
            <a:ext cx="9144000" cy="1417638"/>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000">
                <a:solidFill>
                  <a:schemeClr val="lt1"/>
                </a:solidFill>
                <a:latin typeface="Times New Roman"/>
                <a:ea typeface="Times New Roman"/>
                <a:cs typeface="Times New Roman"/>
                <a:sym typeface="Times New Roman"/>
              </a:rPr>
              <a:t>Sorting in XQuery </a:t>
            </a:r>
            <a:endParaRPr/>
          </a:p>
        </p:txBody>
      </p:sp>
      <p:sp>
        <p:nvSpPr>
          <p:cNvPr id="314" name="Google Shape;314;p52"/>
          <p:cNvSpPr txBox="1"/>
          <p:nvPr>
            <p:ph idx="4294967295" type="body"/>
          </p:nvPr>
        </p:nvSpPr>
        <p:spPr>
          <a:xfrm>
            <a:off x="347472" y="1447800"/>
            <a:ext cx="8412480" cy="5172456"/>
          </a:xfrm>
          <a:prstGeom prst="rect">
            <a:avLst/>
          </a:prstGeom>
          <a:noFill/>
          <a:ln>
            <a:noFill/>
          </a:ln>
        </p:spPr>
        <p:txBody>
          <a:bodyPr anchorCtr="0" anchor="t" bIns="45700" lIns="91425" spcFirstLastPara="1" rIns="91425" wrap="square" tIns="45700">
            <a:normAutofit lnSpcReduction="10000"/>
          </a:bodyPr>
          <a:lstStyle/>
          <a:p>
            <a:pPr indent="-431800" lvl="0" marL="457200" rtl="0" algn="l">
              <a:lnSpc>
                <a:spcPct val="90000"/>
              </a:lnSpc>
              <a:spcBef>
                <a:spcPts val="640"/>
              </a:spcBef>
              <a:spcAft>
                <a:spcPts val="0"/>
              </a:spcAft>
              <a:buSzPts val="1760"/>
              <a:buFont typeface="Noto Sans Symbols"/>
              <a:buChar char="⮚"/>
            </a:pPr>
            <a:r>
              <a:rPr lang="en-US" sz="1600">
                <a:latin typeface="Times New Roman"/>
                <a:ea typeface="Times New Roman"/>
                <a:cs typeface="Times New Roman"/>
                <a:sym typeface="Times New Roman"/>
              </a:rPr>
              <a:t>The</a:t>
            </a:r>
            <a:r>
              <a:rPr b="1" lang="en-US" sz="1600">
                <a:latin typeface="Times New Roman"/>
                <a:ea typeface="Times New Roman"/>
                <a:cs typeface="Times New Roman"/>
                <a:sym typeface="Times New Roman"/>
              </a:rPr>
              <a:t> order by </a:t>
            </a:r>
            <a:r>
              <a:rPr lang="en-US" sz="1600">
                <a:latin typeface="Times New Roman"/>
                <a:ea typeface="Times New Roman"/>
                <a:cs typeface="Times New Roman"/>
                <a:sym typeface="Times New Roman"/>
              </a:rPr>
              <a:t>clause can be used at the end of any expression.       </a:t>
            </a:r>
            <a:endParaRPr sz="1600">
              <a:latin typeface="Times New Roman"/>
              <a:ea typeface="Times New Roman"/>
              <a:cs typeface="Times New Roman"/>
              <a:sym typeface="Times New Roman"/>
            </a:endParaRPr>
          </a:p>
          <a:p>
            <a:pPr indent="-431800" lvl="0" marL="457200" rtl="0" algn="l">
              <a:lnSpc>
                <a:spcPct val="90000"/>
              </a:lnSpc>
              <a:spcBef>
                <a:spcPts val="640"/>
              </a:spcBef>
              <a:spcAft>
                <a:spcPts val="0"/>
              </a:spcAft>
              <a:buSzPts val="1760"/>
              <a:buFont typeface="Noto Sans Symbols"/>
              <a:buChar char="⮚"/>
            </a:pPr>
            <a:r>
              <a:rPr lang="en-US" sz="1600">
                <a:latin typeface="Times New Roman"/>
                <a:ea typeface="Times New Roman"/>
                <a:cs typeface="Times New Roman"/>
                <a:sym typeface="Times New Roman"/>
              </a:rPr>
              <a:t> E.g., to return instructors sorted by name</a:t>
            </a:r>
            <a:endParaRPr/>
          </a:p>
          <a:p>
            <a:pPr indent="0" lvl="0" marL="25400" rtl="0" algn="l">
              <a:lnSpc>
                <a:spcPct val="90000"/>
              </a:lnSpc>
              <a:spcBef>
                <a:spcPts val="640"/>
              </a:spcBef>
              <a:spcAft>
                <a:spcPts val="0"/>
              </a:spcAft>
              <a:buSzPts val="1760"/>
              <a:buNone/>
            </a:pPr>
            <a:br>
              <a:rPr lang="en-US" sz="1600">
                <a:latin typeface="Times New Roman"/>
                <a:ea typeface="Times New Roman"/>
                <a:cs typeface="Times New Roman"/>
                <a:sym typeface="Times New Roman"/>
              </a:rPr>
            </a:br>
            <a:r>
              <a:rPr lang="en-US" sz="1600">
                <a:latin typeface="Times New Roman"/>
                <a:ea typeface="Times New Roman"/>
                <a:cs typeface="Times New Roman"/>
                <a:sym typeface="Times New Roman"/>
              </a:rPr>
              <a:t>         </a:t>
            </a:r>
            <a:r>
              <a:rPr b="1" lang="en-US" sz="1600">
                <a:solidFill>
                  <a:srgbClr val="993300"/>
                </a:solidFill>
                <a:latin typeface="Times New Roman"/>
                <a:ea typeface="Times New Roman"/>
                <a:cs typeface="Times New Roman"/>
                <a:sym typeface="Times New Roman"/>
              </a:rPr>
              <a:t>for </a:t>
            </a:r>
            <a:r>
              <a:rPr lang="en-US" sz="1600">
                <a:solidFill>
                  <a:srgbClr val="993300"/>
                </a:solidFill>
                <a:latin typeface="Times New Roman"/>
                <a:ea typeface="Times New Roman"/>
                <a:cs typeface="Times New Roman"/>
                <a:sym typeface="Times New Roman"/>
              </a:rPr>
              <a:t>$i </a:t>
            </a:r>
            <a:r>
              <a:rPr b="1" lang="en-US" sz="1600">
                <a:solidFill>
                  <a:srgbClr val="993300"/>
                </a:solidFill>
                <a:latin typeface="Times New Roman"/>
                <a:ea typeface="Times New Roman"/>
                <a:cs typeface="Times New Roman"/>
                <a:sym typeface="Times New Roman"/>
              </a:rPr>
              <a:t>in </a:t>
            </a:r>
            <a:r>
              <a:rPr lang="en-US" sz="1600">
                <a:solidFill>
                  <a:srgbClr val="993300"/>
                </a:solidFill>
                <a:latin typeface="Times New Roman"/>
                <a:ea typeface="Times New Roman"/>
                <a:cs typeface="Times New Roman"/>
                <a:sym typeface="Times New Roman"/>
              </a:rPr>
              <a:t>/university/instructor</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a:t>
            </a:r>
            <a:r>
              <a:rPr b="1" lang="en-US" sz="1600">
                <a:solidFill>
                  <a:srgbClr val="993300"/>
                </a:solidFill>
                <a:latin typeface="Times New Roman"/>
                <a:ea typeface="Times New Roman"/>
                <a:cs typeface="Times New Roman"/>
                <a:sym typeface="Times New Roman"/>
              </a:rPr>
              <a:t>order by </a:t>
            </a:r>
            <a:r>
              <a:rPr lang="en-US" sz="1600">
                <a:solidFill>
                  <a:srgbClr val="993300"/>
                </a:solidFill>
                <a:latin typeface="Times New Roman"/>
                <a:ea typeface="Times New Roman"/>
                <a:cs typeface="Times New Roman"/>
                <a:sym typeface="Times New Roman"/>
              </a:rPr>
              <a:t>$i/name</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a:t>
            </a:r>
            <a:r>
              <a:rPr b="1" lang="en-US" sz="1600">
                <a:solidFill>
                  <a:srgbClr val="993300"/>
                </a:solidFill>
                <a:latin typeface="Times New Roman"/>
                <a:ea typeface="Times New Roman"/>
                <a:cs typeface="Times New Roman"/>
                <a:sym typeface="Times New Roman"/>
              </a:rPr>
              <a:t>return </a:t>
            </a:r>
            <a:r>
              <a:rPr lang="en-US" sz="1600">
                <a:solidFill>
                  <a:srgbClr val="993300"/>
                </a:solidFill>
                <a:latin typeface="Times New Roman"/>
                <a:ea typeface="Times New Roman"/>
                <a:cs typeface="Times New Roman"/>
                <a:sym typeface="Times New Roman"/>
              </a:rPr>
              <a:t>&lt;instructor&gt; { $i/* } &lt;/instructor&gt;</a:t>
            </a:r>
            <a:endParaRPr/>
          </a:p>
          <a:p>
            <a:pPr indent="0" lvl="0" marL="25400" rtl="0" algn="l">
              <a:lnSpc>
                <a:spcPct val="90000"/>
              </a:lnSpc>
              <a:spcBef>
                <a:spcPts val="640"/>
              </a:spcBef>
              <a:spcAft>
                <a:spcPts val="0"/>
              </a:spcAft>
              <a:buSzPts val="1760"/>
              <a:buNone/>
            </a:pPr>
            <a:r>
              <a:t/>
            </a:r>
            <a:endParaRPr sz="1600">
              <a:solidFill>
                <a:srgbClr val="993300"/>
              </a:solidFill>
              <a:latin typeface="Times New Roman"/>
              <a:ea typeface="Times New Roman"/>
              <a:cs typeface="Times New Roman"/>
              <a:sym typeface="Times New Roman"/>
            </a:endParaRPr>
          </a:p>
          <a:p>
            <a:pPr indent="-431800" lvl="0" marL="457200" rtl="0" algn="l">
              <a:lnSpc>
                <a:spcPct val="90000"/>
              </a:lnSpc>
              <a:spcBef>
                <a:spcPts val="640"/>
              </a:spcBef>
              <a:spcAft>
                <a:spcPts val="0"/>
              </a:spcAft>
              <a:buSzPts val="1760"/>
              <a:buFont typeface="Noto Sans Symbols"/>
              <a:buChar char="⮚"/>
            </a:pPr>
            <a:r>
              <a:rPr lang="en-US" sz="1600">
                <a:latin typeface="Times New Roman"/>
                <a:ea typeface="Times New Roman"/>
                <a:cs typeface="Times New Roman"/>
                <a:sym typeface="Times New Roman"/>
              </a:rPr>
              <a:t>Use </a:t>
            </a:r>
            <a:r>
              <a:rPr b="1" lang="en-US" sz="1600">
                <a:solidFill>
                  <a:srgbClr val="993300"/>
                </a:solidFill>
                <a:latin typeface="Times New Roman"/>
                <a:ea typeface="Times New Roman"/>
                <a:cs typeface="Times New Roman"/>
                <a:sym typeface="Times New Roman"/>
              </a:rPr>
              <a:t>order by </a:t>
            </a:r>
            <a:r>
              <a:rPr lang="en-US" sz="1600">
                <a:solidFill>
                  <a:srgbClr val="993300"/>
                </a:solidFill>
                <a:latin typeface="Times New Roman"/>
                <a:ea typeface="Times New Roman"/>
                <a:cs typeface="Times New Roman"/>
                <a:sym typeface="Times New Roman"/>
              </a:rPr>
              <a:t>$i/name  </a:t>
            </a:r>
            <a:r>
              <a:rPr b="1" lang="en-US" sz="1600">
                <a:solidFill>
                  <a:srgbClr val="993300"/>
                </a:solidFill>
                <a:latin typeface="Times New Roman"/>
                <a:ea typeface="Times New Roman"/>
                <a:cs typeface="Times New Roman"/>
                <a:sym typeface="Times New Roman"/>
              </a:rPr>
              <a:t>descending</a:t>
            </a:r>
            <a:r>
              <a:rPr b="1" lang="en-US" sz="16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to sort in descending order</a:t>
            </a:r>
            <a:endParaRPr sz="1600">
              <a:solidFill>
                <a:srgbClr val="993300"/>
              </a:solidFill>
              <a:latin typeface="Times New Roman"/>
              <a:ea typeface="Times New Roman"/>
              <a:cs typeface="Times New Roman"/>
              <a:sym typeface="Times New Roman"/>
            </a:endParaRPr>
          </a:p>
          <a:p>
            <a:pPr indent="-431800" lvl="0" marL="457200" rtl="0" algn="l">
              <a:lnSpc>
                <a:spcPct val="90000"/>
              </a:lnSpc>
              <a:spcBef>
                <a:spcPts val="640"/>
              </a:spcBef>
              <a:spcAft>
                <a:spcPts val="0"/>
              </a:spcAft>
              <a:buSzPts val="1760"/>
              <a:buFont typeface="Noto Sans Symbols"/>
              <a:buChar char="⮚"/>
            </a:pPr>
            <a:r>
              <a:rPr lang="en-US" sz="1600">
                <a:latin typeface="Times New Roman"/>
                <a:ea typeface="Times New Roman"/>
                <a:cs typeface="Times New Roman"/>
                <a:sym typeface="Times New Roman"/>
              </a:rPr>
              <a:t>Can sort at multiple levels of nesting (sort departments  by dept_name, and by courses sorted to course_id within each department)</a:t>
            </a:r>
            <a:endParaRPr/>
          </a:p>
          <a:p>
            <a:pPr indent="0" lvl="0" marL="25400" rtl="0" algn="l">
              <a:lnSpc>
                <a:spcPct val="90000"/>
              </a:lnSpc>
              <a:spcBef>
                <a:spcPts val="640"/>
              </a:spcBef>
              <a:spcAft>
                <a:spcPts val="0"/>
              </a:spcAft>
              <a:buSzPts val="1760"/>
              <a:buNone/>
            </a:pPr>
            <a:r>
              <a:t/>
            </a:r>
            <a:endParaRPr sz="1600">
              <a:latin typeface="Times New Roman"/>
              <a:ea typeface="Times New Roman"/>
              <a:cs typeface="Times New Roman"/>
              <a:sym typeface="Times New Roman"/>
            </a:endParaRPr>
          </a:p>
          <a:p>
            <a:pPr indent="0" lvl="0" marL="25400" rtl="0" algn="l">
              <a:lnSpc>
                <a:spcPct val="90000"/>
              </a:lnSpc>
              <a:spcBef>
                <a:spcPts val="640"/>
              </a:spcBef>
              <a:spcAft>
                <a:spcPts val="0"/>
              </a:spcAft>
              <a:buSzPts val="3200"/>
              <a:buNone/>
            </a:pPr>
            <a:r>
              <a:rPr lang="en-US" sz="1600">
                <a:solidFill>
                  <a:srgbClr val="993300"/>
                </a:solidFill>
                <a:latin typeface="Times New Roman"/>
                <a:ea typeface="Times New Roman"/>
                <a:cs typeface="Times New Roman"/>
                <a:sym typeface="Times New Roman"/>
              </a:rPr>
              <a:t>         &lt;university-1&gt; {</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a:t>
            </a:r>
            <a:r>
              <a:rPr b="1" lang="en-US" sz="1600">
                <a:solidFill>
                  <a:srgbClr val="993300"/>
                </a:solidFill>
                <a:latin typeface="Times New Roman"/>
                <a:ea typeface="Times New Roman"/>
                <a:cs typeface="Times New Roman"/>
                <a:sym typeface="Times New Roman"/>
              </a:rPr>
              <a:t>for </a:t>
            </a:r>
            <a:r>
              <a:rPr lang="en-US" sz="1600">
                <a:solidFill>
                  <a:srgbClr val="993300"/>
                </a:solidFill>
                <a:latin typeface="Times New Roman"/>
                <a:ea typeface="Times New Roman"/>
                <a:cs typeface="Times New Roman"/>
                <a:sym typeface="Times New Roman"/>
              </a:rPr>
              <a:t>$d </a:t>
            </a:r>
            <a:r>
              <a:rPr b="1" lang="en-US" sz="1600">
                <a:solidFill>
                  <a:srgbClr val="993300"/>
                </a:solidFill>
                <a:latin typeface="Times New Roman"/>
                <a:ea typeface="Times New Roman"/>
                <a:cs typeface="Times New Roman"/>
                <a:sym typeface="Times New Roman"/>
              </a:rPr>
              <a:t>in </a:t>
            </a:r>
            <a:r>
              <a:rPr lang="en-US" sz="1600">
                <a:solidFill>
                  <a:srgbClr val="993300"/>
                </a:solidFill>
                <a:latin typeface="Times New Roman"/>
                <a:ea typeface="Times New Roman"/>
                <a:cs typeface="Times New Roman"/>
                <a:sym typeface="Times New Roman"/>
              </a:rPr>
              <a:t>/university/department</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a:t>
            </a:r>
            <a:r>
              <a:rPr b="1" lang="en-US" sz="1600">
                <a:solidFill>
                  <a:srgbClr val="993300"/>
                </a:solidFill>
                <a:latin typeface="Times New Roman"/>
                <a:ea typeface="Times New Roman"/>
                <a:cs typeface="Times New Roman"/>
                <a:sym typeface="Times New Roman"/>
              </a:rPr>
              <a:t>order by </a:t>
            </a:r>
            <a:r>
              <a:rPr lang="en-US" sz="1600">
                <a:solidFill>
                  <a:srgbClr val="993300"/>
                </a:solidFill>
                <a:latin typeface="Times New Roman"/>
                <a:ea typeface="Times New Roman"/>
                <a:cs typeface="Times New Roman"/>
                <a:sym typeface="Times New Roman"/>
              </a:rPr>
              <a:t>$d/dept name</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a:t>
            </a:r>
            <a:r>
              <a:rPr b="1" lang="en-US" sz="1600">
                <a:solidFill>
                  <a:srgbClr val="993300"/>
                </a:solidFill>
                <a:latin typeface="Times New Roman"/>
                <a:ea typeface="Times New Roman"/>
                <a:cs typeface="Times New Roman"/>
                <a:sym typeface="Times New Roman"/>
              </a:rPr>
              <a:t>return</a:t>
            </a:r>
            <a:br>
              <a:rPr b="1" lang="en-US" sz="1600">
                <a:solidFill>
                  <a:srgbClr val="993300"/>
                </a:solidFill>
                <a:latin typeface="Times New Roman"/>
                <a:ea typeface="Times New Roman"/>
                <a:cs typeface="Times New Roman"/>
                <a:sym typeface="Times New Roman"/>
              </a:rPr>
            </a:br>
            <a:r>
              <a:rPr b="1" lang="en-US" sz="1600">
                <a:solidFill>
                  <a:srgbClr val="993300"/>
                </a:solidFill>
                <a:latin typeface="Times New Roman"/>
                <a:ea typeface="Times New Roman"/>
                <a:cs typeface="Times New Roman"/>
                <a:sym typeface="Times New Roman"/>
              </a:rPr>
              <a:t>             </a:t>
            </a:r>
            <a:r>
              <a:rPr lang="en-US" sz="1600">
                <a:solidFill>
                  <a:srgbClr val="993300"/>
                </a:solidFill>
                <a:latin typeface="Times New Roman"/>
                <a:ea typeface="Times New Roman"/>
                <a:cs typeface="Times New Roman"/>
                <a:sym typeface="Times New Roman"/>
              </a:rPr>
              <a:t>&lt;department&gt;</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 $d/* }</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 </a:t>
            </a:r>
            <a:r>
              <a:rPr b="1" lang="en-US" sz="1600">
                <a:solidFill>
                  <a:srgbClr val="993300"/>
                </a:solidFill>
                <a:latin typeface="Times New Roman"/>
                <a:ea typeface="Times New Roman"/>
                <a:cs typeface="Times New Roman"/>
                <a:sym typeface="Times New Roman"/>
              </a:rPr>
              <a:t>for </a:t>
            </a:r>
            <a:r>
              <a:rPr lang="en-US" sz="1600">
                <a:solidFill>
                  <a:srgbClr val="993300"/>
                </a:solidFill>
                <a:latin typeface="Times New Roman"/>
                <a:ea typeface="Times New Roman"/>
                <a:cs typeface="Times New Roman"/>
                <a:sym typeface="Times New Roman"/>
              </a:rPr>
              <a:t>$c </a:t>
            </a:r>
            <a:r>
              <a:rPr b="1" lang="en-US" sz="1600">
                <a:solidFill>
                  <a:srgbClr val="993300"/>
                </a:solidFill>
                <a:latin typeface="Times New Roman"/>
                <a:ea typeface="Times New Roman"/>
                <a:cs typeface="Times New Roman"/>
                <a:sym typeface="Times New Roman"/>
              </a:rPr>
              <a:t>in </a:t>
            </a:r>
            <a:r>
              <a:rPr lang="en-US" sz="1600">
                <a:solidFill>
                  <a:srgbClr val="993300"/>
                </a:solidFill>
                <a:latin typeface="Times New Roman"/>
                <a:ea typeface="Times New Roman"/>
                <a:cs typeface="Times New Roman"/>
                <a:sym typeface="Times New Roman"/>
              </a:rPr>
              <a:t>/university/course[dept name = $d/dept name]</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a:t>
            </a:r>
            <a:r>
              <a:rPr b="1" lang="en-US" sz="1600">
                <a:solidFill>
                  <a:srgbClr val="993300"/>
                </a:solidFill>
                <a:latin typeface="Times New Roman"/>
                <a:ea typeface="Times New Roman"/>
                <a:cs typeface="Times New Roman"/>
                <a:sym typeface="Times New Roman"/>
              </a:rPr>
              <a:t>order by </a:t>
            </a:r>
            <a:r>
              <a:rPr lang="en-US" sz="1600">
                <a:solidFill>
                  <a:srgbClr val="993300"/>
                </a:solidFill>
                <a:latin typeface="Times New Roman"/>
                <a:ea typeface="Times New Roman"/>
                <a:cs typeface="Times New Roman"/>
                <a:sym typeface="Times New Roman"/>
              </a:rPr>
              <a:t>$c/course id</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a:t>
            </a:r>
            <a:r>
              <a:rPr b="1" lang="en-US" sz="1600">
                <a:solidFill>
                  <a:srgbClr val="993300"/>
                </a:solidFill>
                <a:latin typeface="Times New Roman"/>
                <a:ea typeface="Times New Roman"/>
                <a:cs typeface="Times New Roman"/>
                <a:sym typeface="Times New Roman"/>
              </a:rPr>
              <a:t>return </a:t>
            </a:r>
            <a:r>
              <a:rPr lang="en-US" sz="1600">
                <a:solidFill>
                  <a:srgbClr val="993300"/>
                </a:solidFill>
                <a:latin typeface="Times New Roman"/>
                <a:ea typeface="Times New Roman"/>
                <a:cs typeface="Times New Roman"/>
                <a:sym typeface="Times New Roman"/>
              </a:rPr>
              <a:t>&lt;course&gt; { $c/* } &lt;/course&gt; }</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&lt;/department&gt;</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 &lt;/university-1&gt;    </a:t>
            </a:r>
            <a:endParaRPr sz="1600">
              <a:solidFill>
                <a:srgbClr val="993300"/>
              </a:solidFill>
              <a:latin typeface="Times New Roman"/>
              <a:ea typeface="Times New Roman"/>
              <a:cs typeface="Times New Roman"/>
              <a:sym typeface="Times New Roman"/>
            </a:endParaRPr>
          </a:p>
        </p:txBody>
      </p:sp>
      <p:sp>
        <p:nvSpPr>
          <p:cNvPr id="315" name="Google Shape;315;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5"/>
          <p:cNvSpPr txBox="1"/>
          <p:nvPr>
            <p:ph type="title"/>
          </p:nvPr>
        </p:nvSpPr>
        <p:spPr>
          <a:xfrm>
            <a:off x="0" y="0"/>
            <a:ext cx="9144000" cy="1417638"/>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400"/>
              <a:buFont typeface="Times New Roman"/>
              <a:buNone/>
            </a:pPr>
            <a:r>
              <a:rPr b="1" lang="en-US">
                <a:solidFill>
                  <a:schemeClr val="lt1"/>
                </a:solidFill>
                <a:latin typeface="Times New Roman"/>
                <a:ea typeface="Times New Roman"/>
                <a:cs typeface="Times New Roman"/>
                <a:sym typeface="Times New Roman"/>
              </a:rPr>
              <a:t>Sorting Example with Result</a:t>
            </a:r>
            <a:endParaRPr b="1">
              <a:solidFill>
                <a:schemeClr val="lt1"/>
              </a:solidFill>
              <a:latin typeface="Times New Roman"/>
              <a:ea typeface="Times New Roman"/>
              <a:cs typeface="Times New Roman"/>
              <a:sym typeface="Times New Roman"/>
            </a:endParaRPr>
          </a:p>
        </p:txBody>
      </p:sp>
      <p:sp>
        <p:nvSpPr>
          <p:cNvPr id="321" name="Google Shape;321;p15"/>
          <p:cNvSpPr txBox="1"/>
          <p:nvPr>
            <p:ph idx="1" type="body"/>
          </p:nvPr>
        </p:nvSpPr>
        <p:spPr>
          <a:xfrm>
            <a:off x="179512" y="1505824"/>
            <a:ext cx="8874307" cy="5163536"/>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None/>
            </a:pPr>
            <a:r>
              <a:rPr lang="en-US" sz="1200">
                <a:solidFill>
                  <a:schemeClr val="dk1"/>
                </a:solidFill>
                <a:latin typeface="Times New Roman"/>
                <a:ea typeface="Times New Roman"/>
                <a:cs typeface="Times New Roman"/>
                <a:sym typeface="Times New Roman"/>
              </a:rPr>
              <a:t>&lt;?xml version="1.0" encoding="UTF-8"?&gt;</a:t>
            </a:r>
            <a:endParaRPr/>
          </a:p>
          <a:p>
            <a:pPr indent="-342900" lvl="0" marL="457200" rtl="0" algn="l">
              <a:lnSpc>
                <a:spcPct val="100000"/>
              </a:lnSpc>
              <a:spcBef>
                <a:spcPts val="360"/>
              </a:spcBef>
              <a:spcAft>
                <a:spcPts val="0"/>
              </a:spcAft>
              <a:buSzPts val="1800"/>
              <a:buNone/>
            </a:pPr>
            <a:r>
              <a:rPr lang="en-US" sz="1200">
                <a:solidFill>
                  <a:schemeClr val="dk1"/>
                </a:solidFill>
                <a:latin typeface="Times New Roman"/>
                <a:ea typeface="Times New Roman"/>
                <a:cs typeface="Times New Roman"/>
                <a:sym typeface="Times New Roman"/>
              </a:rPr>
              <a:t>&lt;xsl:stylesheet version="1.0"</a:t>
            </a:r>
            <a:endParaRPr/>
          </a:p>
          <a:p>
            <a:pPr indent="-342900" lvl="0" marL="457200" rtl="0" algn="l">
              <a:lnSpc>
                <a:spcPct val="100000"/>
              </a:lnSpc>
              <a:spcBef>
                <a:spcPts val="360"/>
              </a:spcBef>
              <a:spcAft>
                <a:spcPts val="0"/>
              </a:spcAft>
              <a:buSzPts val="1800"/>
              <a:buNone/>
            </a:pPr>
            <a:r>
              <a:rPr lang="en-US" sz="1200">
                <a:solidFill>
                  <a:schemeClr val="dk1"/>
                </a:solidFill>
                <a:latin typeface="Times New Roman"/>
                <a:ea typeface="Times New Roman"/>
                <a:cs typeface="Times New Roman"/>
                <a:sym typeface="Times New Roman"/>
              </a:rPr>
              <a:t>xmlns:xsl="http://www.w3.org/1999/XSL/Transform"&gt;</a:t>
            </a:r>
            <a:endParaRPr/>
          </a:p>
          <a:p>
            <a:pPr indent="-342900" lvl="0" marL="457200" rtl="0" algn="l">
              <a:lnSpc>
                <a:spcPct val="100000"/>
              </a:lnSpc>
              <a:spcBef>
                <a:spcPts val="360"/>
              </a:spcBef>
              <a:spcAft>
                <a:spcPts val="0"/>
              </a:spcAft>
              <a:buSzPts val="1800"/>
              <a:buNone/>
            </a:pPr>
            <a:r>
              <a:rPr lang="en-US" sz="1200">
                <a:solidFill>
                  <a:schemeClr val="dk1"/>
                </a:solidFill>
                <a:latin typeface="Times New Roman"/>
                <a:ea typeface="Times New Roman"/>
                <a:cs typeface="Times New Roman"/>
                <a:sym typeface="Times New Roman"/>
              </a:rPr>
              <a:t>&lt;xsl:template match="/"&gt;</a:t>
            </a:r>
            <a:endParaRPr/>
          </a:p>
          <a:p>
            <a:pPr indent="-342900" lvl="0" marL="457200" rtl="0" algn="l">
              <a:lnSpc>
                <a:spcPct val="100000"/>
              </a:lnSpc>
              <a:spcBef>
                <a:spcPts val="360"/>
              </a:spcBef>
              <a:spcAft>
                <a:spcPts val="0"/>
              </a:spcAft>
              <a:buSzPts val="1800"/>
              <a:buNone/>
            </a:pPr>
            <a:r>
              <a:rPr lang="en-US" sz="1200">
                <a:solidFill>
                  <a:schemeClr val="dk1"/>
                </a:solidFill>
                <a:latin typeface="Times New Roman"/>
                <a:ea typeface="Times New Roman"/>
                <a:cs typeface="Times New Roman"/>
                <a:sym typeface="Times New Roman"/>
              </a:rPr>
              <a:t>  &lt;html&gt;</a:t>
            </a:r>
            <a:endParaRPr/>
          </a:p>
          <a:p>
            <a:pPr indent="-342900" lvl="0" marL="457200" rtl="0" algn="l">
              <a:lnSpc>
                <a:spcPct val="100000"/>
              </a:lnSpc>
              <a:spcBef>
                <a:spcPts val="360"/>
              </a:spcBef>
              <a:spcAft>
                <a:spcPts val="0"/>
              </a:spcAft>
              <a:buSzPts val="1800"/>
              <a:buNone/>
            </a:pPr>
            <a:r>
              <a:rPr lang="en-US" sz="1200">
                <a:solidFill>
                  <a:schemeClr val="dk1"/>
                </a:solidFill>
                <a:latin typeface="Times New Roman"/>
                <a:ea typeface="Times New Roman"/>
                <a:cs typeface="Times New Roman"/>
                <a:sym typeface="Times New Roman"/>
              </a:rPr>
              <a:t>  &lt;body&gt;</a:t>
            </a:r>
            <a:endParaRPr/>
          </a:p>
          <a:p>
            <a:pPr indent="-342900" lvl="0" marL="457200" rtl="0" algn="l">
              <a:lnSpc>
                <a:spcPct val="100000"/>
              </a:lnSpc>
              <a:spcBef>
                <a:spcPts val="360"/>
              </a:spcBef>
              <a:spcAft>
                <a:spcPts val="0"/>
              </a:spcAft>
              <a:buSzPts val="1800"/>
              <a:buNone/>
            </a:pPr>
            <a:r>
              <a:rPr lang="en-US" sz="1200">
                <a:solidFill>
                  <a:schemeClr val="dk1"/>
                </a:solidFill>
                <a:latin typeface="Times New Roman"/>
                <a:ea typeface="Times New Roman"/>
                <a:cs typeface="Times New Roman"/>
                <a:sym typeface="Times New Roman"/>
              </a:rPr>
              <a:t>    &lt;table border="1"&gt;</a:t>
            </a:r>
            <a:endParaRPr/>
          </a:p>
          <a:p>
            <a:pPr indent="-342900" lvl="0" marL="457200" rtl="0" algn="l">
              <a:lnSpc>
                <a:spcPct val="100000"/>
              </a:lnSpc>
              <a:spcBef>
                <a:spcPts val="360"/>
              </a:spcBef>
              <a:spcAft>
                <a:spcPts val="0"/>
              </a:spcAft>
              <a:buSzPts val="1800"/>
              <a:buNone/>
            </a:pPr>
            <a:r>
              <a:rPr lang="en-US" sz="1200">
                <a:solidFill>
                  <a:schemeClr val="dk1"/>
                </a:solidFill>
                <a:latin typeface="Times New Roman"/>
                <a:ea typeface="Times New Roman"/>
                <a:cs typeface="Times New Roman"/>
                <a:sym typeface="Times New Roman"/>
              </a:rPr>
              <a:t>      &lt;tr bgcolor="#9acd32"&gt;</a:t>
            </a:r>
            <a:endParaRPr/>
          </a:p>
          <a:p>
            <a:pPr indent="-342900" lvl="0" marL="457200" rtl="0" algn="l">
              <a:lnSpc>
                <a:spcPct val="100000"/>
              </a:lnSpc>
              <a:spcBef>
                <a:spcPts val="360"/>
              </a:spcBef>
              <a:spcAft>
                <a:spcPts val="0"/>
              </a:spcAft>
              <a:buSzPts val="1800"/>
              <a:buNone/>
            </a:pPr>
            <a:r>
              <a:rPr lang="en-US" sz="1200">
                <a:solidFill>
                  <a:schemeClr val="dk1"/>
                </a:solidFill>
                <a:latin typeface="Times New Roman"/>
                <a:ea typeface="Times New Roman"/>
                <a:cs typeface="Times New Roman"/>
                <a:sym typeface="Times New Roman"/>
              </a:rPr>
              <a:t>        &lt;th&gt;Title&lt;/th&gt;</a:t>
            </a:r>
            <a:endParaRPr/>
          </a:p>
          <a:p>
            <a:pPr indent="-342900" lvl="0" marL="457200" rtl="0" algn="l">
              <a:lnSpc>
                <a:spcPct val="100000"/>
              </a:lnSpc>
              <a:spcBef>
                <a:spcPts val="360"/>
              </a:spcBef>
              <a:spcAft>
                <a:spcPts val="0"/>
              </a:spcAft>
              <a:buSzPts val="1800"/>
              <a:buNone/>
            </a:pPr>
            <a:r>
              <a:rPr lang="en-US" sz="1200">
                <a:solidFill>
                  <a:schemeClr val="dk1"/>
                </a:solidFill>
                <a:latin typeface="Times New Roman"/>
                <a:ea typeface="Times New Roman"/>
                <a:cs typeface="Times New Roman"/>
                <a:sym typeface="Times New Roman"/>
              </a:rPr>
              <a:t>        &lt;th&gt;Artist&lt;/th&gt;</a:t>
            </a:r>
            <a:endParaRPr/>
          </a:p>
          <a:p>
            <a:pPr indent="-342900" lvl="0" marL="457200" rtl="0" algn="l">
              <a:lnSpc>
                <a:spcPct val="100000"/>
              </a:lnSpc>
              <a:spcBef>
                <a:spcPts val="360"/>
              </a:spcBef>
              <a:spcAft>
                <a:spcPts val="0"/>
              </a:spcAft>
              <a:buSzPts val="1800"/>
              <a:buNone/>
            </a:pPr>
            <a:r>
              <a:rPr lang="en-US" sz="1200">
                <a:solidFill>
                  <a:schemeClr val="dk1"/>
                </a:solidFill>
                <a:latin typeface="Times New Roman"/>
                <a:ea typeface="Times New Roman"/>
                <a:cs typeface="Times New Roman"/>
                <a:sym typeface="Times New Roman"/>
              </a:rPr>
              <a:t>      &lt;/tr&gt;</a:t>
            </a:r>
            <a:endParaRPr/>
          </a:p>
          <a:p>
            <a:pPr indent="-342900" lvl="0" marL="457200" rtl="0" algn="l">
              <a:lnSpc>
                <a:spcPct val="100000"/>
              </a:lnSpc>
              <a:spcBef>
                <a:spcPts val="360"/>
              </a:spcBef>
              <a:spcAft>
                <a:spcPts val="0"/>
              </a:spcAft>
              <a:buSzPts val="1800"/>
              <a:buNone/>
            </a:pPr>
            <a:r>
              <a:rPr lang="en-US" sz="1200">
                <a:solidFill>
                  <a:schemeClr val="dk1"/>
                </a:solidFill>
                <a:latin typeface="Times New Roman"/>
                <a:ea typeface="Times New Roman"/>
                <a:cs typeface="Times New Roman"/>
                <a:sym typeface="Times New Roman"/>
              </a:rPr>
              <a:t>      &lt;xsl:for-each select="catalog/cd[artist='Bob Dylan']"&gt;</a:t>
            </a:r>
            <a:endParaRPr/>
          </a:p>
          <a:p>
            <a:pPr indent="-342900" lvl="0" marL="457200" rtl="0" algn="l">
              <a:lnSpc>
                <a:spcPct val="100000"/>
              </a:lnSpc>
              <a:spcBef>
                <a:spcPts val="360"/>
              </a:spcBef>
              <a:spcAft>
                <a:spcPts val="0"/>
              </a:spcAft>
              <a:buSzPts val="1800"/>
              <a:buNone/>
            </a:pPr>
            <a:r>
              <a:rPr lang="en-US" sz="1200">
                <a:solidFill>
                  <a:schemeClr val="dk1"/>
                </a:solidFill>
                <a:latin typeface="Times New Roman"/>
                <a:ea typeface="Times New Roman"/>
                <a:cs typeface="Times New Roman"/>
                <a:sym typeface="Times New Roman"/>
              </a:rPr>
              <a:t>      &lt;tr&gt;</a:t>
            </a:r>
            <a:endParaRPr/>
          </a:p>
          <a:p>
            <a:pPr indent="-342900" lvl="0" marL="457200" rtl="0" algn="l">
              <a:lnSpc>
                <a:spcPct val="100000"/>
              </a:lnSpc>
              <a:spcBef>
                <a:spcPts val="360"/>
              </a:spcBef>
              <a:spcAft>
                <a:spcPts val="0"/>
              </a:spcAft>
              <a:buSzPts val="1800"/>
              <a:buNone/>
            </a:pPr>
            <a:r>
              <a:rPr lang="en-US" sz="1200">
                <a:solidFill>
                  <a:schemeClr val="dk1"/>
                </a:solidFill>
                <a:latin typeface="Times New Roman"/>
                <a:ea typeface="Times New Roman"/>
                <a:cs typeface="Times New Roman"/>
                <a:sym typeface="Times New Roman"/>
              </a:rPr>
              <a:t>        &lt;td&gt;&lt;xsl:value-of select="title"/&gt;&lt;/td&gt;</a:t>
            </a:r>
            <a:endParaRPr/>
          </a:p>
          <a:p>
            <a:pPr indent="-342900" lvl="0" marL="457200" rtl="0" algn="l">
              <a:lnSpc>
                <a:spcPct val="100000"/>
              </a:lnSpc>
              <a:spcBef>
                <a:spcPts val="360"/>
              </a:spcBef>
              <a:spcAft>
                <a:spcPts val="0"/>
              </a:spcAft>
              <a:buSzPts val="1800"/>
              <a:buNone/>
            </a:pPr>
            <a:r>
              <a:rPr lang="en-US" sz="1200">
                <a:solidFill>
                  <a:schemeClr val="dk1"/>
                </a:solidFill>
                <a:latin typeface="Times New Roman"/>
                <a:ea typeface="Times New Roman"/>
                <a:cs typeface="Times New Roman"/>
                <a:sym typeface="Times New Roman"/>
              </a:rPr>
              <a:t>        &lt;td&gt;&lt;xsl:value-of select="artist"/&gt;&lt;/td&gt;</a:t>
            </a:r>
            <a:endParaRPr/>
          </a:p>
          <a:p>
            <a:pPr indent="-342900" lvl="0" marL="457200" rtl="0" algn="l">
              <a:lnSpc>
                <a:spcPct val="100000"/>
              </a:lnSpc>
              <a:spcBef>
                <a:spcPts val="360"/>
              </a:spcBef>
              <a:spcAft>
                <a:spcPts val="0"/>
              </a:spcAft>
              <a:buSzPts val="1800"/>
              <a:buNone/>
            </a:pPr>
            <a:r>
              <a:rPr lang="en-US" sz="1200">
                <a:solidFill>
                  <a:schemeClr val="dk1"/>
                </a:solidFill>
                <a:latin typeface="Times New Roman"/>
                <a:ea typeface="Times New Roman"/>
                <a:cs typeface="Times New Roman"/>
                <a:sym typeface="Times New Roman"/>
              </a:rPr>
              <a:t>      &lt;/tr&gt;</a:t>
            </a:r>
            <a:endParaRPr/>
          </a:p>
          <a:p>
            <a:pPr indent="-342900" lvl="0" marL="457200" rtl="0" algn="l">
              <a:lnSpc>
                <a:spcPct val="100000"/>
              </a:lnSpc>
              <a:spcBef>
                <a:spcPts val="360"/>
              </a:spcBef>
              <a:spcAft>
                <a:spcPts val="0"/>
              </a:spcAft>
              <a:buSzPts val="1800"/>
              <a:buNone/>
            </a:pPr>
            <a:r>
              <a:rPr lang="en-US" sz="1200">
                <a:solidFill>
                  <a:schemeClr val="dk1"/>
                </a:solidFill>
                <a:latin typeface="Times New Roman"/>
                <a:ea typeface="Times New Roman"/>
                <a:cs typeface="Times New Roman"/>
                <a:sym typeface="Times New Roman"/>
              </a:rPr>
              <a:t>      &lt;/xsl:for-each&gt;</a:t>
            </a:r>
            <a:endParaRPr/>
          </a:p>
          <a:p>
            <a:pPr indent="-342900" lvl="0" marL="457200" rtl="0" algn="l">
              <a:lnSpc>
                <a:spcPct val="100000"/>
              </a:lnSpc>
              <a:spcBef>
                <a:spcPts val="360"/>
              </a:spcBef>
              <a:spcAft>
                <a:spcPts val="0"/>
              </a:spcAft>
              <a:buSzPts val="1800"/>
              <a:buNone/>
            </a:pPr>
            <a:r>
              <a:rPr lang="en-US" sz="1200">
                <a:solidFill>
                  <a:schemeClr val="dk1"/>
                </a:solidFill>
                <a:latin typeface="Times New Roman"/>
                <a:ea typeface="Times New Roman"/>
                <a:cs typeface="Times New Roman"/>
                <a:sym typeface="Times New Roman"/>
              </a:rPr>
              <a:t>    &lt;/table&gt;</a:t>
            </a:r>
            <a:endParaRPr/>
          </a:p>
          <a:p>
            <a:pPr indent="-342900" lvl="0" marL="457200" rtl="0" algn="l">
              <a:lnSpc>
                <a:spcPct val="100000"/>
              </a:lnSpc>
              <a:spcBef>
                <a:spcPts val="360"/>
              </a:spcBef>
              <a:spcAft>
                <a:spcPts val="0"/>
              </a:spcAft>
              <a:buSzPts val="1800"/>
              <a:buNone/>
            </a:pPr>
            <a:r>
              <a:rPr lang="en-US" sz="1200">
                <a:solidFill>
                  <a:schemeClr val="dk1"/>
                </a:solidFill>
                <a:latin typeface="Times New Roman"/>
                <a:ea typeface="Times New Roman"/>
                <a:cs typeface="Times New Roman"/>
                <a:sym typeface="Times New Roman"/>
              </a:rPr>
              <a:t>  &lt;/body&gt;</a:t>
            </a:r>
            <a:endParaRPr/>
          </a:p>
          <a:p>
            <a:pPr indent="-342900" lvl="0" marL="457200" rtl="0" algn="l">
              <a:lnSpc>
                <a:spcPct val="100000"/>
              </a:lnSpc>
              <a:spcBef>
                <a:spcPts val="360"/>
              </a:spcBef>
              <a:spcAft>
                <a:spcPts val="0"/>
              </a:spcAft>
              <a:buSzPts val="1800"/>
              <a:buNone/>
            </a:pPr>
            <a:r>
              <a:rPr lang="en-US" sz="1200">
                <a:solidFill>
                  <a:schemeClr val="dk1"/>
                </a:solidFill>
                <a:latin typeface="Times New Roman"/>
                <a:ea typeface="Times New Roman"/>
                <a:cs typeface="Times New Roman"/>
                <a:sym typeface="Times New Roman"/>
              </a:rPr>
              <a:t>  &lt;/html&gt;</a:t>
            </a:r>
            <a:endParaRPr/>
          </a:p>
          <a:p>
            <a:pPr indent="-342900" lvl="0" marL="457200" rtl="0" algn="l">
              <a:lnSpc>
                <a:spcPct val="100000"/>
              </a:lnSpc>
              <a:spcBef>
                <a:spcPts val="360"/>
              </a:spcBef>
              <a:spcAft>
                <a:spcPts val="0"/>
              </a:spcAft>
              <a:buSzPts val="1800"/>
              <a:buNone/>
            </a:pPr>
            <a:r>
              <a:rPr lang="en-US" sz="1200">
                <a:solidFill>
                  <a:schemeClr val="dk1"/>
                </a:solidFill>
                <a:latin typeface="Times New Roman"/>
                <a:ea typeface="Times New Roman"/>
                <a:cs typeface="Times New Roman"/>
                <a:sym typeface="Times New Roman"/>
              </a:rPr>
              <a:t>&lt;/xsl:template&gt;</a:t>
            </a:r>
            <a:endParaRPr/>
          </a:p>
          <a:p>
            <a:pPr indent="0" lvl="0" marL="0" rtl="0" algn="l">
              <a:lnSpc>
                <a:spcPct val="100000"/>
              </a:lnSpc>
              <a:spcBef>
                <a:spcPts val="0"/>
              </a:spcBef>
              <a:spcAft>
                <a:spcPts val="0"/>
              </a:spcAft>
              <a:buSzPts val="1800"/>
              <a:buNone/>
            </a:pPr>
            <a:r>
              <a:rPr lang="en-US" sz="1200">
                <a:solidFill>
                  <a:schemeClr val="dk1"/>
                </a:solidFill>
                <a:latin typeface="Times New Roman"/>
                <a:ea typeface="Times New Roman"/>
                <a:cs typeface="Times New Roman"/>
                <a:sym typeface="Times New Roman"/>
              </a:rPr>
              <a:t>&lt;/xsl:stylesheet&gt;</a:t>
            </a:r>
            <a:endParaRPr/>
          </a:p>
        </p:txBody>
      </p:sp>
      <p:sp>
        <p:nvSpPr>
          <p:cNvPr id="322" name="Google Shape;32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 green and black rectangular sign&#10;&#10;Description automatically generated" id="323" name="Google Shape;323;p15"/>
          <p:cNvPicPr preferRelativeResize="0"/>
          <p:nvPr/>
        </p:nvPicPr>
        <p:blipFill rotWithShape="1">
          <a:blip r:embed="rId3">
            <a:alphaModFix/>
          </a:blip>
          <a:srcRect b="0" l="0" r="0" t="0"/>
          <a:stretch/>
        </p:blipFill>
        <p:spPr>
          <a:xfrm>
            <a:off x="4480974" y="2544661"/>
            <a:ext cx="3748625" cy="1122083"/>
          </a:xfrm>
          <a:prstGeom prst="rect">
            <a:avLst/>
          </a:prstGeom>
          <a:noFill/>
          <a:ln>
            <a:noFill/>
          </a:ln>
        </p:spPr>
      </p:pic>
      <p:sp>
        <p:nvSpPr>
          <p:cNvPr id="324" name="Google Shape;324;p15"/>
          <p:cNvSpPr txBox="1"/>
          <p:nvPr/>
        </p:nvSpPr>
        <p:spPr>
          <a:xfrm>
            <a:off x="4829850" y="3605269"/>
            <a:ext cx="3216870" cy="531554"/>
          </a:xfrm>
          <a:prstGeom prst="rect">
            <a:avLst/>
          </a:prstGeom>
          <a:solidFill>
            <a:schemeClr val="lt1"/>
          </a:solid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1800"/>
              <a:buFont typeface="Calibri"/>
              <a:buNone/>
            </a:pPr>
            <a:r>
              <a:rPr b="0" i="0" lang="en-US" sz="1400" u="none" cap="none" strike="noStrike">
                <a:solidFill>
                  <a:schemeClr val="dk1"/>
                </a:solidFill>
                <a:latin typeface="Times New Roman"/>
                <a:ea typeface="Times New Roman"/>
                <a:cs typeface="Times New Roman"/>
                <a:sym typeface="Times New Roman"/>
              </a:rPr>
              <a:t>Courtesy: from w3cSchools [2]</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6"/>
          <p:cNvSpPr txBox="1"/>
          <p:nvPr>
            <p:ph type="title"/>
          </p:nvPr>
        </p:nvSpPr>
        <p:spPr>
          <a:xfrm>
            <a:off x="0" y="0"/>
            <a:ext cx="9144000" cy="1417638"/>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400"/>
              <a:buFont typeface="Times New Roman"/>
              <a:buNone/>
            </a:pPr>
            <a:r>
              <a:rPr b="1" lang="en-US">
                <a:solidFill>
                  <a:schemeClr val="lt1"/>
                </a:solidFill>
                <a:latin typeface="Times New Roman"/>
                <a:ea typeface="Times New Roman"/>
                <a:cs typeface="Times New Roman"/>
                <a:sym typeface="Times New Roman"/>
              </a:rPr>
              <a:t>Joins in XML</a:t>
            </a:r>
            <a:endParaRPr b="1">
              <a:solidFill>
                <a:schemeClr val="lt1"/>
              </a:solidFill>
              <a:latin typeface="Times New Roman"/>
              <a:ea typeface="Times New Roman"/>
              <a:cs typeface="Times New Roman"/>
              <a:sym typeface="Times New Roman"/>
            </a:endParaRPr>
          </a:p>
        </p:txBody>
      </p:sp>
      <p:sp>
        <p:nvSpPr>
          <p:cNvPr id="330" name="Google Shape;330;p16"/>
          <p:cNvSpPr txBox="1"/>
          <p:nvPr>
            <p:ph idx="1" type="body"/>
          </p:nvPr>
        </p:nvSpPr>
        <p:spPr>
          <a:xfrm>
            <a:off x="457200" y="1600200"/>
            <a:ext cx="8229600" cy="4997152"/>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Joins in XML can be used to add tags from one stream into a leading XML structure from a second stream. </a:t>
            </a:r>
            <a:endParaRPr sz="1600">
              <a:latin typeface="Times New Roman"/>
              <a:ea typeface="Times New Roman"/>
              <a:cs typeface="Times New Roman"/>
              <a:sym typeface="Times New Roman"/>
            </a:endParaRPr>
          </a:p>
          <a:p>
            <a:pPr indent="-241300" lvl="0" marL="342900" rtl="0" algn="l">
              <a:lnSpc>
                <a:spcPct val="100000"/>
              </a:lnSpc>
              <a:spcBef>
                <a:spcPts val="320"/>
              </a:spcBef>
              <a:spcAft>
                <a:spcPts val="0"/>
              </a:spcAft>
              <a:buClr>
                <a:schemeClr val="dk1"/>
              </a:buClr>
              <a:buSzPts val="1600"/>
              <a:buFont typeface="Noto Sans Symbols"/>
              <a:buNone/>
            </a:pPr>
            <a:r>
              <a:t/>
            </a:r>
            <a:endParaRPr sz="1600">
              <a:latin typeface="Times New Roman"/>
              <a:ea typeface="Times New Roman"/>
              <a:cs typeface="Times New Roman"/>
              <a:sym typeface="Times New Roman"/>
            </a:endParaRPr>
          </a:p>
          <a:p>
            <a:pPr indent="-342900" lvl="0" marL="342900" rtl="0" algn="l">
              <a:lnSpc>
                <a:spcPct val="100000"/>
              </a:lnSpc>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The target stream must have only one row, since it represents a XML document. </a:t>
            </a:r>
            <a:endParaRPr sz="1600">
              <a:latin typeface="Times New Roman"/>
              <a:ea typeface="Times New Roman"/>
              <a:cs typeface="Times New Roman"/>
              <a:sym typeface="Times New Roman"/>
            </a:endParaRPr>
          </a:p>
          <a:p>
            <a:pPr indent="-241300" lvl="0" marL="342900" rtl="0" algn="l">
              <a:lnSpc>
                <a:spcPct val="100000"/>
              </a:lnSpc>
              <a:spcBef>
                <a:spcPts val="320"/>
              </a:spcBef>
              <a:spcAft>
                <a:spcPts val="0"/>
              </a:spcAft>
              <a:buClr>
                <a:schemeClr val="dk1"/>
              </a:buClr>
              <a:buSzPts val="1600"/>
              <a:buFont typeface="Noto Sans Symbols"/>
              <a:buNone/>
            </a:pPr>
            <a:r>
              <a:t/>
            </a:r>
            <a:endParaRPr sz="1600">
              <a:latin typeface="Times New Roman"/>
              <a:ea typeface="Times New Roman"/>
              <a:cs typeface="Times New Roman"/>
              <a:sym typeface="Times New Roman"/>
            </a:endParaRPr>
          </a:p>
          <a:p>
            <a:pPr indent="-342900" lvl="0" marL="342900" rtl="0" algn="l">
              <a:lnSpc>
                <a:spcPct val="100000"/>
              </a:lnSpc>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The other stream can consist of many rows and the tags from all rows will be added to the target document.</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331" name="Google Shape;331;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3"/>
          <p:cNvSpPr txBox="1"/>
          <p:nvPr>
            <p:ph type="title"/>
          </p:nvPr>
        </p:nvSpPr>
        <p:spPr>
          <a:xfrm>
            <a:off x="0" y="0"/>
            <a:ext cx="9144000" cy="969264"/>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000">
                <a:solidFill>
                  <a:schemeClr val="lt1"/>
                </a:solidFill>
                <a:latin typeface="Times New Roman"/>
                <a:ea typeface="Times New Roman"/>
                <a:cs typeface="Times New Roman"/>
                <a:sym typeface="Times New Roman"/>
              </a:rPr>
              <a:t>Example of Joins</a:t>
            </a:r>
            <a:endParaRPr b="1" sz="4000">
              <a:solidFill>
                <a:schemeClr val="lt1"/>
              </a:solidFill>
              <a:latin typeface="Times New Roman"/>
              <a:ea typeface="Times New Roman"/>
              <a:cs typeface="Times New Roman"/>
              <a:sym typeface="Times New Roman"/>
            </a:endParaRPr>
          </a:p>
        </p:txBody>
      </p:sp>
      <p:sp>
        <p:nvSpPr>
          <p:cNvPr id="338" name="Google Shape;338;p53"/>
          <p:cNvSpPr txBox="1"/>
          <p:nvPr>
            <p:ph idx="1" type="body"/>
          </p:nvPr>
        </p:nvSpPr>
        <p:spPr>
          <a:xfrm>
            <a:off x="768350" y="1143000"/>
            <a:ext cx="7994650" cy="5076825"/>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Joins are specified in a manner very similar to SQL</a:t>
            </a:r>
            <a:endParaRPr b="1" sz="1600">
              <a:latin typeface="Times New Roman"/>
              <a:ea typeface="Times New Roman"/>
              <a:cs typeface="Times New Roman"/>
              <a:sym typeface="Times New Roman"/>
            </a:endParaRPr>
          </a:p>
          <a:p>
            <a:pPr indent="0" lvl="0" marL="114300" rtl="0" algn="l">
              <a:lnSpc>
                <a:spcPct val="100000"/>
              </a:lnSpc>
              <a:spcBef>
                <a:spcPts val="360"/>
              </a:spcBef>
              <a:spcAft>
                <a:spcPts val="0"/>
              </a:spcAft>
              <a:buSzPts val="1800"/>
              <a:buNone/>
            </a:pPr>
            <a:r>
              <a:rPr b="1" lang="en-US" sz="1600">
                <a:latin typeface="Times New Roman"/>
                <a:ea typeface="Times New Roman"/>
                <a:cs typeface="Times New Roman"/>
                <a:sym typeface="Times New Roman"/>
              </a:rPr>
              <a:t>     </a:t>
            </a:r>
            <a:r>
              <a:rPr b="1" lang="en-US" sz="1600">
                <a:solidFill>
                  <a:srgbClr val="993300"/>
                </a:solidFill>
                <a:latin typeface="Times New Roman"/>
                <a:ea typeface="Times New Roman"/>
                <a:cs typeface="Times New Roman"/>
                <a:sym typeface="Times New Roman"/>
              </a:rPr>
              <a:t>for </a:t>
            </a:r>
            <a:r>
              <a:rPr lang="en-US" sz="1600">
                <a:solidFill>
                  <a:srgbClr val="993300"/>
                </a:solidFill>
                <a:latin typeface="Times New Roman"/>
                <a:ea typeface="Times New Roman"/>
                <a:cs typeface="Times New Roman"/>
                <a:sym typeface="Times New Roman"/>
              </a:rPr>
              <a:t>$c </a:t>
            </a:r>
            <a:r>
              <a:rPr b="1" lang="en-US" sz="1600">
                <a:solidFill>
                  <a:srgbClr val="993300"/>
                </a:solidFill>
                <a:latin typeface="Times New Roman"/>
                <a:ea typeface="Times New Roman"/>
                <a:cs typeface="Times New Roman"/>
                <a:sym typeface="Times New Roman"/>
              </a:rPr>
              <a:t>in </a:t>
            </a:r>
            <a:r>
              <a:rPr lang="en-US" sz="1600">
                <a:solidFill>
                  <a:srgbClr val="993300"/>
                </a:solidFill>
                <a:latin typeface="Times New Roman"/>
                <a:ea typeface="Times New Roman"/>
                <a:cs typeface="Times New Roman"/>
                <a:sym typeface="Times New Roman"/>
              </a:rPr>
              <a:t>/university/course,</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$i </a:t>
            </a:r>
            <a:r>
              <a:rPr b="1" lang="en-US" sz="1600">
                <a:solidFill>
                  <a:srgbClr val="993300"/>
                </a:solidFill>
                <a:latin typeface="Times New Roman"/>
                <a:ea typeface="Times New Roman"/>
                <a:cs typeface="Times New Roman"/>
                <a:sym typeface="Times New Roman"/>
              </a:rPr>
              <a:t>in </a:t>
            </a:r>
            <a:r>
              <a:rPr lang="en-US" sz="1600">
                <a:solidFill>
                  <a:srgbClr val="993300"/>
                </a:solidFill>
                <a:latin typeface="Times New Roman"/>
                <a:ea typeface="Times New Roman"/>
                <a:cs typeface="Times New Roman"/>
                <a:sym typeface="Times New Roman"/>
              </a:rPr>
              <a:t>/university/instructor,</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$t </a:t>
            </a:r>
            <a:r>
              <a:rPr b="1" lang="en-US" sz="1600">
                <a:solidFill>
                  <a:srgbClr val="993300"/>
                </a:solidFill>
                <a:latin typeface="Times New Roman"/>
                <a:ea typeface="Times New Roman"/>
                <a:cs typeface="Times New Roman"/>
                <a:sym typeface="Times New Roman"/>
              </a:rPr>
              <a:t>in </a:t>
            </a:r>
            <a:r>
              <a:rPr lang="en-US" sz="1600">
                <a:solidFill>
                  <a:srgbClr val="993300"/>
                </a:solidFill>
                <a:latin typeface="Times New Roman"/>
                <a:ea typeface="Times New Roman"/>
                <a:cs typeface="Times New Roman"/>
                <a:sym typeface="Times New Roman"/>
              </a:rPr>
              <a:t>/university/teaches</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a:t>
            </a:r>
            <a:r>
              <a:rPr b="1" lang="en-US" sz="1600">
                <a:solidFill>
                  <a:srgbClr val="993300"/>
                </a:solidFill>
                <a:latin typeface="Times New Roman"/>
                <a:ea typeface="Times New Roman"/>
                <a:cs typeface="Times New Roman"/>
                <a:sym typeface="Times New Roman"/>
              </a:rPr>
              <a:t>where </a:t>
            </a:r>
            <a:r>
              <a:rPr lang="en-US" sz="1600">
                <a:solidFill>
                  <a:srgbClr val="993300"/>
                </a:solidFill>
                <a:latin typeface="Times New Roman"/>
                <a:ea typeface="Times New Roman"/>
                <a:cs typeface="Times New Roman"/>
                <a:sym typeface="Times New Roman"/>
              </a:rPr>
              <a:t>$c/course_id= $t/course id </a:t>
            </a:r>
            <a:r>
              <a:rPr b="1" lang="en-US" sz="1600">
                <a:solidFill>
                  <a:srgbClr val="993300"/>
                </a:solidFill>
                <a:latin typeface="Times New Roman"/>
                <a:ea typeface="Times New Roman"/>
                <a:cs typeface="Times New Roman"/>
                <a:sym typeface="Times New Roman"/>
              </a:rPr>
              <a:t>and </a:t>
            </a:r>
            <a:r>
              <a:rPr lang="en-US" sz="1600">
                <a:solidFill>
                  <a:srgbClr val="993300"/>
                </a:solidFill>
                <a:latin typeface="Times New Roman"/>
                <a:ea typeface="Times New Roman"/>
                <a:cs typeface="Times New Roman"/>
                <a:sym typeface="Times New Roman"/>
              </a:rPr>
              <a:t>$t/IID = $i/IID</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a:t>
            </a:r>
            <a:r>
              <a:rPr b="1" lang="en-US" sz="1600">
                <a:solidFill>
                  <a:srgbClr val="993300"/>
                </a:solidFill>
                <a:latin typeface="Times New Roman"/>
                <a:ea typeface="Times New Roman"/>
                <a:cs typeface="Times New Roman"/>
                <a:sym typeface="Times New Roman"/>
              </a:rPr>
              <a:t>return </a:t>
            </a:r>
            <a:r>
              <a:rPr lang="en-US" sz="1600">
                <a:solidFill>
                  <a:srgbClr val="993300"/>
                </a:solidFill>
                <a:latin typeface="Times New Roman"/>
                <a:ea typeface="Times New Roman"/>
                <a:cs typeface="Times New Roman"/>
                <a:sym typeface="Times New Roman"/>
              </a:rPr>
              <a:t>&lt;course_instructor&gt; { $c $i } &lt;/course_instructor&gt;</a:t>
            </a:r>
            <a:endParaRPr/>
          </a:p>
          <a:p>
            <a:pPr indent="0" lvl="0" marL="114300" rtl="0" algn="l">
              <a:lnSpc>
                <a:spcPct val="100000"/>
              </a:lnSpc>
              <a:spcBef>
                <a:spcPts val="360"/>
              </a:spcBef>
              <a:spcAft>
                <a:spcPts val="0"/>
              </a:spcAft>
              <a:buSzPts val="1800"/>
              <a:buNone/>
            </a:pPr>
            <a:r>
              <a:t/>
            </a:r>
            <a:endParaRPr sz="1600">
              <a:solidFill>
                <a:srgbClr val="993300"/>
              </a:solidFill>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The same query can be expressed with the selections specified as XPath selections:</a:t>
            </a:r>
            <a:endParaRPr/>
          </a:p>
          <a:p>
            <a:pPr indent="0" lvl="0" marL="114300" rtl="0" algn="l">
              <a:lnSpc>
                <a:spcPct val="100000"/>
              </a:lnSpc>
              <a:spcBef>
                <a:spcPts val="360"/>
              </a:spcBef>
              <a:spcAft>
                <a:spcPts val="0"/>
              </a:spcAft>
              <a:buSzPts val="1800"/>
              <a:buNone/>
            </a:pPr>
            <a:r>
              <a:rPr lang="en-US" sz="1600">
                <a:latin typeface="Times New Roman"/>
                <a:ea typeface="Times New Roman"/>
                <a:cs typeface="Times New Roman"/>
                <a:sym typeface="Times New Roman"/>
              </a:rPr>
              <a:t>       </a:t>
            </a:r>
            <a:r>
              <a:rPr b="1" lang="en-US" sz="1600">
                <a:solidFill>
                  <a:srgbClr val="993300"/>
                </a:solidFill>
                <a:latin typeface="Times New Roman"/>
                <a:ea typeface="Times New Roman"/>
                <a:cs typeface="Times New Roman"/>
                <a:sym typeface="Times New Roman"/>
              </a:rPr>
              <a:t>for </a:t>
            </a:r>
            <a:r>
              <a:rPr lang="en-US" sz="1600">
                <a:solidFill>
                  <a:srgbClr val="993300"/>
                </a:solidFill>
                <a:latin typeface="Times New Roman"/>
                <a:ea typeface="Times New Roman"/>
                <a:cs typeface="Times New Roman"/>
                <a:sym typeface="Times New Roman"/>
              </a:rPr>
              <a:t>$c </a:t>
            </a:r>
            <a:r>
              <a:rPr b="1" lang="en-US" sz="1600">
                <a:solidFill>
                  <a:srgbClr val="993300"/>
                </a:solidFill>
                <a:latin typeface="Times New Roman"/>
                <a:ea typeface="Times New Roman"/>
                <a:cs typeface="Times New Roman"/>
                <a:sym typeface="Times New Roman"/>
              </a:rPr>
              <a:t>in </a:t>
            </a:r>
            <a:r>
              <a:rPr lang="en-US" sz="1600">
                <a:solidFill>
                  <a:srgbClr val="993300"/>
                </a:solidFill>
                <a:latin typeface="Times New Roman"/>
                <a:ea typeface="Times New Roman"/>
                <a:cs typeface="Times New Roman"/>
                <a:sym typeface="Times New Roman"/>
              </a:rPr>
              <a:t>/university/course,</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$i </a:t>
            </a:r>
            <a:r>
              <a:rPr b="1" lang="en-US" sz="1600">
                <a:solidFill>
                  <a:srgbClr val="993300"/>
                </a:solidFill>
                <a:latin typeface="Times New Roman"/>
                <a:ea typeface="Times New Roman"/>
                <a:cs typeface="Times New Roman"/>
                <a:sym typeface="Times New Roman"/>
              </a:rPr>
              <a:t>in </a:t>
            </a:r>
            <a:r>
              <a:rPr lang="en-US" sz="1600">
                <a:solidFill>
                  <a:srgbClr val="993300"/>
                </a:solidFill>
                <a:latin typeface="Times New Roman"/>
                <a:ea typeface="Times New Roman"/>
                <a:cs typeface="Times New Roman"/>
                <a:sym typeface="Times New Roman"/>
              </a:rPr>
              <a:t>/university/instructor,</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$t </a:t>
            </a:r>
            <a:r>
              <a:rPr b="1" lang="en-US" sz="1600">
                <a:solidFill>
                  <a:srgbClr val="993300"/>
                </a:solidFill>
                <a:latin typeface="Times New Roman"/>
                <a:ea typeface="Times New Roman"/>
                <a:cs typeface="Times New Roman"/>
                <a:sym typeface="Times New Roman"/>
              </a:rPr>
              <a:t>in </a:t>
            </a:r>
            <a:r>
              <a:rPr lang="en-US" sz="1600">
                <a:solidFill>
                  <a:srgbClr val="993300"/>
                </a:solidFill>
                <a:latin typeface="Times New Roman"/>
                <a:ea typeface="Times New Roman"/>
                <a:cs typeface="Times New Roman"/>
                <a:sym typeface="Times New Roman"/>
              </a:rPr>
              <a:t>/university/teaches[ $c/course_id= $t/course_id </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a:t>
            </a:r>
            <a:r>
              <a:rPr b="1" lang="en-US" sz="1600">
                <a:solidFill>
                  <a:srgbClr val="993300"/>
                </a:solidFill>
                <a:latin typeface="Times New Roman"/>
                <a:ea typeface="Times New Roman"/>
                <a:cs typeface="Times New Roman"/>
                <a:sym typeface="Times New Roman"/>
              </a:rPr>
              <a:t>and </a:t>
            </a:r>
            <a:r>
              <a:rPr lang="en-US" sz="1600">
                <a:solidFill>
                  <a:srgbClr val="993300"/>
                </a:solidFill>
                <a:latin typeface="Times New Roman"/>
                <a:ea typeface="Times New Roman"/>
                <a:cs typeface="Times New Roman"/>
                <a:sym typeface="Times New Roman"/>
              </a:rPr>
              <a:t>$t/IID = $i/IID]</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a:t>
            </a:r>
            <a:r>
              <a:rPr b="1" lang="en-US" sz="1600">
                <a:solidFill>
                  <a:srgbClr val="993300"/>
                </a:solidFill>
                <a:latin typeface="Times New Roman"/>
                <a:ea typeface="Times New Roman"/>
                <a:cs typeface="Times New Roman"/>
                <a:sym typeface="Times New Roman"/>
              </a:rPr>
              <a:t>return </a:t>
            </a:r>
            <a:r>
              <a:rPr lang="en-US" sz="1600">
                <a:solidFill>
                  <a:srgbClr val="993300"/>
                </a:solidFill>
                <a:latin typeface="Times New Roman"/>
                <a:ea typeface="Times New Roman"/>
                <a:cs typeface="Times New Roman"/>
                <a:sym typeface="Times New Roman"/>
              </a:rPr>
              <a:t>&lt;course_instructor&gt; { $c $i } &lt;/course_instructor&gt;  </a:t>
            </a:r>
            <a:endParaRPr sz="1600">
              <a:solidFill>
                <a:srgbClr val="993300"/>
              </a:solidFill>
              <a:latin typeface="Times New Roman"/>
              <a:ea typeface="Times New Roman"/>
              <a:cs typeface="Times New Roman"/>
              <a:sym typeface="Times New Roman"/>
            </a:endParaRPr>
          </a:p>
          <a:p>
            <a:pPr indent="-228600" lvl="0" marL="457200" rtl="0" algn="l">
              <a:lnSpc>
                <a:spcPct val="90000"/>
              </a:lnSpc>
              <a:spcBef>
                <a:spcPts val="360"/>
              </a:spcBef>
              <a:spcAft>
                <a:spcPts val="0"/>
              </a:spcAft>
              <a:buSzPts val="1800"/>
              <a:buFont typeface="Noto Sans Symbols"/>
              <a:buNone/>
            </a:pPr>
            <a:r>
              <a:t/>
            </a:r>
            <a:endParaRPr sz="2100">
              <a:solidFill>
                <a:srgbClr val="993300"/>
              </a:solidFill>
              <a:latin typeface="Times New Roman"/>
              <a:ea typeface="Times New Roman"/>
              <a:cs typeface="Times New Roman"/>
              <a:sym typeface="Times New Roman"/>
            </a:endParaRPr>
          </a:p>
          <a:p>
            <a:pPr indent="-228600" lvl="0" marL="457200" rtl="0" algn="l">
              <a:lnSpc>
                <a:spcPct val="90000"/>
              </a:lnSpc>
              <a:spcBef>
                <a:spcPts val="360"/>
              </a:spcBef>
              <a:spcAft>
                <a:spcPts val="0"/>
              </a:spcAft>
              <a:buSzPts val="1800"/>
              <a:buNone/>
            </a:pPr>
            <a:r>
              <a:t/>
            </a:r>
            <a:endParaRPr>
              <a:solidFill>
                <a:srgbClr val="993300"/>
              </a:solidFill>
            </a:endParaRPr>
          </a:p>
        </p:txBody>
      </p:sp>
      <p:sp>
        <p:nvSpPr>
          <p:cNvPr id="339" name="Google Shape;339;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7"/>
          <p:cNvSpPr txBox="1"/>
          <p:nvPr>
            <p:ph type="title"/>
          </p:nvPr>
        </p:nvSpPr>
        <p:spPr>
          <a:xfrm>
            <a:off x="-4194" y="1996"/>
            <a:ext cx="9152388" cy="1415642"/>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Times New Roman"/>
              <a:buNone/>
            </a:pPr>
            <a:r>
              <a:rPr b="1" lang="en-US" sz="4000">
                <a:solidFill>
                  <a:schemeClr val="lt1"/>
                </a:solidFill>
                <a:latin typeface="Times New Roman"/>
                <a:ea typeface="Times New Roman"/>
                <a:cs typeface="Times New Roman"/>
                <a:sym typeface="Times New Roman"/>
              </a:rPr>
              <a:t>References</a:t>
            </a:r>
            <a:endParaRPr b="1" sz="4000">
              <a:solidFill>
                <a:schemeClr val="lt1"/>
              </a:solidFill>
              <a:latin typeface="Times New Roman"/>
              <a:ea typeface="Times New Roman"/>
              <a:cs typeface="Times New Roman"/>
              <a:sym typeface="Times New Roman"/>
            </a:endParaRPr>
          </a:p>
        </p:txBody>
      </p:sp>
      <p:sp>
        <p:nvSpPr>
          <p:cNvPr id="345" name="Google Shape;345;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320"/>
              </a:spcBef>
              <a:spcAft>
                <a:spcPts val="0"/>
              </a:spcAft>
              <a:buSzPts val="1600"/>
              <a:buFont typeface="Times New Roman"/>
              <a:buChar char="⮚"/>
            </a:pPr>
            <a:r>
              <a:rPr lang="en-US" sz="1600">
                <a:latin typeface="Times New Roman"/>
                <a:ea typeface="Times New Roman"/>
                <a:cs typeface="Times New Roman"/>
                <a:sym typeface="Times New Roman"/>
              </a:rPr>
              <a:t>Chapter 23, A. SILBERSCHATZ, H.F. KORTH, S. SUDARSHAN (2011), Database System Concepts, McGraw Hill. Publications, 6th Edition.</a:t>
            </a:r>
            <a:endParaRPr/>
          </a:p>
          <a:p>
            <a:pPr indent="-342900" lvl="0" marL="342900" rtl="0" algn="l">
              <a:lnSpc>
                <a:spcPct val="100000"/>
              </a:lnSpc>
              <a:spcBef>
                <a:spcPts val="320"/>
              </a:spcBef>
              <a:spcAft>
                <a:spcPts val="0"/>
              </a:spcAft>
              <a:buSzPts val="1600"/>
              <a:buFont typeface="Times New Roman"/>
              <a:buChar char="⮚"/>
            </a:pPr>
            <a:r>
              <a:rPr lang="en-US" sz="1600" u="sng">
                <a:solidFill>
                  <a:schemeClr val="hlink"/>
                </a:solidFill>
                <a:latin typeface="Times New Roman"/>
                <a:ea typeface="Times New Roman"/>
                <a:cs typeface="Times New Roman"/>
                <a:sym typeface="Times New Roman"/>
                <a:hlinkClick r:id="rId3"/>
              </a:rPr>
              <a:t>https://www.w3schools.com/xml/tryxslt.asp?xmlfile=cdcatalog&amp;xsltfile=cdcatalog_filter</a:t>
            </a:r>
            <a:r>
              <a:rPr lang="en-US" sz="1600">
                <a:latin typeface="Times New Roman"/>
                <a:ea typeface="Times New Roman"/>
                <a:cs typeface="Times New Roman"/>
                <a:sym typeface="Times New Roman"/>
              </a:rPr>
              <a:t> [2]</a:t>
            </a:r>
            <a:endParaRPr sz="1600">
              <a:latin typeface="Times New Roman"/>
              <a:ea typeface="Times New Roman"/>
              <a:cs typeface="Times New Roman"/>
              <a:sym typeface="Times New Roman"/>
            </a:endParaRPr>
          </a:p>
          <a:p>
            <a:pPr indent="-241300" lvl="0" marL="342900" rtl="0" algn="l">
              <a:lnSpc>
                <a:spcPct val="100000"/>
              </a:lnSpc>
              <a:spcBef>
                <a:spcPts val="320"/>
              </a:spcBef>
              <a:spcAft>
                <a:spcPts val="0"/>
              </a:spcAft>
              <a:buClr>
                <a:schemeClr val="dk1"/>
              </a:buClr>
              <a:buSzPts val="1600"/>
              <a:buFont typeface="Noto Sans Symbols"/>
              <a:buNone/>
            </a:pPr>
            <a:r>
              <a:t/>
            </a:r>
            <a:endParaRPr sz="1600">
              <a:latin typeface="Times New Roman"/>
              <a:ea typeface="Times New Roman"/>
              <a:cs typeface="Times New Roman"/>
              <a:sym typeface="Times New Roman"/>
            </a:endParaRPr>
          </a:p>
        </p:txBody>
      </p:sp>
      <p:sp>
        <p:nvSpPr>
          <p:cNvPr id="346" name="Google Shape;34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8"/>
          <p:cNvSpPr txBox="1"/>
          <p:nvPr>
            <p:ph idx="1" type="body"/>
          </p:nvPr>
        </p:nvSpPr>
        <p:spPr>
          <a:xfrm>
            <a:off x="2915816" y="2852936"/>
            <a:ext cx="3312368" cy="74868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4400"/>
              <a:buNone/>
            </a:pPr>
            <a:r>
              <a:rPr b="1" lang="en-US" sz="4400">
                <a:latin typeface="Times New Roman"/>
                <a:ea typeface="Times New Roman"/>
                <a:cs typeface="Times New Roman"/>
                <a:sym typeface="Times New Roman"/>
              </a:rPr>
              <a:t>Thank You!</a:t>
            </a:r>
            <a:endParaRPr b="1" sz="4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title"/>
          </p:nvPr>
        </p:nvSpPr>
        <p:spPr>
          <a:xfrm>
            <a:off x="0" y="0"/>
            <a:ext cx="9144000" cy="1417638"/>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000">
                <a:solidFill>
                  <a:schemeClr val="lt1"/>
                </a:solidFill>
                <a:latin typeface="Times New Roman"/>
                <a:ea typeface="Times New Roman"/>
                <a:cs typeface="Times New Roman"/>
                <a:sym typeface="Times New Roman"/>
              </a:rPr>
              <a:t>XML Introduction (Cont.)</a:t>
            </a:r>
            <a:endParaRPr b="1" sz="4000">
              <a:solidFill>
                <a:schemeClr val="lt1"/>
              </a:solidFill>
              <a:latin typeface="Times New Roman"/>
              <a:ea typeface="Times New Roman"/>
              <a:cs typeface="Times New Roman"/>
              <a:sym typeface="Times New Roman"/>
            </a:endParaRPr>
          </a:p>
        </p:txBody>
      </p:sp>
      <p:sp>
        <p:nvSpPr>
          <p:cNvPr id="101" name="Google Shape;101;p4"/>
          <p:cNvSpPr txBox="1"/>
          <p:nvPr>
            <p:ph idx="1" type="body"/>
          </p:nvPr>
        </p:nvSpPr>
        <p:spPr>
          <a:xfrm>
            <a:off x="457200" y="1600200"/>
            <a:ext cx="8449056" cy="5029200"/>
          </a:xfrm>
          <a:prstGeom prst="rect">
            <a:avLst/>
          </a:prstGeom>
          <a:noFill/>
          <a:ln>
            <a:noFill/>
          </a:ln>
        </p:spPr>
        <p:txBody>
          <a:bodyPr anchorCtr="0" anchor="t" bIns="45700" lIns="91425" spcFirstLastPara="1" rIns="91425" wrap="square" tIns="45700">
            <a:normAutofit fontScale="55000" lnSpcReduction="20000"/>
          </a:bodyPr>
          <a:lstStyle/>
          <a:p>
            <a:pPr indent="-342900" lvl="0" marL="457200" rtl="0" algn="l">
              <a:lnSpc>
                <a:spcPct val="100000"/>
              </a:lnSpc>
              <a:spcBef>
                <a:spcPts val="360"/>
              </a:spcBef>
              <a:spcAft>
                <a:spcPts val="0"/>
              </a:spcAft>
              <a:buSzPct val="112852"/>
              <a:buFont typeface="Noto Sans Symbols"/>
              <a:buChar char="⮚"/>
            </a:pPr>
            <a:r>
              <a:rPr lang="en-US" sz="2900">
                <a:latin typeface="Times New Roman"/>
                <a:ea typeface="Times New Roman"/>
                <a:cs typeface="Times New Roman"/>
                <a:sym typeface="Times New Roman"/>
              </a:rPr>
              <a:t>The ability to create user defined tags, and to create nested tag structures make XML a great way to exchange </a:t>
            </a:r>
            <a:r>
              <a:rPr b="1" lang="en-US" sz="2900">
                <a:latin typeface="Times New Roman"/>
                <a:ea typeface="Times New Roman"/>
                <a:cs typeface="Times New Roman"/>
                <a:sym typeface="Times New Roman"/>
              </a:rPr>
              <a:t>data</a:t>
            </a:r>
            <a:r>
              <a:rPr lang="en-US" sz="2900">
                <a:latin typeface="Times New Roman"/>
                <a:ea typeface="Times New Roman"/>
                <a:cs typeface="Times New Roman"/>
                <a:sym typeface="Times New Roman"/>
              </a:rPr>
              <a:t>, not just documents.</a:t>
            </a:r>
            <a:endParaRPr/>
          </a:p>
          <a:p>
            <a:pPr indent="-228600" lvl="0" marL="457200" rtl="0" algn="l">
              <a:lnSpc>
                <a:spcPct val="100000"/>
              </a:lnSpc>
              <a:spcBef>
                <a:spcPts val="360"/>
              </a:spcBef>
              <a:spcAft>
                <a:spcPts val="0"/>
              </a:spcAft>
              <a:buSzPct val="112852"/>
              <a:buFont typeface="Noto Sans Symbols"/>
              <a:buNone/>
            </a:pPr>
            <a:r>
              <a:t/>
            </a:r>
            <a:endParaRPr sz="29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ct val="112852"/>
              <a:buFont typeface="Noto Sans Symbols"/>
              <a:buChar char="⮚"/>
            </a:pPr>
            <a:r>
              <a:rPr lang="en-US" sz="2900">
                <a:latin typeface="Times New Roman"/>
                <a:ea typeface="Times New Roman"/>
                <a:cs typeface="Times New Roman"/>
                <a:sym typeface="Times New Roman"/>
              </a:rPr>
              <a:t>Much of the use of XML has been in data exchange applications, not as a replacement for HTML.</a:t>
            </a:r>
            <a:endParaRPr/>
          </a:p>
          <a:p>
            <a:pPr indent="-228600" lvl="0" marL="457200" rtl="0" algn="l">
              <a:lnSpc>
                <a:spcPct val="100000"/>
              </a:lnSpc>
              <a:spcBef>
                <a:spcPts val="360"/>
              </a:spcBef>
              <a:spcAft>
                <a:spcPts val="0"/>
              </a:spcAft>
              <a:buSzPct val="112852"/>
              <a:buFont typeface="Noto Sans Symbols"/>
              <a:buNone/>
            </a:pPr>
            <a:r>
              <a:t/>
            </a:r>
            <a:endParaRPr sz="29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ct val="112852"/>
              <a:buFont typeface="Noto Sans Symbols"/>
              <a:buChar char="⮚"/>
            </a:pPr>
            <a:r>
              <a:rPr lang="en-US" sz="2900">
                <a:latin typeface="Times New Roman"/>
                <a:ea typeface="Times New Roman"/>
                <a:cs typeface="Times New Roman"/>
                <a:sym typeface="Times New Roman"/>
              </a:rPr>
              <a:t>Tags make data (relatively) self-documenting. </a:t>
            </a:r>
            <a:endParaRPr sz="2900">
              <a:latin typeface="Times New Roman"/>
              <a:ea typeface="Times New Roman"/>
              <a:cs typeface="Times New Roman"/>
              <a:sym typeface="Times New Roman"/>
            </a:endParaRPr>
          </a:p>
          <a:p>
            <a:pPr indent="0" lvl="1" marL="571500" rtl="0" algn="l">
              <a:lnSpc>
                <a:spcPct val="100000"/>
              </a:lnSpc>
              <a:spcBef>
                <a:spcPts val="360"/>
              </a:spcBef>
              <a:spcAft>
                <a:spcPts val="0"/>
              </a:spcAft>
              <a:buSzPct val="112852"/>
              <a:buNone/>
            </a:pPr>
            <a:r>
              <a:rPr lang="en-US" sz="2900">
                <a:latin typeface="Times New Roman"/>
                <a:ea typeface="Times New Roman"/>
                <a:cs typeface="Times New Roman"/>
                <a:sym typeface="Times New Roman"/>
              </a:rPr>
              <a:t>E.g.,</a:t>
            </a:r>
            <a:br>
              <a:rPr lang="en-US" sz="2900">
                <a:latin typeface="Times New Roman"/>
                <a:ea typeface="Times New Roman"/>
                <a:cs typeface="Times New Roman"/>
                <a:sym typeface="Times New Roman"/>
              </a:rPr>
            </a:br>
            <a:r>
              <a:rPr lang="en-US" sz="2900">
                <a:latin typeface="Times New Roman"/>
                <a:ea typeface="Times New Roman"/>
                <a:cs typeface="Times New Roman"/>
                <a:sym typeface="Times New Roman"/>
              </a:rPr>
              <a:t>     </a:t>
            </a:r>
            <a:r>
              <a:rPr lang="en-US" sz="2900">
                <a:solidFill>
                  <a:srgbClr val="993300"/>
                </a:solidFill>
                <a:latin typeface="Times New Roman"/>
                <a:ea typeface="Times New Roman"/>
                <a:cs typeface="Times New Roman"/>
                <a:sym typeface="Times New Roman"/>
              </a:rPr>
              <a:t>&lt;university&gt;</a:t>
            </a:r>
            <a:br>
              <a:rPr lang="en-US" sz="2900">
                <a:solidFill>
                  <a:srgbClr val="993300"/>
                </a:solidFill>
                <a:latin typeface="Times New Roman"/>
                <a:ea typeface="Times New Roman"/>
                <a:cs typeface="Times New Roman"/>
                <a:sym typeface="Times New Roman"/>
              </a:rPr>
            </a:br>
            <a:r>
              <a:rPr lang="en-US" sz="2900">
                <a:solidFill>
                  <a:srgbClr val="993300"/>
                </a:solidFill>
                <a:latin typeface="Times New Roman"/>
                <a:ea typeface="Times New Roman"/>
                <a:cs typeface="Times New Roman"/>
                <a:sym typeface="Times New Roman"/>
              </a:rPr>
              <a:t>            &lt;department&gt;</a:t>
            </a:r>
            <a:br>
              <a:rPr lang="en-US" sz="2900">
                <a:solidFill>
                  <a:srgbClr val="993300"/>
                </a:solidFill>
                <a:latin typeface="Times New Roman"/>
                <a:ea typeface="Times New Roman"/>
                <a:cs typeface="Times New Roman"/>
                <a:sym typeface="Times New Roman"/>
              </a:rPr>
            </a:br>
            <a:r>
              <a:rPr lang="en-US" sz="2900">
                <a:solidFill>
                  <a:srgbClr val="993300"/>
                </a:solidFill>
                <a:latin typeface="Times New Roman"/>
                <a:ea typeface="Times New Roman"/>
                <a:cs typeface="Times New Roman"/>
                <a:sym typeface="Times New Roman"/>
              </a:rPr>
              <a:t>               &lt;dept_name&gt; Comp. Sci. &lt;/dept_name&gt;</a:t>
            </a:r>
            <a:br>
              <a:rPr lang="en-US" sz="2900">
                <a:solidFill>
                  <a:srgbClr val="993300"/>
                </a:solidFill>
                <a:latin typeface="Times New Roman"/>
                <a:ea typeface="Times New Roman"/>
                <a:cs typeface="Times New Roman"/>
                <a:sym typeface="Times New Roman"/>
              </a:rPr>
            </a:br>
            <a:r>
              <a:rPr lang="en-US" sz="2900">
                <a:solidFill>
                  <a:srgbClr val="993300"/>
                </a:solidFill>
                <a:latin typeface="Times New Roman"/>
                <a:ea typeface="Times New Roman"/>
                <a:cs typeface="Times New Roman"/>
                <a:sym typeface="Times New Roman"/>
              </a:rPr>
              <a:t>               &lt;building&gt; Taylor &lt;/building&gt;</a:t>
            </a:r>
            <a:br>
              <a:rPr lang="en-US" sz="2900">
                <a:solidFill>
                  <a:srgbClr val="993300"/>
                </a:solidFill>
                <a:latin typeface="Times New Roman"/>
                <a:ea typeface="Times New Roman"/>
                <a:cs typeface="Times New Roman"/>
                <a:sym typeface="Times New Roman"/>
              </a:rPr>
            </a:br>
            <a:r>
              <a:rPr lang="en-US" sz="2900">
                <a:solidFill>
                  <a:srgbClr val="993300"/>
                </a:solidFill>
                <a:latin typeface="Times New Roman"/>
                <a:ea typeface="Times New Roman"/>
                <a:cs typeface="Times New Roman"/>
                <a:sym typeface="Times New Roman"/>
              </a:rPr>
              <a:t>               &lt;budget&gt; 100000 &lt;/budget&gt;</a:t>
            </a:r>
            <a:br>
              <a:rPr lang="en-US" sz="2900">
                <a:solidFill>
                  <a:srgbClr val="993300"/>
                </a:solidFill>
                <a:latin typeface="Times New Roman"/>
                <a:ea typeface="Times New Roman"/>
                <a:cs typeface="Times New Roman"/>
                <a:sym typeface="Times New Roman"/>
              </a:rPr>
            </a:br>
            <a:r>
              <a:rPr lang="en-US" sz="2900">
                <a:solidFill>
                  <a:srgbClr val="993300"/>
                </a:solidFill>
                <a:latin typeface="Times New Roman"/>
                <a:ea typeface="Times New Roman"/>
                <a:cs typeface="Times New Roman"/>
                <a:sym typeface="Times New Roman"/>
              </a:rPr>
              <a:t>           &lt;/department&gt;</a:t>
            </a:r>
            <a:br>
              <a:rPr lang="en-US" sz="2900">
                <a:solidFill>
                  <a:srgbClr val="993300"/>
                </a:solidFill>
                <a:latin typeface="Times New Roman"/>
                <a:ea typeface="Times New Roman"/>
                <a:cs typeface="Times New Roman"/>
                <a:sym typeface="Times New Roman"/>
              </a:rPr>
            </a:br>
            <a:r>
              <a:rPr lang="en-US" sz="2900">
                <a:solidFill>
                  <a:srgbClr val="993300"/>
                </a:solidFill>
                <a:latin typeface="Times New Roman"/>
                <a:ea typeface="Times New Roman"/>
                <a:cs typeface="Times New Roman"/>
                <a:sym typeface="Times New Roman"/>
              </a:rPr>
              <a:t>           &lt;course&gt;</a:t>
            </a:r>
            <a:br>
              <a:rPr lang="en-US" sz="2900">
                <a:solidFill>
                  <a:srgbClr val="993300"/>
                </a:solidFill>
                <a:latin typeface="Times New Roman"/>
                <a:ea typeface="Times New Roman"/>
                <a:cs typeface="Times New Roman"/>
                <a:sym typeface="Times New Roman"/>
              </a:rPr>
            </a:br>
            <a:r>
              <a:rPr lang="en-US" sz="2900">
                <a:solidFill>
                  <a:srgbClr val="993300"/>
                </a:solidFill>
                <a:latin typeface="Times New Roman"/>
                <a:ea typeface="Times New Roman"/>
                <a:cs typeface="Times New Roman"/>
                <a:sym typeface="Times New Roman"/>
              </a:rPr>
              <a:t>                &lt;course_id&gt; CS-101 &lt;/course_id&gt;</a:t>
            </a:r>
            <a:br>
              <a:rPr lang="en-US" sz="2900">
                <a:solidFill>
                  <a:srgbClr val="993300"/>
                </a:solidFill>
                <a:latin typeface="Times New Roman"/>
                <a:ea typeface="Times New Roman"/>
                <a:cs typeface="Times New Roman"/>
                <a:sym typeface="Times New Roman"/>
              </a:rPr>
            </a:br>
            <a:r>
              <a:rPr lang="en-US" sz="2900">
                <a:solidFill>
                  <a:srgbClr val="993300"/>
                </a:solidFill>
                <a:latin typeface="Times New Roman"/>
                <a:ea typeface="Times New Roman"/>
                <a:cs typeface="Times New Roman"/>
                <a:sym typeface="Times New Roman"/>
              </a:rPr>
              <a:t>                &lt;title&gt; Intro. to Computer Science &lt;/title&gt;</a:t>
            </a:r>
            <a:br>
              <a:rPr lang="en-US" sz="2900">
                <a:solidFill>
                  <a:srgbClr val="993300"/>
                </a:solidFill>
                <a:latin typeface="Times New Roman"/>
                <a:ea typeface="Times New Roman"/>
                <a:cs typeface="Times New Roman"/>
                <a:sym typeface="Times New Roman"/>
              </a:rPr>
            </a:br>
            <a:r>
              <a:rPr lang="en-US" sz="2900">
                <a:solidFill>
                  <a:srgbClr val="993300"/>
                </a:solidFill>
                <a:latin typeface="Times New Roman"/>
                <a:ea typeface="Times New Roman"/>
                <a:cs typeface="Times New Roman"/>
                <a:sym typeface="Times New Roman"/>
              </a:rPr>
              <a:t>                &lt;dept_name&gt; Comp. Sci &lt;/dept_name&gt;</a:t>
            </a:r>
            <a:br>
              <a:rPr lang="en-US" sz="2900">
                <a:solidFill>
                  <a:srgbClr val="993300"/>
                </a:solidFill>
                <a:latin typeface="Times New Roman"/>
                <a:ea typeface="Times New Roman"/>
                <a:cs typeface="Times New Roman"/>
                <a:sym typeface="Times New Roman"/>
              </a:rPr>
            </a:br>
            <a:r>
              <a:rPr lang="en-US" sz="2900">
                <a:solidFill>
                  <a:srgbClr val="993300"/>
                </a:solidFill>
                <a:latin typeface="Times New Roman"/>
                <a:ea typeface="Times New Roman"/>
                <a:cs typeface="Times New Roman"/>
                <a:sym typeface="Times New Roman"/>
              </a:rPr>
              <a:t>                &lt;credits&gt; 4 &lt;/credits&gt;</a:t>
            </a:r>
            <a:br>
              <a:rPr lang="en-US" sz="2900">
                <a:solidFill>
                  <a:srgbClr val="993300"/>
                </a:solidFill>
                <a:latin typeface="Times New Roman"/>
                <a:ea typeface="Times New Roman"/>
                <a:cs typeface="Times New Roman"/>
                <a:sym typeface="Times New Roman"/>
              </a:rPr>
            </a:br>
            <a:r>
              <a:rPr lang="en-US" sz="2900">
                <a:solidFill>
                  <a:srgbClr val="993300"/>
                </a:solidFill>
                <a:latin typeface="Times New Roman"/>
                <a:ea typeface="Times New Roman"/>
                <a:cs typeface="Times New Roman"/>
                <a:sym typeface="Times New Roman"/>
              </a:rPr>
              <a:t>            &lt;/course&gt;</a:t>
            </a:r>
            <a:endParaRPr/>
          </a:p>
          <a:p>
            <a:pPr indent="0" lvl="1" marL="571500" rtl="0" algn="l">
              <a:lnSpc>
                <a:spcPct val="100000"/>
              </a:lnSpc>
              <a:spcBef>
                <a:spcPts val="360"/>
              </a:spcBef>
              <a:spcAft>
                <a:spcPts val="0"/>
              </a:spcAft>
              <a:buSzPct val="112852"/>
              <a:buNone/>
            </a:pPr>
            <a:r>
              <a:rPr lang="en-US" sz="2900">
                <a:solidFill>
                  <a:srgbClr val="993300"/>
                </a:solidFill>
                <a:latin typeface="Times New Roman"/>
                <a:ea typeface="Times New Roman"/>
                <a:cs typeface="Times New Roman"/>
                <a:sym typeface="Times New Roman"/>
              </a:rPr>
              <a:t>           &lt;/university&gt;</a:t>
            </a:r>
            <a:endParaRPr/>
          </a:p>
          <a:p>
            <a:pPr indent="-228600" lvl="0" marL="457200" rtl="0" algn="l">
              <a:lnSpc>
                <a:spcPct val="100000"/>
              </a:lnSpc>
              <a:spcBef>
                <a:spcPts val="360"/>
              </a:spcBef>
              <a:spcAft>
                <a:spcPts val="0"/>
              </a:spcAft>
              <a:buClr>
                <a:schemeClr val="dk1"/>
              </a:buClr>
              <a:buSzPct val="102272"/>
              <a:buNone/>
            </a:pPr>
            <a:r>
              <a:t/>
            </a:r>
            <a:endParaRPr/>
          </a:p>
        </p:txBody>
      </p:sp>
      <p:sp>
        <p:nvSpPr>
          <p:cNvPr id="102" name="Google Shape;10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C:\Users\HP\Pictures\Screenshots\Screenshot (160).png" id="108" name="Google Shape;108;p7"/>
          <p:cNvPicPr preferRelativeResize="0"/>
          <p:nvPr/>
        </p:nvPicPr>
        <p:blipFill rotWithShape="1">
          <a:blip r:embed="rId3">
            <a:alphaModFix/>
          </a:blip>
          <a:srcRect b="0" l="0" r="0" t="0"/>
          <a:stretch/>
        </p:blipFill>
        <p:spPr>
          <a:xfrm>
            <a:off x="768096" y="1335024"/>
            <a:ext cx="7836408" cy="5275072"/>
          </a:xfrm>
          <a:prstGeom prst="rect">
            <a:avLst/>
          </a:prstGeom>
          <a:noFill/>
          <a:ln>
            <a:noFill/>
          </a:ln>
        </p:spPr>
      </p:pic>
      <p:sp>
        <p:nvSpPr>
          <p:cNvPr id="109" name="Google Shape;109;p7"/>
          <p:cNvSpPr txBox="1"/>
          <p:nvPr>
            <p:ph type="title"/>
          </p:nvPr>
        </p:nvSpPr>
        <p:spPr>
          <a:xfrm>
            <a:off x="-4194" y="1996"/>
            <a:ext cx="9162874" cy="1194756"/>
          </a:xfrm>
          <a:prstGeom prst="rect">
            <a:avLst/>
          </a:prstGeom>
          <a:solidFill>
            <a:schemeClr val="dk2"/>
          </a:solidFill>
          <a:ln cap="flat" cmpd="sng" w="9525">
            <a:solidFill>
              <a:srgbClr val="953734"/>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Times New Roman"/>
              <a:buNone/>
            </a:pPr>
            <a:r>
              <a:rPr b="1" lang="en-US" sz="4000">
                <a:solidFill>
                  <a:schemeClr val="lt1"/>
                </a:solidFill>
                <a:latin typeface="Times New Roman"/>
                <a:ea typeface="Times New Roman"/>
                <a:cs typeface="Times New Roman"/>
                <a:sym typeface="Times New Roman"/>
              </a:rPr>
              <a:t>Example related to XML Motivation</a:t>
            </a:r>
            <a:endParaRPr b="1" sz="40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idx="1" type="body"/>
          </p:nvPr>
        </p:nvSpPr>
        <p:spPr>
          <a:xfrm>
            <a:off x="457200" y="1353312"/>
            <a:ext cx="8229600" cy="5367528"/>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Noto Sans Symbols"/>
              <a:buChar char="⮚"/>
            </a:pPr>
            <a:r>
              <a:rPr lang="en-US" sz="1800">
                <a:latin typeface="Times New Roman"/>
                <a:ea typeface="Times New Roman"/>
                <a:cs typeface="Times New Roman"/>
                <a:sym typeface="Times New Roman"/>
              </a:rPr>
              <a:t>The previous example shows how information about a purchase order can be represented in XML, illustrates a more realistic use of  XML. </a:t>
            </a:r>
            <a:endParaRPr sz="1800">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lang="en-US" sz="1400">
                <a:latin typeface="Times New Roman"/>
                <a:ea typeface="Times New Roman"/>
                <a:cs typeface="Times New Roman"/>
                <a:sym typeface="Times New Roman"/>
              </a:rPr>
              <a:t>Purchase orders are typically generated by one organization and sent to another. Traditionally they were printed on paper by the purchaser and sent to the supplier; the data would be manually re-entered into a computer system by the supplier. </a:t>
            </a:r>
            <a:endParaRPr sz="1400">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lang="en-US" sz="1400">
                <a:latin typeface="Times New Roman"/>
                <a:ea typeface="Times New Roman"/>
                <a:cs typeface="Times New Roman"/>
                <a:sym typeface="Times New Roman"/>
              </a:rPr>
              <a:t>This slow process can be greatly sped up by sending the information electronically between the purchaser and supplier. </a:t>
            </a:r>
            <a:endParaRPr/>
          </a:p>
          <a:p>
            <a:pPr indent="-342900" lvl="0" marL="457200" rtl="0" algn="l">
              <a:lnSpc>
                <a:spcPct val="100000"/>
              </a:lnSpc>
              <a:spcBef>
                <a:spcPts val="360"/>
              </a:spcBef>
              <a:spcAft>
                <a:spcPts val="0"/>
              </a:spcAft>
              <a:buSzPts val="1800"/>
              <a:buFont typeface="Noto Sans Symbols"/>
              <a:buChar char="⮚"/>
            </a:pPr>
            <a:r>
              <a:rPr lang="en-US" sz="1800">
                <a:latin typeface="Times New Roman"/>
                <a:ea typeface="Times New Roman"/>
                <a:cs typeface="Times New Roman"/>
                <a:sym typeface="Times New Roman"/>
              </a:rPr>
              <a:t>The nested representation allows all information in a purchase order to be represented naturally in a single document. </a:t>
            </a:r>
            <a:endParaRPr sz="1800">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lang="en-US" sz="1400">
                <a:latin typeface="Times New Roman"/>
                <a:ea typeface="Times New Roman"/>
                <a:cs typeface="Times New Roman"/>
                <a:sym typeface="Times New Roman"/>
              </a:rPr>
              <a:t>XML provides a standard way of tagging the data; the two organizations must of course agree on what tags appear in the purchase order, and what they mean. </a:t>
            </a:r>
            <a:endParaRPr/>
          </a:p>
          <a:p>
            <a:pPr indent="-342900" lvl="1" marL="914400" rtl="0" algn="l">
              <a:lnSpc>
                <a:spcPct val="100000"/>
              </a:lnSpc>
              <a:spcBef>
                <a:spcPts val="360"/>
              </a:spcBef>
              <a:spcAft>
                <a:spcPts val="0"/>
              </a:spcAft>
              <a:buSzPts val="1800"/>
              <a:buFont typeface="Noto Sans Symbols"/>
              <a:buChar char="❖"/>
            </a:pPr>
            <a:r>
              <a:rPr lang="en-US" sz="1400">
                <a:latin typeface="Times New Roman"/>
                <a:ea typeface="Times New Roman"/>
                <a:cs typeface="Times New Roman"/>
                <a:sym typeface="Times New Roman"/>
              </a:rPr>
              <a:t>The previous example compared to storage of data in a relational database, the XML representation may be inefficient, since tag names are repeated throughout the document.</a:t>
            </a:r>
            <a:endParaRPr sz="1400">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lang="en-US" sz="1400">
                <a:latin typeface="Times New Roman"/>
                <a:ea typeface="Times New Roman"/>
                <a:cs typeface="Times New Roman"/>
                <a:sym typeface="Times New Roman"/>
              </a:rPr>
              <a:t>The presence of the tags makes the message self-documenting; that is, a schema need not be consulted to understand the meaning of the text.</a:t>
            </a:r>
            <a:endParaRPr/>
          </a:p>
          <a:p>
            <a:pPr indent="0" lvl="0" marL="114300" rtl="0" algn="l">
              <a:lnSpc>
                <a:spcPct val="100000"/>
              </a:lnSpc>
              <a:spcBef>
                <a:spcPts val="360"/>
              </a:spcBef>
              <a:spcAft>
                <a:spcPts val="0"/>
              </a:spcAft>
              <a:buSzPts val="1800"/>
              <a:buNone/>
            </a:pPr>
            <a:r>
              <a:t/>
            </a:r>
            <a:endParaRPr sz="1600">
              <a:latin typeface="Times New Roman"/>
              <a:ea typeface="Times New Roman"/>
              <a:cs typeface="Times New Roman"/>
              <a:sym typeface="Times New Roman"/>
            </a:endParaRPr>
          </a:p>
        </p:txBody>
      </p:sp>
      <p:sp>
        <p:nvSpPr>
          <p:cNvPr id="115" name="Google Shape;115;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6" name="Google Shape;116;p8"/>
          <p:cNvSpPr txBox="1"/>
          <p:nvPr>
            <p:ph type="title"/>
          </p:nvPr>
        </p:nvSpPr>
        <p:spPr>
          <a:xfrm>
            <a:off x="-4194" y="1996"/>
            <a:ext cx="9162874" cy="1194756"/>
          </a:xfrm>
          <a:prstGeom prst="rect">
            <a:avLst/>
          </a:prstGeom>
          <a:solidFill>
            <a:schemeClr val="dk2"/>
          </a:solidFill>
          <a:ln cap="flat" cmpd="sng" w="9525">
            <a:solidFill>
              <a:srgbClr val="953734"/>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lt1"/>
              </a:buClr>
              <a:buSzPct val="111111"/>
              <a:buFont typeface="Times New Roman"/>
              <a:buNone/>
            </a:pPr>
            <a:r>
              <a:rPr b="1" lang="en-US" sz="4000">
                <a:solidFill>
                  <a:schemeClr val="lt1"/>
                </a:solidFill>
                <a:latin typeface="Times New Roman"/>
                <a:ea typeface="Times New Roman"/>
                <a:cs typeface="Times New Roman"/>
                <a:sym typeface="Times New Roman"/>
              </a:rPr>
              <a:t>Motivation of XML Example Explanation </a:t>
            </a:r>
            <a:endParaRPr b="1" sz="40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4194" y="1996"/>
            <a:ext cx="9162874" cy="1194756"/>
          </a:xfrm>
          <a:prstGeom prst="rect">
            <a:avLst/>
          </a:prstGeom>
          <a:solidFill>
            <a:schemeClr val="dk2"/>
          </a:solidFill>
          <a:ln cap="flat" cmpd="sng" w="9525">
            <a:solidFill>
              <a:srgbClr val="953734"/>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Times New Roman"/>
              <a:buNone/>
            </a:pPr>
            <a:r>
              <a:rPr b="1" lang="en-US" sz="4000">
                <a:solidFill>
                  <a:schemeClr val="lt1"/>
                </a:solidFill>
                <a:latin typeface="Times New Roman"/>
                <a:ea typeface="Times New Roman"/>
                <a:cs typeface="Times New Roman"/>
                <a:sym typeface="Times New Roman"/>
              </a:rPr>
              <a:t>Structure of XML Data</a:t>
            </a:r>
            <a:endParaRPr b="1" sz="4000">
              <a:solidFill>
                <a:schemeClr val="lt1"/>
              </a:solidFill>
              <a:latin typeface="Times New Roman"/>
              <a:ea typeface="Times New Roman"/>
              <a:cs typeface="Times New Roman"/>
              <a:sym typeface="Times New Roman"/>
            </a:endParaRPr>
          </a:p>
        </p:txBody>
      </p:sp>
      <p:sp>
        <p:nvSpPr>
          <p:cNvPr id="122" name="Google Shape;122;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Noto Sans Symbols"/>
              <a:buChar char="⮚"/>
            </a:pPr>
            <a:r>
              <a:rPr lang="en-US" sz="1600">
                <a:solidFill>
                  <a:schemeClr val="dk1"/>
                </a:solidFill>
                <a:latin typeface="Times New Roman"/>
                <a:ea typeface="Times New Roman"/>
                <a:cs typeface="Times New Roman"/>
                <a:sym typeface="Times New Roman"/>
              </a:rPr>
              <a:t>An element = start-tag + text ‘in the context of the element’ + end-tag</a:t>
            </a:r>
            <a:endParaRPr sz="1600">
              <a:solidFill>
                <a:schemeClr val="dk1"/>
              </a:solidFill>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b="1" lang="en-US" sz="1600">
                <a:solidFill>
                  <a:srgbClr val="0033CC"/>
                </a:solidFill>
                <a:latin typeface="Times New Roman"/>
                <a:ea typeface="Times New Roman"/>
                <a:cs typeface="Times New Roman"/>
                <a:sym typeface="Times New Roman"/>
              </a:rPr>
              <a:t>Tag</a:t>
            </a:r>
            <a:r>
              <a:rPr lang="en-US" sz="1600">
                <a:latin typeface="Times New Roman"/>
                <a:ea typeface="Times New Roman"/>
                <a:cs typeface="Times New Roman"/>
                <a:sym typeface="Times New Roman"/>
              </a:rPr>
              <a:t>:  label for a section of data</a:t>
            </a:r>
            <a:endParaRPr/>
          </a:p>
          <a:p>
            <a:pPr indent="-342900" lvl="0" marL="457200" rtl="0" algn="l">
              <a:lnSpc>
                <a:spcPct val="100000"/>
              </a:lnSpc>
              <a:spcBef>
                <a:spcPts val="360"/>
              </a:spcBef>
              <a:spcAft>
                <a:spcPts val="0"/>
              </a:spcAft>
              <a:buSzPts val="1800"/>
              <a:buFont typeface="Noto Sans Symbols"/>
              <a:buChar char="⮚"/>
            </a:pPr>
            <a:r>
              <a:rPr b="1" lang="en-US" sz="1600">
                <a:solidFill>
                  <a:srgbClr val="0033CC"/>
                </a:solidFill>
                <a:latin typeface="Times New Roman"/>
                <a:ea typeface="Times New Roman"/>
                <a:cs typeface="Times New Roman"/>
                <a:sym typeface="Times New Roman"/>
              </a:rPr>
              <a:t>Element</a:t>
            </a:r>
            <a:r>
              <a:rPr lang="en-US" sz="1600">
                <a:latin typeface="Times New Roman"/>
                <a:ea typeface="Times New Roman"/>
                <a:cs typeface="Times New Roman"/>
                <a:sym typeface="Times New Roman"/>
              </a:rPr>
              <a:t>: section of data beginning with &lt;</a:t>
            </a:r>
            <a:r>
              <a:rPr i="1" lang="en-US" sz="1600">
                <a:latin typeface="Times New Roman"/>
                <a:ea typeface="Times New Roman"/>
                <a:cs typeface="Times New Roman"/>
                <a:sym typeface="Times New Roman"/>
              </a:rPr>
              <a:t>tagname</a:t>
            </a:r>
            <a:r>
              <a:rPr lang="en-US" sz="1600">
                <a:latin typeface="Times New Roman"/>
                <a:ea typeface="Times New Roman"/>
                <a:cs typeface="Times New Roman"/>
                <a:sym typeface="Times New Roman"/>
              </a:rPr>
              <a:t>&gt; and ending with matching &lt;/</a:t>
            </a:r>
            <a:r>
              <a:rPr i="1" lang="en-US" sz="1600">
                <a:latin typeface="Times New Roman"/>
                <a:ea typeface="Times New Roman"/>
                <a:cs typeface="Times New Roman"/>
                <a:sym typeface="Times New Roman"/>
              </a:rPr>
              <a:t>tagname</a:t>
            </a:r>
            <a:r>
              <a:rPr lang="en-US" sz="1600">
                <a:latin typeface="Times New Roman"/>
                <a:ea typeface="Times New Roman"/>
                <a:cs typeface="Times New Roman"/>
                <a:sym typeface="Times New Roman"/>
              </a:rPr>
              <a:t>&gt;</a:t>
            </a:r>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Elements must be properly </a:t>
            </a:r>
            <a:r>
              <a:rPr lang="en-US" sz="1600">
                <a:solidFill>
                  <a:srgbClr val="0033CC"/>
                </a:solidFill>
                <a:latin typeface="Times New Roman"/>
                <a:ea typeface="Times New Roman"/>
                <a:cs typeface="Times New Roman"/>
                <a:sym typeface="Times New Roman"/>
              </a:rPr>
              <a:t>nested.</a:t>
            </a:r>
            <a:endParaRPr sz="1600">
              <a:solidFill>
                <a:srgbClr val="0033CC"/>
              </a:solidFill>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Proper nesting</a:t>
            </a:r>
            <a:endParaRPr/>
          </a:p>
          <a:p>
            <a:pPr indent="0" lvl="2" marL="1028700" rtl="0" algn="l">
              <a:lnSpc>
                <a:spcPct val="100000"/>
              </a:lnSpc>
              <a:spcBef>
                <a:spcPts val="360"/>
              </a:spcBef>
              <a:spcAft>
                <a:spcPts val="0"/>
              </a:spcAft>
              <a:buSzPts val="1800"/>
              <a:buNone/>
            </a:pPr>
            <a:r>
              <a:rPr lang="en-US" sz="1600">
                <a:latin typeface="Times New Roman"/>
                <a:ea typeface="Times New Roman"/>
                <a:cs typeface="Times New Roman"/>
                <a:sym typeface="Times New Roman"/>
              </a:rPr>
              <a:t> </a:t>
            </a:r>
            <a:r>
              <a:rPr lang="en-US" sz="1600">
                <a:solidFill>
                  <a:srgbClr val="993300"/>
                </a:solidFill>
                <a:latin typeface="Times New Roman"/>
                <a:ea typeface="Times New Roman"/>
                <a:cs typeface="Times New Roman"/>
                <a:sym typeface="Times New Roman"/>
              </a:rPr>
              <a:t>&lt;course&gt; … &lt;title&gt;  …. &lt;/title&gt; &lt;/course&gt; </a:t>
            </a:r>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Improper nesting </a:t>
            </a:r>
            <a:endParaRPr/>
          </a:p>
          <a:p>
            <a:pPr indent="0" lvl="2" marL="1028700" rtl="0" algn="l">
              <a:lnSpc>
                <a:spcPct val="100000"/>
              </a:lnSpc>
              <a:spcBef>
                <a:spcPts val="360"/>
              </a:spcBef>
              <a:spcAft>
                <a:spcPts val="0"/>
              </a:spcAft>
              <a:buSzPts val="1800"/>
              <a:buNone/>
            </a:pPr>
            <a:r>
              <a:rPr lang="en-US" sz="1600">
                <a:latin typeface="Times New Roman"/>
                <a:ea typeface="Times New Roman"/>
                <a:cs typeface="Times New Roman"/>
                <a:sym typeface="Times New Roman"/>
              </a:rPr>
              <a:t> </a:t>
            </a:r>
            <a:r>
              <a:rPr lang="en-US" sz="1600">
                <a:solidFill>
                  <a:srgbClr val="993300"/>
                </a:solidFill>
                <a:latin typeface="Times New Roman"/>
                <a:ea typeface="Times New Roman"/>
                <a:cs typeface="Times New Roman"/>
                <a:sym typeface="Times New Roman"/>
              </a:rPr>
              <a:t>&lt;course&gt; … &lt;title&gt;  …. &lt;/course&gt; &lt;/title&gt; </a:t>
            </a:r>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Formally:  every start tag must have a unique matching end tag, that is in the context of the same parent element.</a:t>
            </a:r>
            <a:endParaRPr/>
          </a:p>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Every document must have a single root element. </a:t>
            </a:r>
            <a:endParaRPr sz="1600">
              <a:latin typeface="Times New Roman"/>
              <a:ea typeface="Times New Roman"/>
              <a:cs typeface="Times New Roman"/>
              <a:sym typeface="Times New Roman"/>
            </a:endParaRPr>
          </a:p>
          <a:p>
            <a:pPr indent="-228600" lvl="1" marL="914400" rtl="0" algn="l">
              <a:lnSpc>
                <a:spcPct val="100000"/>
              </a:lnSpc>
              <a:spcBef>
                <a:spcPts val="360"/>
              </a:spcBef>
              <a:spcAft>
                <a:spcPts val="0"/>
              </a:spcAft>
              <a:buSzPts val="1800"/>
              <a:buNone/>
            </a:pPr>
            <a:r>
              <a:t/>
            </a:r>
            <a:endParaRPr/>
          </a:p>
          <a:p>
            <a:pPr indent="-342900" lvl="2" marL="1371600" rtl="0" algn="l">
              <a:lnSpc>
                <a:spcPct val="100000"/>
              </a:lnSpc>
              <a:spcBef>
                <a:spcPts val="360"/>
              </a:spcBef>
              <a:spcAft>
                <a:spcPts val="0"/>
              </a:spcAft>
              <a:buSzPts val="1800"/>
              <a:buFont typeface="Arimo"/>
              <a:buNone/>
            </a:pPr>
            <a:r>
              <a:t/>
            </a:r>
            <a:endParaRPr/>
          </a:p>
          <a:p>
            <a:pPr indent="-241300" lvl="0" marL="342900" rtl="0" algn="l">
              <a:lnSpc>
                <a:spcPct val="100000"/>
              </a:lnSpc>
              <a:spcBef>
                <a:spcPts val="320"/>
              </a:spcBef>
              <a:spcAft>
                <a:spcPts val="0"/>
              </a:spcAft>
              <a:buClr>
                <a:schemeClr val="dk1"/>
              </a:buClr>
              <a:buSzPts val="1600"/>
              <a:buFont typeface="Noto Sans Symbols"/>
              <a:buNone/>
            </a:pPr>
            <a:r>
              <a:t/>
            </a:r>
            <a:endParaRPr sz="1600">
              <a:latin typeface="Times New Roman"/>
              <a:ea typeface="Times New Roman"/>
              <a:cs typeface="Times New Roman"/>
              <a:sym typeface="Times New Roman"/>
            </a:endParaRPr>
          </a:p>
        </p:txBody>
      </p:sp>
      <p:sp>
        <p:nvSpPr>
          <p:cNvPr id="123" name="Google Shape;12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2"/>
          <p:cNvSpPr txBox="1"/>
          <p:nvPr>
            <p:ph type="title"/>
          </p:nvPr>
        </p:nvSpPr>
        <p:spPr>
          <a:xfrm>
            <a:off x="0" y="0"/>
            <a:ext cx="9144000" cy="1417638"/>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000">
                <a:solidFill>
                  <a:schemeClr val="lt1"/>
                </a:solidFill>
                <a:latin typeface="Times New Roman"/>
                <a:ea typeface="Times New Roman"/>
                <a:cs typeface="Times New Roman"/>
                <a:sym typeface="Times New Roman"/>
              </a:rPr>
              <a:t>Attributes</a:t>
            </a:r>
            <a:endParaRPr b="1" sz="4000">
              <a:solidFill>
                <a:schemeClr val="lt1"/>
              </a:solidFill>
              <a:latin typeface="Times New Roman"/>
              <a:ea typeface="Times New Roman"/>
              <a:cs typeface="Times New Roman"/>
              <a:sym typeface="Times New Roman"/>
            </a:endParaRPr>
          </a:p>
        </p:txBody>
      </p:sp>
      <p:sp>
        <p:nvSpPr>
          <p:cNvPr id="129" name="Google Shape;129;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760"/>
              <a:buFont typeface="Noto Sans Symbols"/>
              <a:buChar char="⮚"/>
            </a:pPr>
            <a:r>
              <a:rPr lang="en-US" sz="1600">
                <a:latin typeface="Times New Roman"/>
                <a:ea typeface="Times New Roman"/>
                <a:cs typeface="Times New Roman"/>
                <a:sym typeface="Times New Roman"/>
              </a:rPr>
              <a:t>Elements can have </a:t>
            </a:r>
            <a:r>
              <a:rPr b="1" lang="en-US" sz="1600">
                <a:solidFill>
                  <a:srgbClr val="0033CC"/>
                </a:solidFill>
                <a:latin typeface="Times New Roman"/>
                <a:ea typeface="Times New Roman"/>
                <a:cs typeface="Times New Roman"/>
                <a:sym typeface="Times New Roman"/>
              </a:rPr>
              <a:t>attributes</a:t>
            </a:r>
            <a:endParaRPr/>
          </a:p>
          <a:p>
            <a:pPr indent="0" lvl="0" marL="114300" rtl="0" algn="l">
              <a:lnSpc>
                <a:spcPct val="100000"/>
              </a:lnSpc>
              <a:spcBef>
                <a:spcPts val="360"/>
              </a:spcBef>
              <a:spcAft>
                <a:spcPts val="0"/>
              </a:spcAft>
              <a:buSzPts val="1760"/>
              <a:buNone/>
            </a:pPr>
            <a:br>
              <a:rPr b="1" lang="en-US" sz="1600">
                <a:solidFill>
                  <a:schemeClr val="lt2"/>
                </a:solidFill>
                <a:latin typeface="Times New Roman"/>
                <a:ea typeface="Times New Roman"/>
                <a:cs typeface="Times New Roman"/>
                <a:sym typeface="Times New Roman"/>
              </a:rPr>
            </a:br>
            <a:r>
              <a:rPr b="1" lang="en-US" sz="1600">
                <a:solidFill>
                  <a:schemeClr val="lt2"/>
                </a:solidFill>
                <a:latin typeface="Times New Roman"/>
                <a:ea typeface="Times New Roman"/>
                <a:cs typeface="Times New Roman"/>
                <a:sym typeface="Times New Roman"/>
              </a:rPr>
              <a:t>      </a:t>
            </a:r>
            <a:r>
              <a:rPr lang="en-US" sz="1600">
                <a:solidFill>
                  <a:srgbClr val="993300"/>
                </a:solidFill>
                <a:latin typeface="Times New Roman"/>
                <a:ea typeface="Times New Roman"/>
                <a:cs typeface="Times New Roman"/>
                <a:sym typeface="Times New Roman"/>
              </a:rPr>
              <a:t>&lt;course </a:t>
            </a:r>
            <a:r>
              <a:rPr lang="en-US" sz="1600">
                <a:latin typeface="Times New Roman"/>
                <a:ea typeface="Times New Roman"/>
                <a:cs typeface="Times New Roman"/>
                <a:sym typeface="Times New Roman"/>
              </a:rPr>
              <a:t>course_id= “CS-101”</a:t>
            </a:r>
            <a:r>
              <a:rPr lang="en-US" sz="1600">
                <a:solidFill>
                  <a:srgbClr val="993300"/>
                </a:solidFill>
                <a:latin typeface="Times New Roman"/>
                <a:ea typeface="Times New Roman"/>
                <a:cs typeface="Times New Roman"/>
                <a:sym typeface="Times New Roman"/>
              </a:rPr>
              <a:t>&gt;</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&lt;title&gt; Intro. to Computer Science&lt;/title&gt;</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&lt;dept name&gt; Comp. Sci. &lt;/dept name&gt;</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&lt;credits&gt; 4 &lt;/credits&gt;</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&lt;/course&gt;</a:t>
            </a:r>
            <a:endParaRPr/>
          </a:p>
          <a:p>
            <a:pPr indent="-231140" lvl="0" marL="457200" rtl="0" algn="l">
              <a:lnSpc>
                <a:spcPct val="100000"/>
              </a:lnSpc>
              <a:spcBef>
                <a:spcPts val="360"/>
              </a:spcBef>
              <a:spcAft>
                <a:spcPts val="0"/>
              </a:spcAft>
              <a:buSzPts val="1760"/>
              <a:buFont typeface="Noto Sans Symbols"/>
              <a:buNone/>
            </a:pPr>
            <a:r>
              <a:t/>
            </a:r>
            <a:endParaRPr sz="1600">
              <a:solidFill>
                <a:srgbClr val="993300"/>
              </a:solidFill>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760"/>
              <a:buFont typeface="Noto Sans Symbols"/>
              <a:buChar char="⮚"/>
            </a:pPr>
            <a:r>
              <a:rPr lang="en-US" sz="1600">
                <a:latin typeface="Times New Roman"/>
                <a:ea typeface="Times New Roman"/>
                <a:cs typeface="Times New Roman"/>
                <a:sym typeface="Times New Roman"/>
              </a:rPr>
              <a:t>Attributes are specified by  </a:t>
            </a:r>
            <a:r>
              <a:rPr i="1" lang="en-US" sz="1600">
                <a:latin typeface="Times New Roman"/>
                <a:ea typeface="Times New Roman"/>
                <a:cs typeface="Times New Roman"/>
                <a:sym typeface="Times New Roman"/>
              </a:rPr>
              <a:t>name=value</a:t>
            </a:r>
            <a:r>
              <a:rPr lang="en-US" sz="1600">
                <a:latin typeface="Times New Roman"/>
                <a:ea typeface="Times New Roman"/>
                <a:cs typeface="Times New Roman"/>
                <a:sym typeface="Times New Roman"/>
              </a:rPr>
              <a:t> pairs inside the starting tag of an element</a:t>
            </a:r>
            <a:endParaRPr/>
          </a:p>
          <a:p>
            <a:pPr indent="-342900" lvl="0" marL="457200" rtl="0" algn="l">
              <a:lnSpc>
                <a:spcPct val="100000"/>
              </a:lnSpc>
              <a:spcBef>
                <a:spcPts val="360"/>
              </a:spcBef>
              <a:spcAft>
                <a:spcPts val="0"/>
              </a:spcAft>
              <a:buSzPts val="1760"/>
              <a:buFont typeface="Noto Sans Symbols"/>
              <a:buChar char="⮚"/>
            </a:pPr>
            <a:r>
              <a:rPr lang="en-US" sz="1600">
                <a:latin typeface="Times New Roman"/>
                <a:ea typeface="Times New Roman"/>
                <a:cs typeface="Times New Roman"/>
                <a:sym typeface="Times New Roman"/>
              </a:rPr>
              <a:t>An element may have several attributes, but each attribute name can only occur once</a:t>
            </a:r>
            <a:endParaRPr/>
          </a:p>
          <a:p>
            <a:pPr indent="-231140" lvl="0" marL="457200" rtl="0" algn="l">
              <a:lnSpc>
                <a:spcPct val="100000"/>
              </a:lnSpc>
              <a:spcBef>
                <a:spcPts val="360"/>
              </a:spcBef>
              <a:spcAft>
                <a:spcPts val="0"/>
              </a:spcAft>
              <a:buSzPts val="1760"/>
              <a:buFont typeface="Noto Sans Symbols"/>
              <a:buNone/>
            </a:pPr>
            <a:r>
              <a:t/>
            </a:r>
            <a:endParaRPr sz="1600">
              <a:latin typeface="Times New Roman"/>
              <a:ea typeface="Times New Roman"/>
              <a:cs typeface="Times New Roman"/>
              <a:sym typeface="Times New Roman"/>
            </a:endParaRPr>
          </a:p>
          <a:p>
            <a:pPr indent="0" lvl="2" marL="1028700" rtl="0" algn="l">
              <a:lnSpc>
                <a:spcPct val="100000"/>
              </a:lnSpc>
              <a:spcBef>
                <a:spcPts val="360"/>
              </a:spcBef>
              <a:spcAft>
                <a:spcPts val="0"/>
              </a:spcAft>
              <a:buSzPts val="1800"/>
              <a:buNone/>
            </a:pPr>
            <a:r>
              <a:rPr lang="en-US" sz="1600">
                <a:solidFill>
                  <a:srgbClr val="993300"/>
                </a:solidFill>
                <a:latin typeface="Times New Roman"/>
                <a:ea typeface="Times New Roman"/>
                <a:cs typeface="Times New Roman"/>
                <a:sym typeface="Times New Roman"/>
              </a:rPr>
              <a:t>	&lt;course  </a:t>
            </a:r>
            <a:r>
              <a:rPr lang="en-US" sz="1600">
                <a:latin typeface="Times New Roman"/>
                <a:ea typeface="Times New Roman"/>
                <a:cs typeface="Times New Roman"/>
                <a:sym typeface="Times New Roman"/>
              </a:rPr>
              <a:t>course_id = “CS-101”  credits=“4”</a:t>
            </a:r>
            <a:r>
              <a:rPr lang="en-US" sz="1600">
                <a:solidFill>
                  <a:srgbClr val="993300"/>
                </a:solidFill>
                <a:latin typeface="Times New Roman"/>
                <a:ea typeface="Times New Roman"/>
                <a:cs typeface="Times New Roman"/>
                <a:sym typeface="Times New Roman"/>
              </a:rPr>
              <a:t>&gt;  </a:t>
            </a:r>
            <a:endParaRPr sz="1600">
              <a:solidFill>
                <a:srgbClr val="993300"/>
              </a:solidFill>
              <a:latin typeface="Times New Roman"/>
              <a:ea typeface="Times New Roman"/>
              <a:cs typeface="Times New Roman"/>
              <a:sym typeface="Times New Roman"/>
            </a:endParaRPr>
          </a:p>
          <a:p>
            <a:pPr indent="-228600" lvl="0" marL="457200" rtl="0" algn="l">
              <a:lnSpc>
                <a:spcPct val="100000"/>
              </a:lnSpc>
              <a:spcBef>
                <a:spcPts val="360"/>
              </a:spcBef>
              <a:spcAft>
                <a:spcPts val="0"/>
              </a:spcAft>
              <a:buSzPts val="1800"/>
              <a:buFont typeface="Noto Sans Symbols"/>
              <a:buNone/>
            </a:pPr>
            <a:r>
              <a:t/>
            </a:r>
            <a:endParaRPr sz="1600">
              <a:latin typeface="Times New Roman"/>
              <a:ea typeface="Times New Roman"/>
              <a:cs typeface="Times New Roman"/>
              <a:sym typeface="Times New Roman"/>
            </a:endParaRPr>
          </a:p>
        </p:txBody>
      </p:sp>
      <p:sp>
        <p:nvSpPr>
          <p:cNvPr id="130" name="Google Shape;13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3"/>
          <p:cNvSpPr txBox="1"/>
          <p:nvPr>
            <p:ph type="title"/>
          </p:nvPr>
        </p:nvSpPr>
        <p:spPr>
          <a:xfrm>
            <a:off x="0" y="0"/>
            <a:ext cx="9144000" cy="1417638"/>
          </a:xfrm>
          <a:prstGeom prst="rect">
            <a:avLst/>
          </a:prstGeom>
          <a:solidFill>
            <a:schemeClr val="dk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000">
                <a:solidFill>
                  <a:schemeClr val="lt1"/>
                </a:solidFill>
                <a:latin typeface="Times New Roman"/>
                <a:ea typeface="Times New Roman"/>
                <a:cs typeface="Times New Roman"/>
                <a:sym typeface="Times New Roman"/>
              </a:rPr>
              <a:t>Attributes vs Subelements</a:t>
            </a:r>
            <a:endParaRPr b="1" sz="4000">
              <a:solidFill>
                <a:schemeClr val="lt1"/>
              </a:solidFill>
              <a:latin typeface="Times New Roman"/>
              <a:ea typeface="Times New Roman"/>
              <a:cs typeface="Times New Roman"/>
              <a:sym typeface="Times New Roman"/>
            </a:endParaRPr>
          </a:p>
        </p:txBody>
      </p:sp>
      <p:sp>
        <p:nvSpPr>
          <p:cNvPr id="136" name="Google Shape;136;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342900" lvl="0" marL="4572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Distinction between </a:t>
            </a:r>
            <a:r>
              <a:rPr lang="en-US" sz="1600">
                <a:latin typeface="Times New Roman"/>
                <a:ea typeface="Times New Roman"/>
                <a:cs typeface="Times New Roman"/>
                <a:sym typeface="Times New Roman"/>
              </a:rPr>
              <a:t>sub element</a:t>
            </a:r>
            <a:r>
              <a:rPr lang="en-US" sz="1600">
                <a:latin typeface="Times New Roman"/>
                <a:ea typeface="Times New Roman"/>
                <a:cs typeface="Times New Roman"/>
                <a:sym typeface="Times New Roman"/>
              </a:rPr>
              <a:t> and attribute</a:t>
            </a:r>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In the context of documents, attributes are part of markup, while subelement contents are part of the basic document contents</a:t>
            </a:r>
            <a:endParaRPr/>
          </a:p>
          <a:p>
            <a:pPr indent="-228600" lvl="1" marL="914400" rtl="0" algn="l">
              <a:lnSpc>
                <a:spcPct val="100000"/>
              </a:lnSpc>
              <a:spcBef>
                <a:spcPts val="360"/>
              </a:spcBef>
              <a:spcAft>
                <a:spcPts val="0"/>
              </a:spcAft>
              <a:buSzPts val="1800"/>
              <a:buFont typeface="Noto Sans Symbols"/>
              <a:buNone/>
            </a:pPr>
            <a:r>
              <a:t/>
            </a:r>
            <a:endParaRPr sz="1600">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In the context of data representation, the difference is unclear and may be confusing</a:t>
            </a:r>
            <a:endParaRPr/>
          </a:p>
          <a:p>
            <a:pPr indent="-342900" lvl="2" marL="13716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Same information can be represented in two ways</a:t>
            </a:r>
            <a:endParaRPr/>
          </a:p>
          <a:p>
            <a:pPr indent="-228600" lvl="2" marL="1371600" rtl="0" algn="l">
              <a:lnSpc>
                <a:spcPct val="100000"/>
              </a:lnSpc>
              <a:spcBef>
                <a:spcPts val="360"/>
              </a:spcBef>
              <a:spcAft>
                <a:spcPts val="0"/>
              </a:spcAft>
              <a:buSzPts val="1800"/>
              <a:buFont typeface="Noto Sans Symbols"/>
              <a:buNone/>
            </a:pPr>
            <a:r>
              <a:t/>
            </a:r>
            <a:endParaRPr sz="1600">
              <a:latin typeface="Times New Roman"/>
              <a:ea typeface="Times New Roman"/>
              <a:cs typeface="Times New Roman"/>
              <a:sym typeface="Times New Roman"/>
            </a:endParaRPr>
          </a:p>
          <a:p>
            <a:pPr indent="0" lvl="3" marL="1485900" rtl="0" algn="l">
              <a:lnSpc>
                <a:spcPct val="100000"/>
              </a:lnSpc>
              <a:spcBef>
                <a:spcPts val="360"/>
              </a:spcBef>
              <a:spcAft>
                <a:spcPts val="0"/>
              </a:spcAft>
              <a:buSzPts val="1800"/>
              <a:buNone/>
            </a:pPr>
            <a:r>
              <a:rPr lang="en-US" sz="1600">
                <a:solidFill>
                  <a:srgbClr val="993300"/>
                </a:solidFill>
                <a:latin typeface="Times New Roman"/>
                <a:ea typeface="Times New Roman"/>
                <a:cs typeface="Times New Roman"/>
                <a:sym typeface="Times New Roman"/>
              </a:rPr>
              <a:t>&lt;course </a:t>
            </a:r>
            <a:r>
              <a:rPr lang="en-US" sz="1600">
                <a:latin typeface="Times New Roman"/>
                <a:ea typeface="Times New Roman"/>
                <a:cs typeface="Times New Roman"/>
                <a:sym typeface="Times New Roman"/>
              </a:rPr>
              <a:t>course_id= “CS-101”</a:t>
            </a:r>
            <a:r>
              <a:rPr lang="en-US" sz="1600">
                <a:solidFill>
                  <a:srgbClr val="993300"/>
                </a:solidFill>
                <a:latin typeface="Times New Roman"/>
                <a:ea typeface="Times New Roman"/>
                <a:cs typeface="Times New Roman"/>
                <a:sym typeface="Times New Roman"/>
              </a:rPr>
              <a:t>&gt; … &lt;/course&gt;</a:t>
            </a:r>
            <a:endParaRPr/>
          </a:p>
          <a:p>
            <a:pPr indent="0" lvl="3" marL="1485900" rtl="0" algn="l">
              <a:lnSpc>
                <a:spcPct val="100000"/>
              </a:lnSpc>
              <a:spcBef>
                <a:spcPts val="360"/>
              </a:spcBef>
              <a:spcAft>
                <a:spcPts val="0"/>
              </a:spcAft>
              <a:buSzPts val="1800"/>
              <a:buNone/>
            </a:pPr>
            <a:r>
              <a:rPr lang="en-US" sz="1600">
                <a:solidFill>
                  <a:srgbClr val="993300"/>
                </a:solidFill>
                <a:latin typeface="Times New Roman"/>
                <a:ea typeface="Times New Roman"/>
                <a:cs typeface="Times New Roman"/>
                <a:sym typeface="Times New Roman"/>
              </a:rPr>
              <a:t>&lt;course&gt; </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&lt;course_id&gt;CS-101&lt;/course_id&gt; …</a:t>
            </a:r>
            <a:br>
              <a:rPr lang="en-US" sz="1600">
                <a:solidFill>
                  <a:srgbClr val="993300"/>
                </a:solidFill>
                <a:latin typeface="Times New Roman"/>
                <a:ea typeface="Times New Roman"/>
                <a:cs typeface="Times New Roman"/>
                <a:sym typeface="Times New Roman"/>
              </a:rPr>
            </a:br>
            <a:r>
              <a:rPr lang="en-US" sz="1600">
                <a:solidFill>
                  <a:srgbClr val="993300"/>
                </a:solidFill>
                <a:latin typeface="Times New Roman"/>
                <a:ea typeface="Times New Roman"/>
                <a:cs typeface="Times New Roman"/>
                <a:sym typeface="Times New Roman"/>
              </a:rPr>
              <a:t> &lt;/course&gt;</a:t>
            </a:r>
            <a:endParaRPr/>
          </a:p>
          <a:p>
            <a:pPr indent="0" lvl="3" marL="1485900" rtl="0" algn="l">
              <a:lnSpc>
                <a:spcPct val="100000"/>
              </a:lnSpc>
              <a:spcBef>
                <a:spcPts val="360"/>
              </a:spcBef>
              <a:spcAft>
                <a:spcPts val="0"/>
              </a:spcAft>
              <a:buSzPts val="1800"/>
              <a:buNone/>
            </a:pPr>
            <a:r>
              <a:t/>
            </a:r>
            <a:endParaRPr sz="1600">
              <a:solidFill>
                <a:srgbClr val="993300"/>
              </a:solidFill>
              <a:latin typeface="Times New Roman"/>
              <a:ea typeface="Times New Roman"/>
              <a:cs typeface="Times New Roman"/>
              <a:sym typeface="Times New Roman"/>
            </a:endParaRPr>
          </a:p>
          <a:p>
            <a:pPr indent="-342900" lvl="1" marL="914400" rtl="0" algn="l">
              <a:lnSpc>
                <a:spcPct val="100000"/>
              </a:lnSpc>
              <a:spcBef>
                <a:spcPts val="360"/>
              </a:spcBef>
              <a:spcAft>
                <a:spcPts val="0"/>
              </a:spcAft>
              <a:buSzPts val="1800"/>
              <a:buFont typeface="Noto Sans Symbols"/>
              <a:buChar char="⮚"/>
            </a:pPr>
            <a:r>
              <a:rPr lang="en-US" sz="1600">
                <a:latin typeface="Times New Roman"/>
                <a:ea typeface="Times New Roman"/>
                <a:cs typeface="Times New Roman"/>
                <a:sym typeface="Times New Roman"/>
              </a:rPr>
              <a:t>Suggestion: use attributes for identifiers of elements, and use subelements for contents. </a:t>
            </a:r>
            <a:endParaRPr sz="1600">
              <a:latin typeface="Times New Roman"/>
              <a:ea typeface="Times New Roman"/>
              <a:cs typeface="Times New Roman"/>
              <a:sym typeface="Times New Roman"/>
            </a:endParaRPr>
          </a:p>
          <a:p>
            <a:pPr indent="-228600" lvl="1" marL="914400" rtl="0" algn="l">
              <a:lnSpc>
                <a:spcPct val="100000"/>
              </a:lnSpc>
              <a:spcBef>
                <a:spcPts val="360"/>
              </a:spcBef>
              <a:spcAft>
                <a:spcPts val="0"/>
              </a:spcAft>
              <a:buSzPts val="1800"/>
              <a:buFont typeface="Noto Sans Symbols"/>
              <a:buNone/>
            </a:pPr>
            <a:r>
              <a:t/>
            </a:r>
            <a:endParaRPr sz="1600">
              <a:latin typeface="Times New Roman"/>
              <a:ea typeface="Times New Roman"/>
              <a:cs typeface="Times New Roman"/>
              <a:sym typeface="Times New Roman"/>
            </a:endParaRPr>
          </a:p>
          <a:p>
            <a:pPr indent="-228600" lvl="0" marL="457200" rtl="0" algn="l">
              <a:lnSpc>
                <a:spcPct val="100000"/>
              </a:lnSpc>
              <a:spcBef>
                <a:spcPts val="360"/>
              </a:spcBef>
              <a:spcAft>
                <a:spcPts val="0"/>
              </a:spcAft>
              <a:buSzPts val="1800"/>
              <a:buFont typeface="Noto Sans Symbols"/>
              <a:buNone/>
            </a:pPr>
            <a:r>
              <a:t/>
            </a:r>
            <a:endParaRPr sz="1600">
              <a:latin typeface="Times New Roman"/>
              <a:ea typeface="Times New Roman"/>
              <a:cs typeface="Times New Roman"/>
              <a:sym typeface="Times New Roman"/>
            </a:endParaRPr>
          </a:p>
          <a:p>
            <a:pPr indent="-228600" lvl="0" marL="457200" rtl="0" algn="l">
              <a:lnSpc>
                <a:spcPct val="100000"/>
              </a:lnSpc>
              <a:spcBef>
                <a:spcPts val="360"/>
              </a:spcBef>
              <a:spcAft>
                <a:spcPts val="0"/>
              </a:spcAft>
              <a:buSzPts val="1800"/>
              <a:buFont typeface="Noto Sans Symbols"/>
              <a:buNone/>
            </a:pPr>
            <a:r>
              <a:t/>
            </a:r>
            <a:endParaRPr sz="1600">
              <a:latin typeface="Times New Roman"/>
              <a:ea typeface="Times New Roman"/>
              <a:cs typeface="Times New Roman"/>
              <a:sym typeface="Times New Roman"/>
            </a:endParaRPr>
          </a:p>
        </p:txBody>
      </p:sp>
      <p:sp>
        <p:nvSpPr>
          <p:cNvPr id="137" name="Google Shape;13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2023-08-22T13:31:52Z</dcterms:created>
  <dc:creator>HP</dc:creator>
</cp:coreProperties>
</file>