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7"/>
  </p:notesMasterIdLst>
  <p:sldIdLst>
    <p:sldId id="274" r:id="rId2"/>
    <p:sldId id="257" r:id="rId3"/>
    <p:sldId id="265" r:id="rId4"/>
    <p:sldId id="277" r:id="rId5"/>
    <p:sldId id="279" r:id="rId6"/>
    <p:sldId id="281" r:id="rId7"/>
    <p:sldId id="280" r:id="rId8"/>
    <p:sldId id="284" r:id="rId9"/>
    <p:sldId id="264" r:id="rId10"/>
    <p:sldId id="266" r:id="rId11"/>
    <p:sldId id="285" r:id="rId12"/>
    <p:sldId id="272" r:id="rId13"/>
    <p:sldId id="273" r:id="rId14"/>
    <p:sldId id="275" r:id="rId15"/>
    <p:sldId id="258" r:id="rId16"/>
    <p:sldId id="259" r:id="rId17"/>
    <p:sldId id="276" r:id="rId18"/>
    <p:sldId id="260" r:id="rId19"/>
    <p:sldId id="261" r:id="rId20"/>
    <p:sldId id="262" r:id="rId21"/>
    <p:sldId id="263" r:id="rId22"/>
    <p:sldId id="268" r:id="rId23"/>
    <p:sldId id="269" r:id="rId24"/>
    <p:sldId id="270" r:id="rId25"/>
    <p:sldId id="271" r:id="rId26"/>
  </p:sldIdLst>
  <p:sldSz cx="9144000" cy="5143500" type="screen16x9"/>
  <p:notesSz cx="6858000" cy="9144000"/>
  <p:embeddedFontLst>
    <p:embeddedFont>
      <p:font typeface="Arial Narrow" panose="020B0606020202030204" pitchFamily="3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22"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62393d6c20_1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endParaRPr/>
          </a:p>
        </p:txBody>
      </p:sp>
      <p:sp>
        <p:nvSpPr>
          <p:cNvPr id="127" name="Google Shape;127;g262393d6c20_1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9e7adeaea5_1_10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g29e7adeaea5_1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5081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2281d814d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62281d814d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924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9e7adeaea5_1_20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g29e7adeaea5_1_2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6646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9e7adeaea5_1_20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29e7adeaea5_1_2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9e7adeaea5_1_7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g29e7adeaea5_1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039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9e7adeaea5_1_7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g29e7adeaea5_1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e7adeaea5_1_8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29e7adeaea5_1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2281d814d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62281d814d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2200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62281d814d_0_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g262281d814d_0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2281d814d_0_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g262281d814d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9e7adeaea5_1_7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g29e7adeaea5_1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9e7adeaea5_1_9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g29e7adeaea5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e7adeaea5_1_10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g29e7adeaea5_1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9e7adeaea5_1_1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g29e7adeaea5_1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9e7adeaea5_1_1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g29e7adeaea5_1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9e7adeaea5_1_1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g29e7adeaea5_1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9e7adeaea5_1_1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g29e7adeaea5_1_1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2281d814d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62281d814d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2281d814d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62281d814d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1199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2281d814d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62281d814d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3141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2281d814d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62281d814d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2804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2281d814d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62281d814d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71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2281d814d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62281d814d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414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2281d814d_0_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g262281d814d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718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143000" y="841773"/>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Arial Narrow"/>
              <a:buNone/>
              <a:defRPr sz="45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143000" y="2701529"/>
            <a:ext cx="6858000" cy="1241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 name="Google Shape;14;p2"/>
          <p:cNvSpPr txBox="1">
            <a:spLocks noGrp="1"/>
          </p:cNvSpPr>
          <p:nvPr>
            <p:ph type="dt" idx="10"/>
          </p:nvPr>
        </p:nvSpPr>
        <p:spPr>
          <a:xfrm>
            <a:off x="628651" y="4767264"/>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028951" y="4767264"/>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457951" y="4767264"/>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0" y="341"/>
            <a:ext cx="9144000" cy="685800"/>
          </a:xfrm>
          <a:prstGeom prst="rect">
            <a:avLst/>
          </a:prstGeom>
          <a:solidFill>
            <a:srgbClr val="002060"/>
          </a:solid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Narrow"/>
              <a:buNone/>
              <a:defRPr sz="3600" b="1" i="0">
                <a:solidFill>
                  <a:schemeClr val="lt1"/>
                </a:solidFill>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243840" y="1369219"/>
            <a:ext cx="8534400" cy="32634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750"/>
              </a:spcBef>
              <a:spcAft>
                <a:spcPts val="0"/>
              </a:spcAft>
              <a:buClr>
                <a:schemeClr val="dk1"/>
              </a:buClr>
              <a:buSzPts val="3200"/>
              <a:buChar char="•"/>
              <a:defRPr sz="3200" b="0" i="0">
                <a:latin typeface="Arial Narrow"/>
                <a:ea typeface="Arial Narrow"/>
                <a:cs typeface="Arial Narrow"/>
                <a:sym typeface="Arial Narrow"/>
              </a:defRPr>
            </a:lvl1pPr>
            <a:lvl2pPr marL="914400" lvl="1" indent="-406400" algn="l">
              <a:lnSpc>
                <a:spcPct val="90000"/>
              </a:lnSpc>
              <a:spcBef>
                <a:spcPts val="375"/>
              </a:spcBef>
              <a:spcAft>
                <a:spcPts val="0"/>
              </a:spcAft>
              <a:buClr>
                <a:schemeClr val="dk1"/>
              </a:buClr>
              <a:buSzPts val="2800"/>
              <a:buFont typeface="Arial"/>
              <a:buChar char="•"/>
              <a:defRPr sz="2800" b="0" i="0">
                <a:latin typeface="Arial Narrow"/>
                <a:ea typeface="Arial Narrow"/>
                <a:cs typeface="Arial Narrow"/>
                <a:sym typeface="Arial Narrow"/>
              </a:defRPr>
            </a:lvl2pPr>
            <a:lvl3pPr marL="1371600" lvl="2" indent="-355600" algn="l">
              <a:lnSpc>
                <a:spcPct val="90000"/>
              </a:lnSpc>
              <a:spcBef>
                <a:spcPts val="375"/>
              </a:spcBef>
              <a:spcAft>
                <a:spcPts val="0"/>
              </a:spcAft>
              <a:buClr>
                <a:schemeClr val="dk1"/>
              </a:buClr>
              <a:buSzPts val="2000"/>
              <a:buChar char="•"/>
              <a:defRPr sz="2000" b="0" i="0">
                <a:latin typeface="Arial Narrow"/>
                <a:ea typeface="Arial Narrow"/>
                <a:cs typeface="Arial Narrow"/>
                <a:sym typeface="Arial Narrow"/>
              </a:defRPr>
            </a:lvl3pPr>
            <a:lvl4pPr marL="1828800" lvl="3" indent="-342900" algn="l">
              <a:lnSpc>
                <a:spcPct val="90000"/>
              </a:lnSpc>
              <a:spcBef>
                <a:spcPts val="375"/>
              </a:spcBef>
              <a:spcAft>
                <a:spcPts val="0"/>
              </a:spcAft>
              <a:buClr>
                <a:schemeClr val="dk1"/>
              </a:buClr>
              <a:buSzPts val="1800"/>
              <a:buChar char="•"/>
              <a:defRPr sz="1800" b="0" i="0">
                <a:latin typeface="Arial Narrow"/>
                <a:ea typeface="Arial Narrow"/>
                <a:cs typeface="Arial Narrow"/>
                <a:sym typeface="Arial Narrow"/>
              </a:defRPr>
            </a:lvl4pPr>
            <a:lvl5pPr marL="2286000" lvl="4" indent="-342900" algn="l">
              <a:lnSpc>
                <a:spcPct val="90000"/>
              </a:lnSpc>
              <a:spcBef>
                <a:spcPts val="375"/>
              </a:spcBef>
              <a:spcAft>
                <a:spcPts val="0"/>
              </a:spcAft>
              <a:buClr>
                <a:schemeClr val="dk1"/>
              </a:buClr>
              <a:buSzPts val="1800"/>
              <a:buChar char="•"/>
              <a:defRPr sz="1800" b="0" i="0">
                <a:latin typeface="Arial Narrow"/>
                <a:ea typeface="Arial Narrow"/>
                <a:cs typeface="Arial Narrow"/>
                <a:sym typeface="Arial Narrow"/>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628651" y="4767264"/>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028951" y="4767264"/>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732271" y="4767264"/>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628651" y="4767264"/>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028951" y="4767264"/>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457951" y="4767264"/>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a:lvl1pPr>
            <a:lvl2pPr marL="0" marR="0" lvl="1" indent="0" algn="r">
              <a:lnSpc>
                <a:spcPct val="100000"/>
              </a:lnSpc>
              <a:spcBef>
                <a:spcPts val="0"/>
              </a:spcBef>
              <a:spcAft>
                <a:spcPts val="0"/>
              </a:spcAft>
              <a:buClr>
                <a:srgbClr val="000000"/>
              </a:buClr>
              <a:buSzPts val="900"/>
              <a:buFont typeface="Arial"/>
              <a:buNone/>
              <a:defRPr/>
            </a:lvl2pPr>
            <a:lvl3pPr marL="0" marR="0" lvl="2" indent="0" algn="r">
              <a:lnSpc>
                <a:spcPct val="100000"/>
              </a:lnSpc>
              <a:spcBef>
                <a:spcPts val="0"/>
              </a:spcBef>
              <a:spcAft>
                <a:spcPts val="0"/>
              </a:spcAft>
              <a:buClr>
                <a:srgbClr val="000000"/>
              </a:buClr>
              <a:buSzPts val="900"/>
              <a:buFont typeface="Arial"/>
              <a:buNone/>
              <a:defRPr/>
            </a:lvl3pPr>
            <a:lvl4pPr marL="0" marR="0" lvl="3" indent="0" algn="r">
              <a:lnSpc>
                <a:spcPct val="100000"/>
              </a:lnSpc>
              <a:spcBef>
                <a:spcPts val="0"/>
              </a:spcBef>
              <a:spcAft>
                <a:spcPts val="0"/>
              </a:spcAft>
              <a:buClr>
                <a:srgbClr val="000000"/>
              </a:buClr>
              <a:buSzPts val="900"/>
              <a:buFont typeface="Arial"/>
              <a:buNone/>
              <a:defRPr/>
            </a:lvl4pPr>
            <a:lvl5pPr marL="0" marR="0" lvl="4" indent="0" algn="r">
              <a:lnSpc>
                <a:spcPct val="100000"/>
              </a:lnSpc>
              <a:spcBef>
                <a:spcPts val="0"/>
              </a:spcBef>
              <a:spcAft>
                <a:spcPts val="0"/>
              </a:spcAft>
              <a:buClr>
                <a:srgbClr val="000000"/>
              </a:buClr>
              <a:buSzPts val="900"/>
              <a:buFont typeface="Arial"/>
              <a:buNone/>
              <a:defRPr/>
            </a:lvl5pPr>
            <a:lvl6pPr marL="0" marR="0" lvl="5" indent="0" algn="r">
              <a:lnSpc>
                <a:spcPct val="100000"/>
              </a:lnSpc>
              <a:spcBef>
                <a:spcPts val="0"/>
              </a:spcBef>
              <a:spcAft>
                <a:spcPts val="0"/>
              </a:spcAft>
              <a:buClr>
                <a:srgbClr val="000000"/>
              </a:buClr>
              <a:buSzPts val="900"/>
              <a:buFont typeface="Arial"/>
              <a:buNone/>
              <a:defRPr/>
            </a:lvl6pPr>
            <a:lvl7pPr marL="0" marR="0" lvl="6" indent="0" algn="r">
              <a:lnSpc>
                <a:spcPct val="100000"/>
              </a:lnSpc>
              <a:spcBef>
                <a:spcPts val="0"/>
              </a:spcBef>
              <a:spcAft>
                <a:spcPts val="0"/>
              </a:spcAft>
              <a:buClr>
                <a:srgbClr val="000000"/>
              </a:buClr>
              <a:buSzPts val="900"/>
              <a:buFont typeface="Arial"/>
              <a:buNone/>
              <a:defRPr/>
            </a:lvl7pPr>
            <a:lvl8pPr marL="0" marR="0" lvl="7" indent="0" algn="r">
              <a:lnSpc>
                <a:spcPct val="100000"/>
              </a:lnSpc>
              <a:spcBef>
                <a:spcPts val="0"/>
              </a:spcBef>
              <a:spcAft>
                <a:spcPts val="0"/>
              </a:spcAft>
              <a:buClr>
                <a:srgbClr val="000000"/>
              </a:buClr>
              <a:buSzPts val="900"/>
              <a:buFont typeface="Arial"/>
              <a:buNone/>
              <a:defRPr/>
            </a:lvl8pPr>
            <a:lvl9pPr marL="0" marR="0" lvl="8" indent="0" algn="r">
              <a:lnSpc>
                <a:spcPct val="100000"/>
              </a:lnSpc>
              <a:spcBef>
                <a:spcPts val="0"/>
              </a:spcBef>
              <a:spcAft>
                <a:spcPts val="0"/>
              </a:spcAft>
              <a:buClr>
                <a:srgbClr val="000000"/>
              </a:buClr>
              <a:buSzPts val="9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0" y="5716"/>
            <a:ext cx="9144000" cy="6858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628651" y="1369219"/>
            <a:ext cx="3886200" cy="326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0" name="Google Shape;30;p5"/>
          <p:cNvSpPr txBox="1">
            <a:spLocks noGrp="1"/>
          </p:cNvSpPr>
          <p:nvPr>
            <p:ph type="body" idx="2"/>
          </p:nvPr>
        </p:nvSpPr>
        <p:spPr>
          <a:xfrm>
            <a:off x="4629151" y="1369219"/>
            <a:ext cx="3886200" cy="326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1" name="Google Shape;31;p5"/>
          <p:cNvSpPr txBox="1">
            <a:spLocks noGrp="1"/>
          </p:cNvSpPr>
          <p:nvPr>
            <p:ph type="dt" idx="10"/>
          </p:nvPr>
        </p:nvSpPr>
        <p:spPr>
          <a:xfrm>
            <a:off x="628651" y="4767264"/>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3028951" y="4767264"/>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6457951" y="4767264"/>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629842" y="273845"/>
            <a:ext cx="7886700" cy="9942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629842" y="1260873"/>
            <a:ext cx="3868200" cy="6180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37" name="Google Shape;37;p6"/>
          <p:cNvSpPr txBox="1">
            <a:spLocks noGrp="1"/>
          </p:cNvSpPr>
          <p:nvPr>
            <p:ph type="body" idx="2"/>
          </p:nvPr>
        </p:nvSpPr>
        <p:spPr>
          <a:xfrm>
            <a:off x="629842" y="1878806"/>
            <a:ext cx="3868200" cy="2763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8" name="Google Shape;38;p6"/>
          <p:cNvSpPr txBox="1">
            <a:spLocks noGrp="1"/>
          </p:cNvSpPr>
          <p:nvPr>
            <p:ph type="body" idx="3"/>
          </p:nvPr>
        </p:nvSpPr>
        <p:spPr>
          <a:xfrm>
            <a:off x="4629151" y="1260873"/>
            <a:ext cx="3887400" cy="6180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39" name="Google Shape;39;p6"/>
          <p:cNvSpPr txBox="1">
            <a:spLocks noGrp="1"/>
          </p:cNvSpPr>
          <p:nvPr>
            <p:ph type="body" idx="4"/>
          </p:nvPr>
        </p:nvSpPr>
        <p:spPr>
          <a:xfrm>
            <a:off x="4629151" y="1878806"/>
            <a:ext cx="3887400" cy="2763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dt" idx="10"/>
          </p:nvPr>
        </p:nvSpPr>
        <p:spPr>
          <a:xfrm>
            <a:off x="628651" y="4767264"/>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3028951" y="4767264"/>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6457951" y="4767264"/>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400"/>
              <a:buFont typeface="Arial Narrow"/>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3887391" y="740570"/>
            <a:ext cx="4629300" cy="36552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46" name="Google Shape;46;p7"/>
          <p:cNvSpPr txBox="1">
            <a:spLocks noGrp="1"/>
          </p:cNvSpPr>
          <p:nvPr>
            <p:ph type="body" idx="2"/>
          </p:nvPr>
        </p:nvSpPr>
        <p:spPr>
          <a:xfrm>
            <a:off x="629841" y="1543050"/>
            <a:ext cx="2949300" cy="2858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7" name="Google Shape;47;p7"/>
          <p:cNvSpPr txBox="1">
            <a:spLocks noGrp="1"/>
          </p:cNvSpPr>
          <p:nvPr>
            <p:ph type="dt" idx="10"/>
          </p:nvPr>
        </p:nvSpPr>
        <p:spPr>
          <a:xfrm>
            <a:off x="628651" y="4767264"/>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028951" y="4767264"/>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457951" y="4767264"/>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400"/>
              <a:buFont typeface="Arial Narrow"/>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a:spLocks noGrp="1"/>
          </p:cNvSpPr>
          <p:nvPr>
            <p:ph type="pic" idx="2"/>
          </p:nvPr>
        </p:nvSpPr>
        <p:spPr>
          <a:xfrm>
            <a:off x="3887391" y="740570"/>
            <a:ext cx="4629300" cy="3655200"/>
          </a:xfrm>
          <a:prstGeom prst="rect">
            <a:avLst/>
          </a:prstGeom>
          <a:noFill/>
          <a:ln>
            <a:noFill/>
          </a:ln>
        </p:spPr>
      </p:sp>
      <p:sp>
        <p:nvSpPr>
          <p:cNvPr id="53" name="Google Shape;53;p8"/>
          <p:cNvSpPr txBox="1">
            <a:spLocks noGrp="1"/>
          </p:cNvSpPr>
          <p:nvPr>
            <p:ph type="body" idx="1"/>
          </p:nvPr>
        </p:nvSpPr>
        <p:spPr>
          <a:xfrm>
            <a:off x="629841" y="1543050"/>
            <a:ext cx="2949300" cy="2858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4" name="Google Shape;54;p8"/>
          <p:cNvSpPr txBox="1">
            <a:spLocks noGrp="1"/>
          </p:cNvSpPr>
          <p:nvPr>
            <p:ph type="dt" idx="10"/>
          </p:nvPr>
        </p:nvSpPr>
        <p:spPr>
          <a:xfrm>
            <a:off x="628651" y="4767264"/>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3028951" y="4767264"/>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6457951" y="4767264"/>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0" y="5716"/>
            <a:ext cx="9144000" cy="6858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body" idx="1"/>
          </p:nvPr>
        </p:nvSpPr>
        <p:spPr>
          <a:xfrm rot="5400000">
            <a:off x="2940276" y="-1480091"/>
            <a:ext cx="3263400" cy="8531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0" name="Google Shape;60;p9"/>
          <p:cNvSpPr txBox="1">
            <a:spLocks noGrp="1"/>
          </p:cNvSpPr>
          <p:nvPr>
            <p:ph type="dt" idx="10"/>
          </p:nvPr>
        </p:nvSpPr>
        <p:spPr>
          <a:xfrm>
            <a:off x="628651" y="4767264"/>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3028951" y="4767264"/>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6457951" y="4767264"/>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rot="5400000">
            <a:off x="5350051" y="1467544"/>
            <a:ext cx="4359000" cy="19716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txBox="1">
            <a:spLocks noGrp="1"/>
          </p:cNvSpPr>
          <p:nvPr>
            <p:ph type="body" idx="1"/>
          </p:nvPr>
        </p:nvSpPr>
        <p:spPr>
          <a:xfrm rot="5400000">
            <a:off x="1349475" y="-447056"/>
            <a:ext cx="4359000" cy="5800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6" name="Google Shape;66;p10"/>
          <p:cNvSpPr txBox="1">
            <a:spLocks noGrp="1"/>
          </p:cNvSpPr>
          <p:nvPr>
            <p:ph type="dt" idx="10"/>
          </p:nvPr>
        </p:nvSpPr>
        <p:spPr>
          <a:xfrm>
            <a:off x="628651" y="4767264"/>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ftr" idx="11"/>
          </p:nvPr>
        </p:nvSpPr>
        <p:spPr>
          <a:xfrm>
            <a:off x="3028951" y="4767264"/>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0"/>
          <p:cNvSpPr txBox="1">
            <a:spLocks noGrp="1"/>
          </p:cNvSpPr>
          <p:nvPr>
            <p:ph type="sldNum" idx="12"/>
          </p:nvPr>
        </p:nvSpPr>
        <p:spPr>
          <a:xfrm>
            <a:off x="6457951" y="4767264"/>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0" y="5716"/>
            <a:ext cx="9144000" cy="685800"/>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3600"/>
              <a:buFont typeface="Arial Narrow"/>
              <a:buNone/>
              <a:defRPr sz="3600" b="1" i="0" u="none" strike="noStrike" cap="none">
                <a:solidFill>
                  <a:schemeClr val="dk1"/>
                </a:solidFill>
                <a:latin typeface="Arial Narrow"/>
                <a:ea typeface="Arial Narrow"/>
                <a:cs typeface="Arial Narrow"/>
                <a:sym typeface="Arial Narrow"/>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06324" y="1153909"/>
            <a:ext cx="8531400" cy="3263400"/>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Narrow"/>
                <a:ea typeface="Arial Narrow"/>
                <a:cs typeface="Arial Narrow"/>
                <a:sym typeface="Arial Narrow"/>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Narrow"/>
                <a:ea typeface="Arial Narrow"/>
                <a:cs typeface="Arial Narrow"/>
                <a:sym typeface="Arial Narrow"/>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Narrow"/>
                <a:ea typeface="Arial Narrow"/>
                <a:cs typeface="Arial Narrow"/>
                <a:sym typeface="Arial Narrow"/>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Narrow"/>
                <a:ea typeface="Arial Narrow"/>
                <a:cs typeface="Arial Narrow"/>
                <a:sym typeface="Arial Narrow"/>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Narrow"/>
                <a:ea typeface="Arial Narrow"/>
                <a:cs typeface="Arial Narrow"/>
                <a:sym typeface="Arial Narrow"/>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1" y="4767264"/>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1" y="4767264"/>
            <a:ext cx="30861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1" y="4767264"/>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pynegroup/DikshaAnirudhNifty"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1279460" y="854279"/>
            <a:ext cx="6585089" cy="1431934"/>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2300"/>
              <a:buFont typeface="Calibri"/>
              <a:buNone/>
            </a:pPr>
            <a:r>
              <a:rPr lang="en-US" sz="2500" b="1" dirty="0">
                <a:latin typeface="Calibri"/>
                <a:ea typeface="Calibri"/>
                <a:cs typeface="Calibri"/>
                <a:sym typeface="Calibri"/>
              </a:rPr>
              <a:t>Designing Algorithms for</a:t>
            </a:r>
            <a:br>
              <a:rPr lang="en-US" sz="2500" b="1" dirty="0">
                <a:latin typeface="Calibri"/>
                <a:ea typeface="Calibri"/>
                <a:cs typeface="Calibri"/>
                <a:sym typeface="Calibri"/>
              </a:rPr>
            </a:br>
            <a:r>
              <a:rPr lang="en-US" sz="2500" b="1" dirty="0">
                <a:latin typeface="Calibri"/>
                <a:ea typeface="Calibri"/>
                <a:cs typeface="Calibri"/>
                <a:sym typeface="Calibri"/>
              </a:rPr>
              <a:t>Deciphering Dependencies between Stock Prices</a:t>
            </a:r>
            <a:endParaRPr lang="en-US" sz="1000" b="1" dirty="0">
              <a:latin typeface="Calibri"/>
              <a:ea typeface="Calibri"/>
              <a:cs typeface="Calibri"/>
              <a:sym typeface="Calibri"/>
            </a:endParaRPr>
          </a:p>
        </p:txBody>
      </p:sp>
      <p:sp>
        <p:nvSpPr>
          <p:cNvPr id="130" name="Google Shape;130;p25"/>
          <p:cNvSpPr txBox="1">
            <a:spLocks noGrp="1"/>
          </p:cNvSpPr>
          <p:nvPr>
            <p:ph type="subTitle" idx="1"/>
          </p:nvPr>
        </p:nvSpPr>
        <p:spPr>
          <a:xfrm>
            <a:off x="1279460" y="2363426"/>
            <a:ext cx="6585089" cy="1784827"/>
          </a:xfrm>
          <a:prstGeom prst="rect">
            <a:avLst/>
          </a:prstGeom>
          <a:noFill/>
          <a:ln>
            <a:noFill/>
          </a:ln>
        </p:spPr>
        <p:txBody>
          <a:bodyPr spcFirstLastPara="1" wrap="square" lIns="68575" tIns="34275" rIns="68575" bIns="34275" anchor="t" anchorCtr="0">
            <a:normAutofit/>
          </a:bodyPr>
          <a:lstStyle/>
          <a:p>
            <a:pPr marL="0" indent="0">
              <a:spcBef>
                <a:spcPts val="0"/>
              </a:spcBef>
              <a:buSzPts val="2000"/>
            </a:pPr>
            <a:br>
              <a:rPr lang="en" sz="2400" baseline="30000" dirty="0"/>
            </a:br>
            <a:r>
              <a:rPr lang="en" sz="2400" baseline="30000" dirty="0"/>
              <a:t>The B</a:t>
            </a:r>
            <a:r>
              <a:rPr lang="en-IN" sz="2400" baseline="30000" dirty="0"/>
              <a:t>T</a:t>
            </a:r>
            <a:r>
              <a:rPr lang="en" sz="2400" baseline="30000" dirty="0"/>
              <a:t>ech Project of</a:t>
            </a:r>
          </a:p>
          <a:p>
            <a:pPr marL="0" lvl="0" indent="0" algn="ctr" rtl="0">
              <a:lnSpc>
                <a:spcPct val="90000"/>
              </a:lnSpc>
              <a:spcBef>
                <a:spcPts val="0"/>
              </a:spcBef>
              <a:spcAft>
                <a:spcPts val="0"/>
              </a:spcAft>
              <a:buClr>
                <a:schemeClr val="dk1"/>
              </a:buClr>
              <a:buSzPts val="2000"/>
              <a:buNone/>
            </a:pPr>
            <a:r>
              <a:rPr lang="en" sz="2500" b="1" baseline="30000" dirty="0"/>
              <a:t>Anirudh Bajaj (</a:t>
            </a:r>
            <a:r>
              <a:rPr lang="en-IN" sz="2500" b="1" baseline="30000" dirty="0"/>
              <a:t>B20CS013</a:t>
            </a:r>
            <a:r>
              <a:rPr lang="en" sz="2500" b="1" baseline="30000" dirty="0"/>
              <a:t>) and Diksha Jena (</a:t>
            </a:r>
            <a:r>
              <a:rPr lang="en-IN" sz="2500" b="1" baseline="30000" dirty="0"/>
              <a:t>B20CS005</a:t>
            </a:r>
            <a:r>
              <a:rPr lang="en" sz="2500" b="1" baseline="30000" dirty="0"/>
              <a:t>)</a:t>
            </a:r>
            <a:endParaRPr lang="en" sz="2500" baseline="30000" dirty="0"/>
          </a:p>
          <a:p>
            <a:pPr marL="0" lvl="0" indent="0" algn="ctr" rtl="0">
              <a:lnSpc>
                <a:spcPct val="90000"/>
              </a:lnSpc>
              <a:spcBef>
                <a:spcPts val="0"/>
              </a:spcBef>
              <a:spcAft>
                <a:spcPts val="0"/>
              </a:spcAft>
              <a:buClr>
                <a:schemeClr val="dk1"/>
              </a:buClr>
              <a:buSzPts val="2000"/>
              <a:buNone/>
            </a:pPr>
            <a:r>
              <a:rPr lang="en" sz="2500" baseline="30000" dirty="0"/>
              <a:t>Mentor: Dr Saptarshi Pyne</a:t>
            </a:r>
          </a:p>
          <a:p>
            <a:pPr marL="0" lvl="0" indent="0" algn="ctr" rtl="0">
              <a:lnSpc>
                <a:spcPct val="90000"/>
              </a:lnSpc>
              <a:spcBef>
                <a:spcPts val="0"/>
              </a:spcBef>
              <a:spcAft>
                <a:spcPts val="0"/>
              </a:spcAft>
              <a:buClr>
                <a:schemeClr val="dk1"/>
              </a:buClr>
              <a:buSzPts val="2000"/>
              <a:buNone/>
            </a:pPr>
            <a:br>
              <a:rPr lang="en" dirty="0"/>
            </a:br>
            <a:r>
              <a:rPr lang="en" dirty="0"/>
              <a:t>Department of Computer Science and Engineering</a:t>
            </a:r>
            <a:br>
              <a:rPr lang="en" dirty="0"/>
            </a:br>
            <a:r>
              <a:rPr lang="en" dirty="0"/>
              <a:t>Indian Institute of Technology Jodhpur, Rajasthan, India 342030</a:t>
            </a:r>
            <a:endParaRPr dirty="0">
              <a:latin typeface="Arial Narrow"/>
              <a:ea typeface="Arial Narrow"/>
              <a:cs typeface="Arial Narrow"/>
              <a:sym typeface="Arial Narrow"/>
            </a:endParaRPr>
          </a:p>
        </p:txBody>
      </p:sp>
      <p:pic>
        <p:nvPicPr>
          <p:cNvPr id="131" name="Google Shape;131;p25"/>
          <p:cNvPicPr preferRelativeResize="0"/>
          <p:nvPr/>
        </p:nvPicPr>
        <p:blipFill rotWithShape="1">
          <a:blip r:embed="rId3">
            <a:alphaModFix/>
          </a:blip>
          <a:srcRect/>
          <a:stretch/>
        </p:blipFill>
        <p:spPr>
          <a:xfrm>
            <a:off x="4082435" y="150719"/>
            <a:ext cx="979129" cy="1023875"/>
          </a:xfrm>
          <a:prstGeom prst="rect">
            <a:avLst/>
          </a:prstGeom>
          <a:noFill/>
          <a:ln>
            <a:noFill/>
          </a:ln>
        </p:spPr>
      </p:pic>
      <p:sp>
        <p:nvSpPr>
          <p:cNvPr id="2" name="TextBox 1">
            <a:extLst>
              <a:ext uri="{FF2B5EF4-FFF2-40B4-BE49-F238E27FC236}">
                <a16:creationId xmlns:a16="http://schemas.microsoft.com/office/drawing/2014/main" id="{7F02E0AC-5CEF-6BB6-B4DF-CFD4EEC9314D}"/>
              </a:ext>
            </a:extLst>
          </p:cNvPr>
          <p:cNvSpPr txBox="1"/>
          <p:nvPr/>
        </p:nvSpPr>
        <p:spPr>
          <a:xfrm>
            <a:off x="3797784" y="4527396"/>
            <a:ext cx="1656223" cy="307777"/>
          </a:xfrm>
          <a:prstGeom prst="rect">
            <a:avLst/>
          </a:prstGeom>
          <a:noFill/>
        </p:spPr>
        <p:txBody>
          <a:bodyPr wrap="none" rtlCol="0">
            <a:spAutoFit/>
          </a:bodyPr>
          <a:lstStyle/>
          <a:p>
            <a:r>
              <a:rPr lang="en-IN" dirty="0"/>
              <a:t>December 6,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0" y="341"/>
            <a:ext cx="9144000" cy="685800"/>
          </a:xfrm>
          <a:prstGeom prst="rect">
            <a:avLst/>
          </a:prstGeom>
          <a:solidFill>
            <a:srgbClr val="00206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Narrow"/>
              <a:buNone/>
            </a:pPr>
            <a:r>
              <a:rPr lang="en" dirty="0"/>
              <a:t>Evaluation</a:t>
            </a:r>
            <a:endParaRPr dirty="0"/>
          </a:p>
        </p:txBody>
      </p:sp>
      <p:sp>
        <p:nvSpPr>
          <p:cNvPr id="187" name="Google Shape;187;p21"/>
          <p:cNvSpPr txBox="1">
            <a:spLocks noGrp="1"/>
          </p:cNvSpPr>
          <p:nvPr>
            <p:ph type="body" idx="1"/>
          </p:nvPr>
        </p:nvSpPr>
        <p:spPr>
          <a:xfrm>
            <a:off x="243850" y="947050"/>
            <a:ext cx="5190000" cy="3820200"/>
          </a:xfrm>
          <a:prstGeom prst="rect">
            <a:avLst/>
          </a:prstGeom>
          <a:noFill/>
          <a:ln>
            <a:noFill/>
          </a:ln>
        </p:spPr>
        <p:txBody>
          <a:bodyPr spcFirstLastPara="1" wrap="square" lIns="91425" tIns="45700" rIns="91425" bIns="45700" anchor="t" anchorCtr="0">
            <a:noAutofit/>
          </a:bodyPr>
          <a:lstStyle/>
          <a:p>
            <a:pPr marL="457200" lvl="0" indent="-317500" algn="l" rtl="0">
              <a:lnSpc>
                <a:spcPct val="115000"/>
              </a:lnSpc>
              <a:spcBef>
                <a:spcPts val="0"/>
              </a:spcBef>
              <a:spcAft>
                <a:spcPts val="0"/>
              </a:spcAft>
              <a:buSzPts val="1400"/>
              <a:buAutoNum type="arabicPeriod"/>
            </a:pPr>
            <a:r>
              <a:rPr lang="en" sz="1400" b="1" dirty="0">
                <a:latin typeface="Arial"/>
                <a:ea typeface="Arial"/>
                <a:cs typeface="Arial"/>
                <a:sym typeface="Arial"/>
              </a:rPr>
              <a:t>Euclidean norm : </a:t>
            </a:r>
            <a:endParaRPr sz="1400" b="1" dirty="0">
              <a:latin typeface="Arial"/>
              <a:ea typeface="Arial"/>
              <a:cs typeface="Arial"/>
              <a:sym typeface="Arial"/>
            </a:endParaRPr>
          </a:p>
          <a:p>
            <a:pPr marL="914400" lvl="1" indent="-317500" algn="l" rtl="0">
              <a:lnSpc>
                <a:spcPct val="115000"/>
              </a:lnSpc>
              <a:spcBef>
                <a:spcPts val="1000"/>
              </a:spcBef>
              <a:spcAft>
                <a:spcPts val="0"/>
              </a:spcAft>
              <a:buSzPts val="1400"/>
              <a:buAutoNum type="arabicPeriod"/>
            </a:pPr>
            <a:r>
              <a:rPr lang="en" sz="1400" b="1" dirty="0">
                <a:latin typeface="Arial"/>
                <a:ea typeface="Arial"/>
                <a:cs typeface="Arial"/>
                <a:sym typeface="Arial"/>
              </a:rPr>
              <a:t>For entire dataset </a:t>
            </a:r>
            <a:endParaRPr sz="1400" b="1" dirty="0">
              <a:latin typeface="Arial"/>
              <a:ea typeface="Arial"/>
              <a:cs typeface="Arial"/>
              <a:sym typeface="Arial"/>
            </a:endParaRPr>
          </a:p>
          <a:p>
            <a:pPr lvl="2" indent="-317500">
              <a:lnSpc>
                <a:spcPct val="115000"/>
              </a:lnSpc>
              <a:spcBef>
                <a:spcPts val="0"/>
              </a:spcBef>
              <a:buSzPts val="1400"/>
            </a:pPr>
            <a:r>
              <a:rPr lang="en" sz="1400" dirty="0">
                <a:latin typeface="Arial"/>
                <a:ea typeface="Arial"/>
                <a:cs typeface="Arial"/>
                <a:sym typeface="Arial"/>
              </a:rPr>
              <a:t>Predicted data: 76.7333043730035</a:t>
            </a:r>
            <a:endParaRPr sz="1400" dirty="0">
              <a:latin typeface="Arial"/>
              <a:ea typeface="Arial"/>
              <a:cs typeface="Arial"/>
              <a:sym typeface="Arial"/>
            </a:endParaRPr>
          </a:p>
          <a:p>
            <a:pPr lvl="2" indent="-317500">
              <a:lnSpc>
                <a:spcPct val="115000"/>
              </a:lnSpc>
              <a:spcBef>
                <a:spcPts val="0"/>
              </a:spcBef>
              <a:buSzPts val="1400"/>
            </a:pPr>
            <a:r>
              <a:rPr lang="en" sz="1400" dirty="0">
                <a:latin typeface="Arial"/>
                <a:ea typeface="Arial"/>
                <a:cs typeface="Arial"/>
                <a:sym typeface="Arial"/>
              </a:rPr>
              <a:t>Test data: 77.27871634544663</a:t>
            </a:r>
            <a:endParaRPr sz="1400" dirty="0">
              <a:latin typeface="Arial"/>
              <a:ea typeface="Arial"/>
              <a:cs typeface="Arial"/>
              <a:sym typeface="Arial"/>
            </a:endParaRPr>
          </a:p>
          <a:p>
            <a:pPr lvl="2" indent="-317500">
              <a:lnSpc>
                <a:spcPct val="115000"/>
              </a:lnSpc>
              <a:spcBef>
                <a:spcPts val="0"/>
              </a:spcBef>
              <a:buSzPts val="1400"/>
            </a:pPr>
            <a:r>
              <a:rPr lang="en" sz="1400" dirty="0">
                <a:latin typeface="Arial"/>
                <a:ea typeface="Arial"/>
                <a:cs typeface="Arial"/>
                <a:sym typeface="Arial"/>
              </a:rPr>
              <a:t>Similarity: 99.3%</a:t>
            </a:r>
            <a:endParaRPr sz="1400" dirty="0">
              <a:latin typeface="Arial"/>
              <a:ea typeface="Arial"/>
              <a:cs typeface="Arial"/>
              <a:sym typeface="Arial"/>
            </a:endParaRPr>
          </a:p>
          <a:p>
            <a:pPr marL="914400" lvl="1" indent="-317500" algn="l" rtl="0">
              <a:lnSpc>
                <a:spcPct val="115000"/>
              </a:lnSpc>
              <a:spcBef>
                <a:spcPts val="1000"/>
              </a:spcBef>
              <a:spcAft>
                <a:spcPts val="0"/>
              </a:spcAft>
              <a:buSzPts val="1400"/>
              <a:buAutoNum type="arabicPeriod"/>
            </a:pPr>
            <a:r>
              <a:rPr lang="en" sz="1400" b="1" dirty="0">
                <a:latin typeface="Arial"/>
                <a:ea typeface="Arial"/>
                <a:cs typeface="Arial"/>
                <a:sym typeface="Arial"/>
              </a:rPr>
              <a:t>Stock-wise average</a:t>
            </a:r>
            <a:r>
              <a:rPr lang="en" sz="1400" dirty="0">
                <a:latin typeface="Arial"/>
                <a:ea typeface="Arial"/>
                <a:cs typeface="Arial"/>
                <a:sym typeface="Arial"/>
              </a:rPr>
              <a:t> </a:t>
            </a:r>
            <a:endParaRPr sz="1400" dirty="0">
              <a:latin typeface="Arial"/>
              <a:ea typeface="Arial"/>
              <a:cs typeface="Arial"/>
              <a:sym typeface="Arial"/>
            </a:endParaRPr>
          </a:p>
          <a:p>
            <a:pPr lvl="2" indent="-317500">
              <a:lnSpc>
                <a:spcPct val="115000"/>
              </a:lnSpc>
              <a:spcBef>
                <a:spcPts val="0"/>
              </a:spcBef>
              <a:buSzPts val="1400"/>
            </a:pPr>
            <a:r>
              <a:rPr lang="en" sz="1400" dirty="0">
                <a:latin typeface="Arial"/>
                <a:ea typeface="Arial"/>
                <a:cs typeface="Arial"/>
                <a:sym typeface="Arial"/>
              </a:rPr>
              <a:t>Predicted data: 8.803807791</a:t>
            </a:r>
            <a:endParaRPr sz="1400" dirty="0">
              <a:latin typeface="Arial"/>
              <a:ea typeface="Arial"/>
              <a:cs typeface="Arial"/>
              <a:sym typeface="Arial"/>
            </a:endParaRPr>
          </a:p>
          <a:p>
            <a:pPr lvl="2" indent="-317500">
              <a:lnSpc>
                <a:spcPct val="115000"/>
              </a:lnSpc>
              <a:spcBef>
                <a:spcPts val="0"/>
              </a:spcBef>
              <a:buSzPts val="1400"/>
            </a:pPr>
            <a:r>
              <a:rPr lang="en" sz="1400" dirty="0">
                <a:latin typeface="Arial"/>
                <a:ea typeface="Arial"/>
                <a:cs typeface="Arial"/>
                <a:sym typeface="Arial"/>
              </a:rPr>
              <a:t>Test Data: 9.255634165</a:t>
            </a:r>
            <a:endParaRPr sz="1400" dirty="0">
              <a:latin typeface="Arial"/>
              <a:ea typeface="Arial"/>
              <a:cs typeface="Arial"/>
              <a:sym typeface="Arial"/>
            </a:endParaRPr>
          </a:p>
          <a:p>
            <a:pPr lvl="2" indent="-317500">
              <a:lnSpc>
                <a:spcPct val="115000"/>
              </a:lnSpc>
              <a:spcBef>
                <a:spcPts val="0"/>
              </a:spcBef>
              <a:buSzPts val="1400"/>
            </a:pPr>
            <a:r>
              <a:rPr lang="en" sz="1400" dirty="0">
                <a:latin typeface="Arial"/>
                <a:ea typeface="Arial"/>
                <a:cs typeface="Arial"/>
                <a:sym typeface="Arial"/>
              </a:rPr>
              <a:t>Similarity: 95.11%</a:t>
            </a:r>
            <a:endParaRPr sz="1400" dirty="0">
              <a:latin typeface="Arial"/>
              <a:ea typeface="Arial"/>
              <a:cs typeface="Arial"/>
              <a:sym typeface="Arial"/>
            </a:endParaRPr>
          </a:p>
          <a:p>
            <a:pPr marL="457200" lvl="0" indent="-317500" algn="l" rtl="0">
              <a:lnSpc>
                <a:spcPct val="115000"/>
              </a:lnSpc>
              <a:spcBef>
                <a:spcPts val="1000"/>
              </a:spcBef>
              <a:spcAft>
                <a:spcPts val="0"/>
              </a:spcAft>
              <a:buSzPts val="1400"/>
              <a:buAutoNum type="arabicPeriod"/>
            </a:pPr>
            <a:r>
              <a:rPr lang="en" sz="1400" b="1" dirty="0">
                <a:latin typeface="Arial"/>
                <a:ea typeface="Arial"/>
                <a:cs typeface="Arial"/>
                <a:sym typeface="Arial"/>
              </a:rPr>
              <a:t>F1 score : </a:t>
            </a:r>
            <a:endParaRPr sz="1400" b="1" dirty="0">
              <a:latin typeface="Arial"/>
              <a:ea typeface="Arial"/>
              <a:cs typeface="Arial"/>
              <a:sym typeface="Arial"/>
            </a:endParaRPr>
          </a:p>
          <a:p>
            <a:pPr marL="914400" lvl="1" indent="-317500" algn="l" rtl="0">
              <a:lnSpc>
                <a:spcPct val="115000"/>
              </a:lnSpc>
              <a:spcBef>
                <a:spcPts val="1000"/>
              </a:spcBef>
              <a:spcAft>
                <a:spcPts val="0"/>
              </a:spcAft>
              <a:buSzPts val="1400"/>
              <a:buAutoNum type="arabicPeriod"/>
            </a:pPr>
            <a:r>
              <a:rPr lang="en" sz="1400" dirty="0">
                <a:latin typeface="Arial"/>
                <a:ea typeface="Arial"/>
                <a:cs typeface="Arial"/>
                <a:sym typeface="Arial"/>
              </a:rPr>
              <a:t>For entire dataset: 0.49106239460371</a:t>
            </a:r>
            <a:endParaRPr sz="1400" dirty="0">
              <a:latin typeface="Arial"/>
              <a:ea typeface="Arial"/>
              <a:cs typeface="Arial"/>
              <a:sym typeface="Arial"/>
            </a:endParaRPr>
          </a:p>
          <a:p>
            <a:pPr marL="914400" lvl="1" indent="-317500" algn="l" rtl="0">
              <a:lnSpc>
                <a:spcPct val="115000"/>
              </a:lnSpc>
              <a:spcBef>
                <a:spcPts val="0"/>
              </a:spcBef>
              <a:spcAft>
                <a:spcPts val="0"/>
              </a:spcAft>
              <a:buSzPts val="1400"/>
              <a:buAutoNum type="arabicPeriod"/>
            </a:pPr>
            <a:r>
              <a:rPr lang="en" sz="1400" dirty="0">
                <a:latin typeface="Arial"/>
                <a:ea typeface="Arial"/>
                <a:cs typeface="Arial"/>
                <a:sym typeface="Arial"/>
              </a:rPr>
              <a:t>Stock-wise average: 0.286785462</a:t>
            </a:r>
            <a:endParaRPr sz="1400" dirty="0"/>
          </a:p>
        </p:txBody>
      </p:sp>
      <p:sp>
        <p:nvSpPr>
          <p:cNvPr id="188" name="Google Shape;188;p21"/>
          <p:cNvSpPr txBox="1">
            <a:spLocks noGrp="1"/>
          </p:cNvSpPr>
          <p:nvPr>
            <p:ph type="sldNum" idx="12"/>
          </p:nvPr>
        </p:nvSpPr>
        <p:spPr>
          <a:xfrm>
            <a:off x="6732271" y="4767264"/>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
              <a:t>10</a:t>
            </a:fld>
            <a:endParaRPr dirty="0"/>
          </a:p>
        </p:txBody>
      </p:sp>
      <p:pic>
        <p:nvPicPr>
          <p:cNvPr id="189" name="Google Shape;189;p21" descr="Dependency Graph :for IOC"/>
          <p:cNvPicPr preferRelativeResize="0"/>
          <p:nvPr/>
        </p:nvPicPr>
        <p:blipFill rotWithShape="1">
          <a:blip r:embed="rId3">
            <a:alphaModFix/>
          </a:blip>
          <a:srcRect l="13397" t="12573" r="10260" b="12091"/>
          <a:stretch/>
        </p:blipFill>
        <p:spPr>
          <a:xfrm>
            <a:off x="5487200" y="1850376"/>
            <a:ext cx="2891575" cy="2138575"/>
          </a:xfrm>
          <a:prstGeom prst="rect">
            <a:avLst/>
          </a:prstGeom>
          <a:noFill/>
          <a:ln>
            <a:noFill/>
          </a:ln>
        </p:spPr>
      </p:pic>
      <p:sp>
        <p:nvSpPr>
          <p:cNvPr id="190" name="Google Shape;190;p21"/>
          <p:cNvSpPr txBox="1"/>
          <p:nvPr/>
        </p:nvSpPr>
        <p:spPr>
          <a:xfrm>
            <a:off x="5432975" y="4088488"/>
            <a:ext cx="3000000"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chemeClr val="tx1"/>
                </a:solidFill>
                <a:latin typeface="Calibri"/>
                <a:ea typeface="Calibri"/>
                <a:cs typeface="Calibri"/>
                <a:sym typeface="Calibri"/>
              </a:rPr>
              <a:t>Dependency graph of IOC (Indian Oil Corp.)</a:t>
            </a:r>
            <a:endParaRPr sz="2400" dirty="0">
              <a:solidFill>
                <a:schemeClr val="tx1"/>
              </a:solidFill>
            </a:endParaRPr>
          </a:p>
        </p:txBody>
      </p:sp>
    </p:spTree>
    <p:extLst>
      <p:ext uri="{BB962C8B-B14F-4D97-AF65-F5344CB8AC3E}">
        <p14:creationId xmlns:p14="http://schemas.microsoft.com/office/powerpoint/2010/main" val="5559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0" y="341"/>
            <a:ext cx="9144000" cy="685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dirty="0"/>
              <a:t>Summary and future work</a:t>
            </a:r>
            <a:endParaRPr dirty="0"/>
          </a:p>
        </p:txBody>
      </p:sp>
      <p:sp>
        <p:nvSpPr>
          <p:cNvPr id="181" name="Google Shape;181;p20"/>
          <p:cNvSpPr txBox="1">
            <a:spLocks noGrp="1"/>
          </p:cNvSpPr>
          <p:nvPr>
            <p:ph type="body" idx="1"/>
          </p:nvPr>
        </p:nvSpPr>
        <p:spPr>
          <a:xfrm>
            <a:off x="354328" y="829159"/>
            <a:ext cx="8423921" cy="4062591"/>
          </a:xfrm>
          <a:prstGeom prst="rect">
            <a:avLst/>
          </a:prstGeom>
        </p:spPr>
        <p:txBody>
          <a:bodyPr spcFirstLastPara="1" wrap="square" lIns="91425" tIns="45700" rIns="91425" bIns="45700" anchor="t" anchorCtr="0">
            <a:normAutofit/>
          </a:bodyPr>
          <a:lstStyle/>
          <a:p>
            <a:pPr marL="0" indent="0">
              <a:lnSpc>
                <a:spcPct val="115000"/>
              </a:lnSpc>
              <a:spcBef>
                <a:spcPts val="0"/>
              </a:spcBef>
              <a:buSzPct val="100000"/>
              <a:buNone/>
            </a:pPr>
            <a:r>
              <a:rPr lang="en-IN" sz="2400" dirty="0">
                <a:latin typeface="Arial"/>
                <a:ea typeface="Arial"/>
                <a:cs typeface="Arial"/>
                <a:sym typeface="Arial"/>
              </a:rPr>
              <a:t>We developed a novel pipeline for </a:t>
            </a:r>
          </a:p>
          <a:p>
            <a:pPr marL="0" indent="0">
              <a:lnSpc>
                <a:spcPct val="115000"/>
              </a:lnSpc>
              <a:spcBef>
                <a:spcPts val="0"/>
              </a:spcBef>
              <a:buSzPct val="100000"/>
              <a:buNone/>
            </a:pPr>
            <a:r>
              <a:rPr lang="en-IN" sz="2400" dirty="0">
                <a:latin typeface="Arial"/>
                <a:ea typeface="Arial"/>
                <a:cs typeface="Arial"/>
                <a:sym typeface="Arial"/>
              </a:rPr>
              <a:t>- quantifying the dependencies between different stocks and</a:t>
            </a:r>
          </a:p>
          <a:p>
            <a:pPr marL="0" indent="0">
              <a:lnSpc>
                <a:spcPct val="115000"/>
              </a:lnSpc>
              <a:spcBef>
                <a:spcPts val="0"/>
              </a:spcBef>
              <a:buSzPct val="100000"/>
              <a:buNone/>
            </a:pPr>
            <a:r>
              <a:rPr lang="en-IN" sz="2400" dirty="0">
                <a:latin typeface="Arial"/>
                <a:ea typeface="Arial"/>
                <a:cs typeface="Arial"/>
                <a:sym typeface="Arial"/>
              </a:rPr>
              <a:t>- utilizing this information for predicting their prices.</a:t>
            </a:r>
            <a:br>
              <a:rPr lang="en-IN" sz="2400" dirty="0">
                <a:latin typeface="Arial"/>
                <a:ea typeface="Arial"/>
                <a:cs typeface="Arial"/>
                <a:sym typeface="Arial"/>
              </a:rPr>
            </a:br>
            <a:r>
              <a:rPr lang="en-IN" sz="2400" dirty="0">
                <a:latin typeface="Arial"/>
                <a:ea typeface="Arial"/>
                <a:cs typeface="Arial"/>
                <a:sym typeface="Arial"/>
              </a:rPr>
              <a:t>(Code and data: </a:t>
            </a:r>
            <a:r>
              <a:rPr lang="en-IN" sz="2400" dirty="0">
                <a:hlinkClick r:id="rId3"/>
              </a:rPr>
              <a:t>https://github.com/spynegroup/DikshaAnirudhNifty</a:t>
            </a:r>
            <a:r>
              <a:rPr lang="en-IN" sz="2400" dirty="0">
                <a:latin typeface="Arial"/>
                <a:ea typeface="Arial"/>
                <a:cs typeface="Arial"/>
                <a:sym typeface="Arial"/>
              </a:rPr>
              <a:t>)</a:t>
            </a:r>
          </a:p>
          <a:p>
            <a:pPr marL="0" indent="0">
              <a:lnSpc>
                <a:spcPct val="115000"/>
              </a:lnSpc>
              <a:spcBef>
                <a:spcPts val="0"/>
              </a:spcBef>
              <a:buSzPct val="100000"/>
              <a:buNone/>
            </a:pPr>
            <a:endParaRPr lang="en-IN" sz="2400" dirty="0">
              <a:latin typeface="Arial"/>
              <a:ea typeface="Arial"/>
              <a:cs typeface="Arial"/>
              <a:sym typeface="Arial"/>
            </a:endParaRPr>
          </a:p>
          <a:p>
            <a:pPr marL="0" indent="0">
              <a:lnSpc>
                <a:spcPct val="115000"/>
              </a:lnSpc>
              <a:spcBef>
                <a:spcPts val="0"/>
              </a:spcBef>
              <a:buSzPct val="100000"/>
              <a:buNone/>
            </a:pPr>
            <a:endParaRPr lang="en-IN" sz="2400" dirty="0">
              <a:latin typeface="Arial"/>
              <a:ea typeface="Arial"/>
              <a:cs typeface="Arial"/>
              <a:sym typeface="Arial"/>
            </a:endParaRPr>
          </a:p>
          <a:p>
            <a:pPr marL="0" indent="0">
              <a:lnSpc>
                <a:spcPct val="115000"/>
              </a:lnSpc>
              <a:spcBef>
                <a:spcPts val="0"/>
              </a:spcBef>
              <a:buSzPct val="100000"/>
              <a:buNone/>
            </a:pPr>
            <a:r>
              <a:rPr lang="en-IN" sz="2400" dirty="0">
                <a:latin typeface="Arial"/>
                <a:ea typeface="Arial"/>
                <a:cs typeface="Arial"/>
                <a:sym typeface="Arial"/>
              </a:rPr>
              <a:t>In future, we would like to compare the goodness of our prediction with that of the alternative algorithms such as the long short-term memory (LSTM).</a:t>
            </a:r>
            <a:endParaRPr sz="2400" dirty="0">
              <a:latin typeface="Arial"/>
              <a:ea typeface="Arial"/>
              <a:cs typeface="Arial"/>
              <a:sym typeface="Arial"/>
            </a:endParaRPr>
          </a:p>
        </p:txBody>
      </p:sp>
      <p:sp>
        <p:nvSpPr>
          <p:cNvPr id="2" name="Slide Number Placeholder 1">
            <a:extLst>
              <a:ext uri="{FF2B5EF4-FFF2-40B4-BE49-F238E27FC236}">
                <a16:creationId xmlns:a16="http://schemas.microsoft.com/office/drawing/2014/main" id="{0CB48AE3-AF08-2612-EABE-E5BC07628F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4218044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0" y="341"/>
            <a:ext cx="9144000" cy="685800"/>
          </a:xfrm>
          <a:prstGeom prst="rect">
            <a:avLst/>
          </a:prstGeom>
          <a:solidFill>
            <a:srgbClr val="00206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Narrow"/>
              <a:buNone/>
            </a:pPr>
            <a:r>
              <a:rPr lang="en"/>
              <a:t>References</a:t>
            </a:r>
            <a:endParaRPr/>
          </a:p>
        </p:txBody>
      </p:sp>
      <p:sp>
        <p:nvSpPr>
          <p:cNvPr id="230" name="Google Shape;230;p27"/>
          <p:cNvSpPr txBox="1">
            <a:spLocks noGrp="1"/>
          </p:cNvSpPr>
          <p:nvPr>
            <p:ph type="body" idx="1"/>
          </p:nvPr>
        </p:nvSpPr>
        <p:spPr>
          <a:xfrm>
            <a:off x="243840" y="947056"/>
            <a:ext cx="8534400" cy="3820207"/>
          </a:xfrm>
          <a:prstGeom prst="rect">
            <a:avLst/>
          </a:prstGeom>
          <a:noFill/>
          <a:ln>
            <a:noFill/>
          </a:ln>
        </p:spPr>
        <p:txBody>
          <a:bodyPr spcFirstLastPara="1" wrap="square" lIns="91425" tIns="45700" rIns="91425" bIns="45700" anchor="t" anchorCtr="0">
            <a:normAutofit fontScale="70000" lnSpcReduction="20000"/>
          </a:bodyPr>
          <a:lstStyle/>
          <a:p>
            <a:pPr marL="457188" lvl="0" indent="-355588" algn="l" rtl="0">
              <a:spcBef>
                <a:spcPts val="750"/>
              </a:spcBef>
              <a:spcAft>
                <a:spcPts val="0"/>
              </a:spcAft>
              <a:buSzPct val="100000"/>
              <a:buChar char="•"/>
            </a:pPr>
            <a:r>
              <a:rPr lang="en"/>
              <a:t>Yi Zuo, Masaaki Harada, Takao Mizuno, and Eisuke Kita : Bayesian Network Based Prediction Algorithm of Stock Price Return (2012)</a:t>
            </a:r>
            <a:endParaRPr/>
          </a:p>
          <a:p>
            <a:pPr marL="457188" lvl="0" indent="-355588" algn="l" rtl="0">
              <a:spcBef>
                <a:spcPts val="750"/>
              </a:spcBef>
              <a:spcAft>
                <a:spcPts val="0"/>
              </a:spcAft>
              <a:buSzPct val="100000"/>
              <a:buChar char="•"/>
            </a:pPr>
            <a:r>
              <a:rPr lang="en"/>
              <a:t>Ward, J. H. (1963). Hierarchical Grouping to Optimize an Objective Function. Journal of the American Statistical Association, 58(301), 236–244. </a:t>
            </a:r>
            <a:endParaRPr/>
          </a:p>
          <a:p>
            <a:pPr marL="457188" lvl="0" indent="-355588" algn="l" rtl="0">
              <a:spcBef>
                <a:spcPts val="750"/>
              </a:spcBef>
              <a:spcAft>
                <a:spcPts val="0"/>
              </a:spcAft>
              <a:buSzPct val="100000"/>
              <a:buChar char="•"/>
            </a:pPr>
            <a:r>
              <a:rPr lang="en"/>
              <a:t>Koller, Daphne : Probabilistic Graphical Models  </a:t>
            </a:r>
            <a:endParaRPr/>
          </a:p>
          <a:p>
            <a:pPr marL="457188" lvl="0" indent="-355588" algn="l" rtl="0">
              <a:spcBef>
                <a:spcPts val="750"/>
              </a:spcBef>
              <a:spcAft>
                <a:spcPts val="0"/>
              </a:spcAft>
              <a:buSzPct val="100000"/>
              <a:buChar char="•"/>
            </a:pPr>
            <a:r>
              <a:rPr lang="en"/>
              <a:t>Box, G., Jenkins, G.M., Reinsel, G.C.: Time Series Analysis: Forecasting and Control. Prentice-Hall (1994)</a:t>
            </a:r>
            <a:endParaRPr/>
          </a:p>
          <a:p>
            <a:pPr marL="457188" lvl="0" indent="-355588" algn="l" rtl="0">
              <a:spcBef>
                <a:spcPts val="750"/>
              </a:spcBef>
              <a:spcAft>
                <a:spcPts val="0"/>
              </a:spcAft>
              <a:buSzPct val="100000"/>
              <a:buChar char="•"/>
            </a:pPr>
            <a:r>
              <a:rPr lang="en"/>
              <a:t>Pearl, J., Russell, S.: Bayesian networks. In: Arbib, M.A. (ed.) Handbook of Brain Theory and Neural Networks, pp. 157–160. MIT Press (2002)</a:t>
            </a:r>
            <a:endParaRPr/>
          </a:p>
          <a:p>
            <a:pPr marL="457188" lvl="0" indent="-355588" algn="l" rtl="0">
              <a:spcBef>
                <a:spcPts val="750"/>
              </a:spcBef>
              <a:spcAft>
                <a:spcPts val="0"/>
              </a:spcAft>
              <a:buSzPct val="100000"/>
              <a:buChar char="•"/>
            </a:pPr>
            <a:r>
              <a:rPr lang="en"/>
              <a:t>Cooper, G.F., Herskovits, E.: A Bayesian method for the induction of probabilistic networks from data. Machine Learning 9(4), 309–347 (1992)</a:t>
            </a:r>
            <a:endParaRPr/>
          </a:p>
          <a:p>
            <a:pPr marL="457189" lvl="0" indent="-228589" algn="l" rtl="0">
              <a:lnSpc>
                <a:spcPct val="90000"/>
              </a:lnSpc>
              <a:spcBef>
                <a:spcPts val="750"/>
              </a:spcBef>
              <a:spcAft>
                <a:spcPts val="0"/>
              </a:spcAft>
              <a:buClr>
                <a:schemeClr val="dk1"/>
              </a:buClr>
              <a:buSzPct val="100000"/>
              <a:buNone/>
            </a:pPr>
            <a:endParaRPr/>
          </a:p>
          <a:p>
            <a:pPr marL="457189" lvl="0" indent="-228589" algn="l" rtl="0">
              <a:lnSpc>
                <a:spcPct val="90000"/>
              </a:lnSpc>
              <a:spcBef>
                <a:spcPts val="750"/>
              </a:spcBef>
              <a:spcAft>
                <a:spcPts val="0"/>
              </a:spcAft>
              <a:buClr>
                <a:schemeClr val="dk1"/>
              </a:buClr>
              <a:buSzPct val="100000"/>
              <a:buNone/>
            </a:pPr>
            <a:endParaRPr/>
          </a:p>
        </p:txBody>
      </p:sp>
      <p:sp>
        <p:nvSpPr>
          <p:cNvPr id="231" name="Google Shape;231;p27"/>
          <p:cNvSpPr txBox="1">
            <a:spLocks noGrp="1"/>
          </p:cNvSpPr>
          <p:nvPr>
            <p:ph type="sldNum" idx="12"/>
          </p:nvPr>
        </p:nvSpPr>
        <p:spPr>
          <a:xfrm>
            <a:off x="6732271" y="4767264"/>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
              <a:t>12</a:t>
            </a:fld>
            <a:endParaRPr/>
          </a:p>
        </p:txBody>
      </p:sp>
    </p:spTree>
    <p:extLst>
      <p:ext uri="{BB962C8B-B14F-4D97-AF65-F5344CB8AC3E}">
        <p14:creationId xmlns:p14="http://schemas.microsoft.com/office/powerpoint/2010/main" val="344414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8"/>
          <p:cNvSpPr txBox="1"/>
          <p:nvPr/>
        </p:nvSpPr>
        <p:spPr>
          <a:xfrm>
            <a:off x="3225801" y="1828800"/>
            <a:ext cx="2692400" cy="5770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4400" b="0" i="0" u="none" strike="noStrike" cap="none">
                <a:solidFill>
                  <a:srgbClr val="000000"/>
                </a:solidFill>
                <a:latin typeface="Times New Roman"/>
                <a:ea typeface="Times New Roman"/>
                <a:cs typeface="Times New Roman"/>
                <a:sym typeface="Times New Roman"/>
              </a:rPr>
              <a:t>Thank you</a:t>
            </a:r>
            <a:endParaRPr/>
          </a:p>
        </p:txBody>
      </p:sp>
      <p:sp>
        <p:nvSpPr>
          <p:cNvPr id="2" name="Slide Number Placeholder 1">
            <a:extLst>
              <a:ext uri="{FF2B5EF4-FFF2-40B4-BE49-F238E27FC236}">
                <a16:creationId xmlns:a16="http://schemas.microsoft.com/office/drawing/2014/main" id="{54571D35-75F0-F19D-5AE4-D189798EBE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0" y="341"/>
            <a:ext cx="9144000" cy="685800"/>
          </a:xfrm>
          <a:prstGeom prst="rect">
            <a:avLst/>
          </a:prstGeom>
          <a:solidFill>
            <a:srgbClr val="00206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Narrow"/>
              <a:buNone/>
            </a:pPr>
            <a:r>
              <a:rPr lang="en"/>
              <a:t>Introduction</a:t>
            </a:r>
            <a:endParaRPr/>
          </a:p>
        </p:txBody>
      </p:sp>
      <p:sp>
        <p:nvSpPr>
          <p:cNvPr id="82" name="Google Shape;82;p12"/>
          <p:cNvSpPr txBox="1">
            <a:spLocks noGrp="1"/>
          </p:cNvSpPr>
          <p:nvPr>
            <p:ph type="body" idx="1"/>
          </p:nvPr>
        </p:nvSpPr>
        <p:spPr>
          <a:xfrm>
            <a:off x="243840" y="947057"/>
            <a:ext cx="8534400" cy="3685665"/>
          </a:xfrm>
          <a:prstGeom prst="rect">
            <a:avLst/>
          </a:prstGeom>
          <a:noFill/>
          <a:ln>
            <a:noFill/>
          </a:ln>
        </p:spPr>
        <p:txBody>
          <a:bodyPr spcFirstLastPara="1" wrap="square" lIns="91425" tIns="45700" rIns="91425" bIns="45700" anchor="t" anchorCtr="0">
            <a:normAutofit fontScale="92500" lnSpcReduction="20000"/>
          </a:bodyPr>
          <a:lstStyle/>
          <a:p>
            <a:pPr marL="457188" lvl="0" indent="0" algn="ctr" rtl="0">
              <a:lnSpc>
                <a:spcPct val="90000"/>
              </a:lnSpc>
              <a:spcBef>
                <a:spcPts val="750"/>
              </a:spcBef>
              <a:spcAft>
                <a:spcPts val="0"/>
              </a:spcAft>
              <a:buNone/>
            </a:pPr>
            <a:r>
              <a:rPr lang="en"/>
              <a:t>This report describes a new approach for predictions of stock price return. In this approach, the closing prices of all the NIFTY stocks is discretized to binary values and then the dependencies between any two stocks is calculated and represented via a directed acyclic graph. The stock price is determined from the dependency values and discrete value set of the stock prices through a time-series. Finally, this algorithm provided the predictions with a nearly similar norm (~99.3%) as of the actual discretized value.</a:t>
            </a:r>
            <a:endParaRPr/>
          </a:p>
        </p:txBody>
      </p:sp>
      <p:sp>
        <p:nvSpPr>
          <p:cNvPr id="84" name="Google Shape;84;p12"/>
          <p:cNvSpPr txBox="1">
            <a:spLocks noGrp="1"/>
          </p:cNvSpPr>
          <p:nvPr>
            <p:ph type="sldNum" idx="12"/>
          </p:nvPr>
        </p:nvSpPr>
        <p:spPr>
          <a:xfrm>
            <a:off x="6732271" y="4767264"/>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
              <a:t>14</a:t>
            </a:fld>
            <a:endParaRPr/>
          </a:p>
        </p:txBody>
      </p:sp>
    </p:spTree>
    <p:extLst>
      <p:ext uri="{BB962C8B-B14F-4D97-AF65-F5344CB8AC3E}">
        <p14:creationId xmlns:p14="http://schemas.microsoft.com/office/powerpoint/2010/main" val="1685772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0" y="341"/>
            <a:ext cx="9144000" cy="685800"/>
          </a:xfrm>
          <a:prstGeom prst="rect">
            <a:avLst/>
          </a:prstGeom>
          <a:solidFill>
            <a:srgbClr val="00206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Narrow"/>
              <a:buNone/>
            </a:pPr>
            <a:r>
              <a:rPr lang="en"/>
              <a:t>Background Research</a:t>
            </a:r>
            <a:endParaRPr/>
          </a:p>
        </p:txBody>
      </p:sp>
      <p:sp>
        <p:nvSpPr>
          <p:cNvPr id="90" name="Google Shape;90;p13"/>
          <p:cNvSpPr txBox="1">
            <a:spLocks noGrp="1"/>
          </p:cNvSpPr>
          <p:nvPr>
            <p:ph type="sldNum" idx="12"/>
          </p:nvPr>
        </p:nvSpPr>
        <p:spPr>
          <a:xfrm>
            <a:off x="6732271" y="4767264"/>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
              <a:t>15</a:t>
            </a:fld>
            <a:endParaRPr/>
          </a:p>
        </p:txBody>
      </p:sp>
      <p:grpSp>
        <p:nvGrpSpPr>
          <p:cNvPr id="91" name="Google Shape;91;p13"/>
          <p:cNvGrpSpPr/>
          <p:nvPr/>
        </p:nvGrpSpPr>
        <p:grpSpPr>
          <a:xfrm>
            <a:off x="1148723" y="1129702"/>
            <a:ext cx="5221800" cy="731700"/>
            <a:chOff x="2789785" y="880977"/>
            <a:chExt cx="5221800" cy="731700"/>
          </a:xfrm>
        </p:grpSpPr>
        <p:sp>
          <p:nvSpPr>
            <p:cNvPr id="92" name="Google Shape;92;p13"/>
            <p:cNvSpPr/>
            <p:nvPr/>
          </p:nvSpPr>
          <p:spPr>
            <a:xfrm>
              <a:off x="2789785" y="880977"/>
              <a:ext cx="5221800" cy="731700"/>
            </a:xfrm>
            <a:prstGeom prst="rect">
              <a:avLst/>
            </a:prstGeom>
            <a:solidFill>
              <a:srgbClr val="0944A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93" name="Google Shape;93;p13"/>
            <p:cNvSpPr txBox="1"/>
            <p:nvPr/>
          </p:nvSpPr>
          <p:spPr>
            <a:xfrm>
              <a:off x="2914389" y="965253"/>
              <a:ext cx="4765800" cy="5754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750"/>
                </a:spcBef>
                <a:spcAft>
                  <a:spcPts val="0"/>
                </a:spcAft>
                <a:buNone/>
              </a:pPr>
              <a:r>
                <a:rPr lang="en" sz="2900">
                  <a:solidFill>
                    <a:schemeClr val="lt1"/>
                  </a:solidFill>
                  <a:latin typeface="Arial Narrow"/>
                  <a:ea typeface="Arial Narrow"/>
                  <a:cs typeface="Arial Narrow"/>
                  <a:sym typeface="Arial Narrow"/>
                </a:rPr>
                <a:t>Time Series Models</a:t>
              </a:r>
              <a:endParaRPr sz="2900">
                <a:solidFill>
                  <a:schemeClr val="lt1"/>
                </a:solidFill>
                <a:latin typeface="Arial Narrow"/>
                <a:ea typeface="Arial Narrow"/>
                <a:cs typeface="Arial Narrow"/>
                <a:sym typeface="Arial Narrow"/>
              </a:endParaRPr>
            </a:p>
          </p:txBody>
        </p:sp>
      </p:grpSp>
      <p:grpSp>
        <p:nvGrpSpPr>
          <p:cNvPr id="94" name="Google Shape;94;p13"/>
          <p:cNvGrpSpPr/>
          <p:nvPr/>
        </p:nvGrpSpPr>
        <p:grpSpPr>
          <a:xfrm>
            <a:off x="1884950" y="2010788"/>
            <a:ext cx="4860300" cy="731700"/>
            <a:chOff x="1871987" y="1765338"/>
            <a:chExt cx="4860300" cy="731700"/>
          </a:xfrm>
        </p:grpSpPr>
        <p:sp>
          <p:nvSpPr>
            <p:cNvPr id="95" name="Google Shape;95;p13"/>
            <p:cNvSpPr/>
            <p:nvPr/>
          </p:nvSpPr>
          <p:spPr>
            <a:xfrm>
              <a:off x="1871987" y="1765338"/>
              <a:ext cx="4860300" cy="731700"/>
            </a:xfrm>
            <a:prstGeom prst="rect">
              <a:avLst/>
            </a:prstGeom>
            <a:solidFill>
              <a:srgbClr val="0C58D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96" name="Google Shape;96;p13"/>
            <p:cNvSpPr txBox="1"/>
            <p:nvPr/>
          </p:nvSpPr>
          <p:spPr>
            <a:xfrm>
              <a:off x="2115587" y="1966733"/>
              <a:ext cx="43731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2900">
                  <a:solidFill>
                    <a:schemeClr val="lt1"/>
                  </a:solidFill>
                  <a:latin typeface="Arial Narrow"/>
                  <a:ea typeface="Arial Narrow"/>
                  <a:cs typeface="Arial Narrow"/>
                  <a:sym typeface="Arial Narrow"/>
                </a:rPr>
                <a:t>Bayesian Probability</a:t>
              </a:r>
              <a:endParaRPr sz="1200">
                <a:solidFill>
                  <a:srgbClr val="FFFFFF"/>
                </a:solidFill>
                <a:latin typeface="Roboto"/>
                <a:ea typeface="Roboto"/>
                <a:cs typeface="Roboto"/>
                <a:sym typeface="Roboto"/>
              </a:endParaRPr>
            </a:p>
          </p:txBody>
        </p:sp>
      </p:grpSp>
      <p:grpSp>
        <p:nvGrpSpPr>
          <p:cNvPr id="97" name="Google Shape;97;p13"/>
          <p:cNvGrpSpPr/>
          <p:nvPr/>
        </p:nvGrpSpPr>
        <p:grpSpPr>
          <a:xfrm>
            <a:off x="3859200" y="3776288"/>
            <a:ext cx="4136100" cy="731700"/>
            <a:chOff x="2789787" y="3530813"/>
            <a:chExt cx="4136100" cy="731700"/>
          </a:xfrm>
        </p:grpSpPr>
        <p:sp>
          <p:nvSpPr>
            <p:cNvPr id="98" name="Google Shape;98;p13"/>
            <p:cNvSpPr/>
            <p:nvPr/>
          </p:nvSpPr>
          <p:spPr>
            <a:xfrm>
              <a:off x="2789787" y="3530813"/>
              <a:ext cx="4136100" cy="731700"/>
            </a:xfrm>
            <a:prstGeom prst="rect">
              <a:avLst/>
            </a:prstGeom>
            <a:solidFill>
              <a:srgbClr val="0E65F0"/>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99" name="Google Shape;99;p13"/>
            <p:cNvSpPr txBox="1"/>
            <p:nvPr/>
          </p:nvSpPr>
          <p:spPr>
            <a:xfrm>
              <a:off x="2932863" y="3731366"/>
              <a:ext cx="3849900" cy="330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0"/>
                </a:spcBef>
                <a:spcAft>
                  <a:spcPts val="0"/>
                </a:spcAft>
                <a:buNone/>
              </a:pPr>
              <a:r>
                <a:rPr lang="en" sz="2900">
                  <a:solidFill>
                    <a:schemeClr val="lt1"/>
                  </a:solidFill>
                  <a:latin typeface="Arial Narrow"/>
                  <a:ea typeface="Arial Narrow"/>
                  <a:cs typeface="Arial Narrow"/>
                  <a:sym typeface="Arial Narrow"/>
                </a:rPr>
                <a:t>Tesla Discretization</a:t>
              </a:r>
              <a:endParaRPr sz="2900">
                <a:solidFill>
                  <a:schemeClr val="lt1"/>
                </a:solidFill>
                <a:latin typeface="Arial Narrow"/>
                <a:ea typeface="Arial Narrow"/>
                <a:cs typeface="Arial Narrow"/>
                <a:sym typeface="Arial Narrow"/>
              </a:endParaRPr>
            </a:p>
          </p:txBody>
        </p:sp>
      </p:grpSp>
      <p:grpSp>
        <p:nvGrpSpPr>
          <p:cNvPr id="100" name="Google Shape;100;p13"/>
          <p:cNvGrpSpPr/>
          <p:nvPr/>
        </p:nvGrpSpPr>
        <p:grpSpPr>
          <a:xfrm>
            <a:off x="2738725" y="2893538"/>
            <a:ext cx="4497600" cy="731700"/>
            <a:chOff x="2789787" y="2646438"/>
            <a:chExt cx="4497600" cy="731700"/>
          </a:xfrm>
        </p:grpSpPr>
        <p:sp>
          <p:nvSpPr>
            <p:cNvPr id="101" name="Google Shape;101;p13"/>
            <p:cNvSpPr/>
            <p:nvPr/>
          </p:nvSpPr>
          <p:spPr>
            <a:xfrm>
              <a:off x="2789787" y="2646438"/>
              <a:ext cx="4497600" cy="731700"/>
            </a:xfrm>
            <a:prstGeom prst="rect">
              <a:avLst/>
            </a:prstGeom>
            <a:solidFill>
              <a:srgbClr val="0D5DDF"/>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02" name="Google Shape;102;p13"/>
            <p:cNvSpPr txBox="1"/>
            <p:nvPr/>
          </p:nvSpPr>
          <p:spPr>
            <a:xfrm>
              <a:off x="3113613" y="2846992"/>
              <a:ext cx="3849900" cy="330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0"/>
                </a:spcBef>
                <a:spcAft>
                  <a:spcPts val="0"/>
                </a:spcAft>
                <a:buNone/>
              </a:pPr>
              <a:r>
                <a:rPr lang="en" sz="2900">
                  <a:solidFill>
                    <a:schemeClr val="lt1"/>
                  </a:solidFill>
                  <a:latin typeface="Arial Narrow"/>
                  <a:ea typeface="Arial Narrow"/>
                  <a:cs typeface="Arial Narrow"/>
                  <a:sym typeface="Arial Narrow"/>
                </a:rPr>
                <a:t>Structural Learning</a:t>
              </a:r>
              <a:endParaRPr sz="2900">
                <a:solidFill>
                  <a:schemeClr val="lt1"/>
                </a:solidFill>
                <a:latin typeface="Arial Narrow"/>
                <a:ea typeface="Arial Narrow"/>
                <a:cs typeface="Arial Narrow"/>
                <a:sym typeface="Arial Narrow"/>
              </a:endParaRPr>
            </a:p>
          </p:txBody>
        </p:sp>
      </p:grpSp>
      <p:sp>
        <p:nvSpPr>
          <p:cNvPr id="103" name="Google Shape;103;p13"/>
          <p:cNvSpPr/>
          <p:nvPr/>
        </p:nvSpPr>
        <p:spPr>
          <a:xfrm>
            <a:off x="6042000" y="1210100"/>
            <a:ext cx="266700" cy="57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al Narrow"/>
              <a:ea typeface="Arial Narrow"/>
              <a:cs typeface="Arial Narrow"/>
              <a:sym typeface="Arial Narrow"/>
            </a:endParaRPr>
          </a:p>
        </p:txBody>
      </p:sp>
      <p:sp>
        <p:nvSpPr>
          <p:cNvPr id="104" name="Google Shape;104;p13"/>
          <p:cNvSpPr/>
          <p:nvPr/>
        </p:nvSpPr>
        <p:spPr>
          <a:xfrm>
            <a:off x="6413225" y="2088500"/>
            <a:ext cx="266700" cy="57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al Narrow"/>
              <a:ea typeface="Arial Narrow"/>
              <a:cs typeface="Arial Narrow"/>
              <a:sym typeface="Arial Narrow"/>
            </a:endParaRPr>
          </a:p>
        </p:txBody>
      </p:sp>
      <p:sp>
        <p:nvSpPr>
          <p:cNvPr id="105" name="Google Shape;105;p13"/>
          <p:cNvSpPr/>
          <p:nvPr/>
        </p:nvSpPr>
        <p:spPr>
          <a:xfrm>
            <a:off x="6901700" y="2940725"/>
            <a:ext cx="266700" cy="57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al Narrow"/>
              <a:ea typeface="Arial Narrow"/>
              <a:cs typeface="Arial Narrow"/>
              <a:sym typeface="Arial Narrow"/>
            </a:endParaRPr>
          </a:p>
        </p:txBody>
      </p:sp>
      <p:sp>
        <p:nvSpPr>
          <p:cNvPr id="106" name="Google Shape;106;p13"/>
          <p:cNvSpPr/>
          <p:nvPr/>
        </p:nvSpPr>
        <p:spPr>
          <a:xfrm>
            <a:off x="7627625" y="3854000"/>
            <a:ext cx="266700" cy="57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al Narrow"/>
              <a:ea typeface="Arial Narrow"/>
              <a:cs typeface="Arial Narrow"/>
              <a:sym typeface="Arial Narro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0" y="341"/>
            <a:ext cx="9144000" cy="685800"/>
          </a:xfrm>
          <a:prstGeom prst="rect">
            <a:avLst/>
          </a:prstGeom>
          <a:solidFill>
            <a:srgbClr val="00206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Narrow"/>
              <a:buNone/>
            </a:pPr>
            <a:r>
              <a:rPr lang="en"/>
              <a:t>Model Structure : Discretization</a:t>
            </a:r>
            <a:endParaRPr/>
          </a:p>
        </p:txBody>
      </p:sp>
      <p:sp>
        <p:nvSpPr>
          <p:cNvPr id="112" name="Google Shape;112;p14"/>
          <p:cNvSpPr txBox="1">
            <a:spLocks noGrp="1"/>
          </p:cNvSpPr>
          <p:nvPr>
            <p:ph type="body" idx="1"/>
          </p:nvPr>
        </p:nvSpPr>
        <p:spPr>
          <a:xfrm>
            <a:off x="243850" y="868625"/>
            <a:ext cx="8534400" cy="3898800"/>
          </a:xfrm>
          <a:prstGeom prst="rect">
            <a:avLst/>
          </a:prstGeom>
          <a:noFill/>
          <a:ln>
            <a:noFill/>
          </a:ln>
        </p:spPr>
        <p:txBody>
          <a:bodyPr spcFirstLastPara="1" wrap="square" lIns="91425" tIns="45700" rIns="91425" bIns="45700" anchor="t" anchorCtr="0">
            <a:normAutofit/>
          </a:bodyPr>
          <a:lstStyle/>
          <a:p>
            <a:pPr marL="457189" lvl="0" indent="-391114" algn="l" rtl="0">
              <a:lnSpc>
                <a:spcPct val="90000"/>
              </a:lnSpc>
              <a:spcBef>
                <a:spcPts val="750"/>
              </a:spcBef>
              <a:spcAft>
                <a:spcPts val="0"/>
              </a:spcAft>
              <a:buClr>
                <a:schemeClr val="dk1"/>
              </a:buClr>
              <a:buSzPts val="2559"/>
              <a:buChar char="•"/>
            </a:pPr>
            <a:r>
              <a:rPr lang="en" sz="2300"/>
              <a:t>For discretization, the closing prices of each stock are divided into two clusters with respect to the median of closing prices of that stock and the closing prices of a particular stock which are lower than the median price of that stock are given a value ‘0’ to them and those whose value of closing price is higher than the median price are assigned a value of ‘1’.</a:t>
            </a:r>
            <a:endParaRPr sz="2300"/>
          </a:p>
        </p:txBody>
      </p:sp>
      <p:sp>
        <p:nvSpPr>
          <p:cNvPr id="114" name="Google Shape;114;p14"/>
          <p:cNvSpPr txBox="1">
            <a:spLocks noGrp="1"/>
          </p:cNvSpPr>
          <p:nvPr>
            <p:ph type="sldNum" idx="12"/>
          </p:nvPr>
        </p:nvSpPr>
        <p:spPr>
          <a:xfrm>
            <a:off x="6732271" y="4767264"/>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
              <a:t>16</a:t>
            </a:fld>
            <a:endParaRPr/>
          </a:p>
        </p:txBody>
      </p:sp>
      <p:pic>
        <p:nvPicPr>
          <p:cNvPr id="115" name="Google Shape;115;p14"/>
          <p:cNvPicPr preferRelativeResize="0"/>
          <p:nvPr/>
        </p:nvPicPr>
        <p:blipFill>
          <a:blip r:embed="rId3">
            <a:alphaModFix/>
          </a:blip>
          <a:stretch>
            <a:fillRect/>
          </a:stretch>
        </p:blipFill>
        <p:spPr>
          <a:xfrm>
            <a:off x="2157400" y="2634338"/>
            <a:ext cx="4829175" cy="1838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0" y="341"/>
            <a:ext cx="9144000" cy="685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dirty="0"/>
              <a:t>Data collection</a:t>
            </a:r>
            <a:endParaRPr dirty="0"/>
          </a:p>
        </p:txBody>
      </p:sp>
      <p:sp>
        <p:nvSpPr>
          <p:cNvPr id="181" name="Google Shape;181;p20"/>
          <p:cNvSpPr txBox="1">
            <a:spLocks noGrp="1"/>
          </p:cNvSpPr>
          <p:nvPr>
            <p:ph type="body" idx="1"/>
          </p:nvPr>
        </p:nvSpPr>
        <p:spPr>
          <a:xfrm>
            <a:off x="243850" y="953050"/>
            <a:ext cx="8534400" cy="3938700"/>
          </a:xfrm>
          <a:prstGeom prst="rect">
            <a:avLst/>
          </a:prstGeom>
        </p:spPr>
        <p:txBody>
          <a:bodyPr spcFirstLastPara="1" wrap="square" lIns="91425" tIns="45700" rIns="91425" bIns="45700" anchor="t" anchorCtr="0">
            <a:normAutofit fontScale="55000" lnSpcReduction="20000"/>
          </a:bodyPr>
          <a:lstStyle/>
          <a:p>
            <a:pPr marL="0" lvl="0" indent="0" algn="l" rtl="0">
              <a:lnSpc>
                <a:spcPct val="115000"/>
              </a:lnSpc>
              <a:spcBef>
                <a:spcPts val="0"/>
              </a:spcBef>
              <a:spcAft>
                <a:spcPts val="0"/>
              </a:spcAft>
              <a:buClr>
                <a:schemeClr val="dk1"/>
              </a:buClr>
              <a:buSzPct val="100000"/>
              <a:buFont typeface="Arial"/>
              <a:buNone/>
            </a:pPr>
            <a:r>
              <a:rPr lang="en" sz="1100" b="1" dirty="0">
                <a:latin typeface="Arial"/>
                <a:ea typeface="Arial"/>
                <a:cs typeface="Arial"/>
                <a:sym typeface="Arial"/>
              </a:rPr>
              <a:t>   </a:t>
            </a:r>
            <a:r>
              <a:rPr lang="en" sz="1300" b="1" dirty="0">
                <a:latin typeface="Arial"/>
                <a:ea typeface="Arial"/>
                <a:cs typeface="Arial"/>
                <a:sym typeface="Arial"/>
              </a:rPr>
              <a:t>  </a:t>
            </a:r>
            <a:r>
              <a:rPr lang="en" sz="3250" b="1" dirty="0">
                <a:latin typeface="Arial"/>
                <a:ea typeface="Arial"/>
                <a:cs typeface="Arial"/>
                <a:sym typeface="Arial"/>
              </a:rPr>
              <a:t>      Dataset</a:t>
            </a:r>
            <a:endParaRPr sz="3250" b="1" dirty="0">
              <a:latin typeface="Arial"/>
              <a:ea typeface="Arial"/>
              <a:cs typeface="Arial"/>
              <a:sym typeface="Arial"/>
            </a:endParaRPr>
          </a:p>
          <a:p>
            <a:pPr marL="457200" lvl="0" indent="457200" algn="l" rtl="0">
              <a:lnSpc>
                <a:spcPct val="115000"/>
              </a:lnSpc>
              <a:spcBef>
                <a:spcPts val="1000"/>
              </a:spcBef>
              <a:spcAft>
                <a:spcPts val="0"/>
              </a:spcAft>
              <a:buNone/>
            </a:pPr>
            <a:r>
              <a:rPr lang="en" sz="3250" dirty="0">
                <a:latin typeface="Arial"/>
                <a:ea typeface="Arial"/>
                <a:cs typeface="Arial"/>
                <a:sym typeface="Arial"/>
              </a:rPr>
              <a:t>For our experimentation, the Nifty-50 stock market data is used. It had the price history and trading volumes of the fifty stocks in the index NIFTY 50 from NSE (National Stock Exchange) India spanning from 1st January, 2000 to 30th April, 2021.  All dataset is split across .csv files for each stock metadata file with some macro-information about the stocks itself.</a:t>
            </a:r>
            <a:endParaRPr sz="3250" dirty="0">
              <a:latin typeface="Arial"/>
              <a:ea typeface="Arial"/>
              <a:cs typeface="Arial"/>
              <a:sym typeface="Arial"/>
            </a:endParaRPr>
          </a:p>
          <a:p>
            <a:pPr marL="0" lvl="0" indent="0" algn="l" rtl="0">
              <a:lnSpc>
                <a:spcPct val="115000"/>
              </a:lnSpc>
              <a:spcBef>
                <a:spcPts val="1000"/>
              </a:spcBef>
              <a:spcAft>
                <a:spcPts val="0"/>
              </a:spcAft>
              <a:buNone/>
            </a:pPr>
            <a:r>
              <a:rPr lang="en" sz="3250" b="1" dirty="0">
                <a:latin typeface="Arial"/>
                <a:ea typeface="Arial"/>
                <a:cs typeface="Arial"/>
                <a:sym typeface="Arial"/>
              </a:rPr>
              <a:t>        Preprocessing</a:t>
            </a:r>
            <a:endParaRPr sz="3250" dirty="0">
              <a:solidFill>
                <a:srgbClr val="666666"/>
              </a:solidFill>
              <a:latin typeface="Arial"/>
              <a:ea typeface="Arial"/>
              <a:cs typeface="Arial"/>
              <a:sym typeface="Arial"/>
            </a:endParaRPr>
          </a:p>
          <a:p>
            <a:pPr marL="1371600" lvl="1" indent="-342106" algn="l" rtl="0">
              <a:lnSpc>
                <a:spcPct val="115000"/>
              </a:lnSpc>
              <a:spcBef>
                <a:spcPts val="1000"/>
              </a:spcBef>
              <a:spcAft>
                <a:spcPts val="0"/>
              </a:spcAft>
              <a:buSzPct val="100000"/>
              <a:buFont typeface="Arial"/>
              <a:buAutoNum type="arabicPeriod"/>
            </a:pPr>
            <a:r>
              <a:rPr lang="en" sz="3250" dirty="0">
                <a:latin typeface="Arial"/>
                <a:ea typeface="Arial"/>
                <a:cs typeface="Arial"/>
                <a:sym typeface="Arial"/>
              </a:rPr>
              <a:t>Data Compilation </a:t>
            </a:r>
            <a:endParaRPr sz="3250" dirty="0">
              <a:latin typeface="Arial"/>
              <a:ea typeface="Arial"/>
              <a:cs typeface="Arial"/>
              <a:sym typeface="Arial"/>
            </a:endParaRPr>
          </a:p>
          <a:p>
            <a:pPr marL="1371600" lvl="1" indent="-342106" algn="l" rtl="0">
              <a:lnSpc>
                <a:spcPct val="115000"/>
              </a:lnSpc>
              <a:spcBef>
                <a:spcPts val="0"/>
              </a:spcBef>
              <a:spcAft>
                <a:spcPts val="0"/>
              </a:spcAft>
              <a:buSzPct val="100000"/>
              <a:buFont typeface="Arial"/>
              <a:buAutoNum type="arabicPeriod"/>
            </a:pPr>
            <a:r>
              <a:rPr lang="en" sz="3250" dirty="0">
                <a:latin typeface="Arial"/>
                <a:ea typeface="Arial"/>
                <a:cs typeface="Arial"/>
                <a:sym typeface="Arial"/>
              </a:rPr>
              <a:t>Focus on Relevant Information </a:t>
            </a:r>
            <a:endParaRPr sz="3250" dirty="0">
              <a:latin typeface="Arial"/>
              <a:ea typeface="Arial"/>
              <a:cs typeface="Arial"/>
              <a:sym typeface="Arial"/>
            </a:endParaRPr>
          </a:p>
          <a:p>
            <a:pPr marL="1371600" lvl="1" indent="-342106" algn="l" rtl="0">
              <a:lnSpc>
                <a:spcPct val="115000"/>
              </a:lnSpc>
              <a:spcBef>
                <a:spcPts val="0"/>
              </a:spcBef>
              <a:spcAft>
                <a:spcPts val="0"/>
              </a:spcAft>
              <a:buSzPct val="100000"/>
              <a:buFont typeface="Arial"/>
              <a:buAutoNum type="arabicPeriod"/>
            </a:pPr>
            <a:r>
              <a:rPr lang="en" sz="3250" dirty="0">
                <a:latin typeface="Arial"/>
                <a:ea typeface="Arial"/>
                <a:cs typeface="Arial"/>
                <a:sym typeface="Arial"/>
              </a:rPr>
              <a:t>Handling Name Changes</a:t>
            </a:r>
            <a:endParaRPr sz="3250" dirty="0">
              <a:latin typeface="Arial"/>
              <a:ea typeface="Arial"/>
              <a:cs typeface="Arial"/>
              <a:sym typeface="Arial"/>
            </a:endParaRPr>
          </a:p>
          <a:p>
            <a:pPr marL="1371600" lvl="1" indent="-342106" algn="l" rtl="0">
              <a:lnSpc>
                <a:spcPct val="115000"/>
              </a:lnSpc>
              <a:spcBef>
                <a:spcPts val="0"/>
              </a:spcBef>
              <a:spcAft>
                <a:spcPts val="0"/>
              </a:spcAft>
              <a:buSzPct val="100000"/>
              <a:buFont typeface="Arial"/>
              <a:buAutoNum type="arabicPeriod"/>
            </a:pPr>
            <a:r>
              <a:rPr lang="en" sz="3250" dirty="0">
                <a:latin typeface="Arial"/>
                <a:ea typeface="Arial"/>
                <a:cs typeface="Arial"/>
                <a:sym typeface="Arial"/>
              </a:rPr>
              <a:t>Addressing Missing Values </a:t>
            </a:r>
            <a:endParaRPr sz="3250" dirty="0">
              <a:latin typeface="Arial"/>
              <a:ea typeface="Arial"/>
              <a:cs typeface="Arial"/>
              <a:sym typeface="Arial"/>
            </a:endParaRPr>
          </a:p>
          <a:p>
            <a:pPr marL="1371600" lvl="1" indent="-342106" algn="l" rtl="0">
              <a:lnSpc>
                <a:spcPct val="115000"/>
              </a:lnSpc>
              <a:spcBef>
                <a:spcPts val="0"/>
              </a:spcBef>
              <a:spcAft>
                <a:spcPts val="0"/>
              </a:spcAft>
              <a:buSzPct val="100000"/>
              <a:buFont typeface="Arial"/>
              <a:buAutoNum type="arabicPeriod"/>
            </a:pPr>
            <a:r>
              <a:rPr lang="en" sz="3250" dirty="0">
                <a:latin typeface="Arial"/>
                <a:ea typeface="Arial"/>
                <a:cs typeface="Arial"/>
                <a:sym typeface="Arial"/>
              </a:rPr>
              <a:t>Common Date Range</a:t>
            </a:r>
            <a:endParaRPr sz="3250" dirty="0">
              <a:latin typeface="Arial"/>
              <a:ea typeface="Arial"/>
              <a:cs typeface="Arial"/>
              <a:sym typeface="Arial"/>
            </a:endParaRPr>
          </a:p>
          <a:p>
            <a:pPr marL="1371600" lvl="1" indent="-342106" algn="l" rtl="0">
              <a:lnSpc>
                <a:spcPct val="115000"/>
              </a:lnSpc>
              <a:spcBef>
                <a:spcPts val="0"/>
              </a:spcBef>
              <a:spcAft>
                <a:spcPts val="0"/>
              </a:spcAft>
              <a:buSzPct val="100000"/>
              <a:buFont typeface="Arial"/>
              <a:buAutoNum type="arabicPeriod"/>
            </a:pPr>
            <a:r>
              <a:rPr lang="en" sz="3250" dirty="0">
                <a:latin typeface="Arial"/>
                <a:ea typeface="Arial"/>
                <a:cs typeface="Arial"/>
                <a:sym typeface="Arial"/>
              </a:rPr>
              <a:t>Data Presentation </a:t>
            </a:r>
            <a:endParaRPr sz="3250" dirty="0">
              <a:latin typeface="Arial"/>
              <a:ea typeface="Arial"/>
              <a:cs typeface="Arial"/>
              <a:sym typeface="Arial"/>
            </a:endParaRPr>
          </a:p>
        </p:txBody>
      </p:sp>
      <p:sp>
        <p:nvSpPr>
          <p:cNvPr id="2" name="Slide Number Placeholder 1">
            <a:extLst>
              <a:ext uri="{FF2B5EF4-FFF2-40B4-BE49-F238E27FC236}">
                <a16:creationId xmlns:a16="http://schemas.microsoft.com/office/drawing/2014/main" id="{7712B58C-56CE-1599-6C25-500CA5795D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3485347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5"/>
          <p:cNvSpPr txBox="1">
            <a:spLocks noGrp="1"/>
          </p:cNvSpPr>
          <p:nvPr>
            <p:ph type="title"/>
          </p:nvPr>
        </p:nvSpPr>
        <p:spPr>
          <a:xfrm>
            <a:off x="0" y="341"/>
            <a:ext cx="9144000" cy="685800"/>
          </a:xfrm>
          <a:prstGeom prst="rect">
            <a:avLst/>
          </a:prstGeom>
          <a:solidFill>
            <a:srgbClr val="00206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Narrow"/>
              <a:buNone/>
            </a:pPr>
            <a:r>
              <a:rPr lang="en"/>
              <a:t>Model Structure : Dependency Metric</a:t>
            </a:r>
            <a:endParaRPr/>
          </a:p>
        </p:txBody>
      </p:sp>
      <p:sp>
        <p:nvSpPr>
          <p:cNvPr id="121" name="Google Shape;121;p15"/>
          <p:cNvSpPr txBox="1">
            <a:spLocks noGrp="1"/>
          </p:cNvSpPr>
          <p:nvPr>
            <p:ph type="body" idx="1"/>
          </p:nvPr>
        </p:nvSpPr>
        <p:spPr>
          <a:xfrm>
            <a:off x="350571" y="814200"/>
            <a:ext cx="5029800" cy="408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688"/>
              <a:buNone/>
            </a:pPr>
            <a:r>
              <a:rPr lang="en" sz="1800"/>
              <a:t>Each value in the dependency matrix stores the factor of dependency of a stock on another stock. For each pair of stocks (‘i’ and ‘j’), dependencies (dependency_matrix[i][j]) are calculated by identifying the number of updates in a stock in favor or against with respect to the change in another stock. For eg. if the value of a base stock (i) is updating from 0 to 1, then for each of the other stocks, if update in their value is in favor of this update, i.e., from 0 to 1, therefore, the dependency increases by a unit fraction of total updates in the value of the base stock (i) and if update in their value is against this update, i.e., from 1 to 0, then the dependency decreases by a unit fraction of total updates in the base stock (i). From this, it can be concluded that the range of dependency_matrix[i][j] is [-1,1].</a:t>
            </a:r>
            <a:endParaRPr sz="1800"/>
          </a:p>
        </p:txBody>
      </p:sp>
      <p:sp>
        <p:nvSpPr>
          <p:cNvPr id="122" name="Google Shape;122;p15"/>
          <p:cNvSpPr txBox="1">
            <a:spLocks noGrp="1"/>
          </p:cNvSpPr>
          <p:nvPr>
            <p:ph type="sldNum" idx="12"/>
          </p:nvPr>
        </p:nvSpPr>
        <p:spPr>
          <a:xfrm>
            <a:off x="6732271" y="4767264"/>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123" name="Google Shape;123;p15"/>
          <p:cNvPicPr preferRelativeResize="0"/>
          <p:nvPr/>
        </p:nvPicPr>
        <p:blipFill>
          <a:blip r:embed="rId3">
            <a:alphaModFix/>
          </a:blip>
          <a:stretch>
            <a:fillRect/>
          </a:stretch>
        </p:blipFill>
        <p:spPr>
          <a:xfrm>
            <a:off x="5273647" y="814200"/>
            <a:ext cx="3313203" cy="4081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0" y="341"/>
            <a:ext cx="9144000" cy="685800"/>
          </a:xfrm>
          <a:prstGeom prst="rect">
            <a:avLst/>
          </a:prstGeom>
          <a:solidFill>
            <a:srgbClr val="00206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Narrow"/>
              <a:buNone/>
            </a:pPr>
            <a:r>
              <a:rPr lang="en"/>
              <a:t>Model Structure : Sampling</a:t>
            </a:r>
            <a:endParaRPr/>
          </a:p>
        </p:txBody>
      </p:sp>
      <p:sp>
        <p:nvSpPr>
          <p:cNvPr id="129" name="Google Shape;129;p16"/>
          <p:cNvSpPr txBox="1">
            <a:spLocks noGrp="1"/>
          </p:cNvSpPr>
          <p:nvPr>
            <p:ph type="body" idx="1"/>
          </p:nvPr>
        </p:nvSpPr>
        <p:spPr>
          <a:xfrm>
            <a:off x="243850" y="825950"/>
            <a:ext cx="8534400" cy="3941400"/>
          </a:xfrm>
          <a:prstGeom prst="rect">
            <a:avLst/>
          </a:prstGeom>
          <a:noFill/>
          <a:ln>
            <a:noFill/>
          </a:ln>
        </p:spPr>
        <p:txBody>
          <a:bodyPr spcFirstLastPara="1" wrap="square" lIns="91425" tIns="45700" rIns="91425" bIns="45700" anchor="t" anchorCtr="0">
            <a:normAutofit/>
          </a:bodyPr>
          <a:lstStyle/>
          <a:p>
            <a:pPr marL="457188" lvl="0" indent="-391114" algn="l" rtl="0">
              <a:lnSpc>
                <a:spcPct val="90000"/>
              </a:lnSpc>
              <a:spcBef>
                <a:spcPts val="1000"/>
              </a:spcBef>
              <a:spcAft>
                <a:spcPts val="0"/>
              </a:spcAft>
              <a:buClr>
                <a:schemeClr val="dk1"/>
              </a:buClr>
              <a:buSzPts val="2559"/>
              <a:buChar char="•"/>
            </a:pPr>
            <a:r>
              <a:rPr lang="en" sz="2300" dirty="0"/>
              <a:t>predicted_value[i] = ⅀</a:t>
            </a:r>
            <a:r>
              <a:rPr lang="en" sz="2300" baseline="-25000" dirty="0"/>
              <a:t>j</a:t>
            </a:r>
            <a:r>
              <a:rPr lang="en" sz="2300" dirty="0"/>
              <a:t>(dependency_matrix[i][j])*(value_attributes[j]) </a:t>
            </a:r>
            <a:endParaRPr sz="2300" dirty="0"/>
          </a:p>
          <a:p>
            <a:pPr marL="3200388" lvl="0" indent="11" algn="l" rtl="0">
              <a:lnSpc>
                <a:spcPct val="90000"/>
              </a:lnSpc>
              <a:spcBef>
                <a:spcPts val="1000"/>
              </a:spcBef>
              <a:spcAft>
                <a:spcPts val="0"/>
              </a:spcAft>
              <a:buNone/>
            </a:pPr>
            <a:r>
              <a:rPr lang="en" sz="2300" dirty="0"/>
              <a:t>/  ⅀ </a:t>
            </a:r>
            <a:r>
              <a:rPr lang="en" sz="2300" baseline="-25000" dirty="0"/>
              <a:t>j</a:t>
            </a:r>
            <a:r>
              <a:rPr lang="en" sz="2300" dirty="0"/>
              <a:t> (dependency_matrix[i][j])</a:t>
            </a:r>
            <a:endParaRPr sz="2300" dirty="0"/>
          </a:p>
        </p:txBody>
      </p:sp>
      <p:sp>
        <p:nvSpPr>
          <p:cNvPr id="130" name="Google Shape;130;p16"/>
          <p:cNvSpPr txBox="1">
            <a:spLocks noGrp="1"/>
          </p:cNvSpPr>
          <p:nvPr>
            <p:ph type="sldNum" idx="12"/>
          </p:nvPr>
        </p:nvSpPr>
        <p:spPr>
          <a:xfrm>
            <a:off x="6732271" y="4767264"/>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131" name="Google Shape;131;p16"/>
          <p:cNvPicPr preferRelativeResize="0"/>
          <p:nvPr/>
        </p:nvPicPr>
        <p:blipFill rotWithShape="1">
          <a:blip r:embed="rId3">
            <a:alphaModFix/>
          </a:blip>
          <a:srcRect b="5855"/>
          <a:stretch/>
        </p:blipFill>
        <p:spPr>
          <a:xfrm>
            <a:off x="2265175" y="1907225"/>
            <a:ext cx="4491750" cy="2977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0" y="341"/>
            <a:ext cx="9144000" cy="685800"/>
          </a:xfrm>
          <a:prstGeom prst="rect">
            <a:avLst/>
          </a:prstGeom>
          <a:solidFill>
            <a:srgbClr val="00206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Narrow"/>
              <a:buNone/>
            </a:pPr>
            <a:r>
              <a:rPr lang="en" dirty="0"/>
              <a:t>Objective</a:t>
            </a:r>
            <a:endParaRPr dirty="0"/>
          </a:p>
        </p:txBody>
      </p:sp>
      <p:sp>
        <p:nvSpPr>
          <p:cNvPr id="82" name="Google Shape;82;p12"/>
          <p:cNvSpPr txBox="1">
            <a:spLocks noGrp="1"/>
          </p:cNvSpPr>
          <p:nvPr>
            <p:ph type="body" idx="1"/>
          </p:nvPr>
        </p:nvSpPr>
        <p:spPr>
          <a:xfrm>
            <a:off x="319668" y="947057"/>
            <a:ext cx="8470003" cy="3685665"/>
          </a:xfrm>
          <a:prstGeom prst="rect">
            <a:avLst/>
          </a:prstGeom>
          <a:noFill/>
          <a:ln>
            <a:noFill/>
          </a:ln>
        </p:spPr>
        <p:txBody>
          <a:bodyPr spcFirstLastPara="1" wrap="square" lIns="91425" tIns="45700" rIns="91425" bIns="45700" anchor="t" anchorCtr="0">
            <a:normAutofit lnSpcReduction="10000"/>
          </a:bodyPr>
          <a:lstStyle/>
          <a:p>
            <a:pPr marL="0" indent="0">
              <a:buNone/>
            </a:pPr>
            <a:r>
              <a:rPr lang="en-IN" dirty="0"/>
              <a:t>Among the stock traders, it has become popular to </a:t>
            </a:r>
            <a:r>
              <a:rPr lang="en-IN" b="1" dirty="0"/>
              <a:t>forecast the price of a stock</a:t>
            </a:r>
            <a:r>
              <a:rPr lang="en-IN" dirty="0"/>
              <a:t> based on its past prices [1].</a:t>
            </a:r>
          </a:p>
          <a:p>
            <a:pPr marL="0" indent="0">
              <a:buNone/>
            </a:pPr>
            <a:endParaRPr lang="en-IN" dirty="0"/>
          </a:p>
          <a:p>
            <a:pPr marL="0" indent="0">
              <a:buNone/>
            </a:pPr>
            <a:r>
              <a:rPr lang="en-IN" dirty="0"/>
              <a:t>In this project, we aim to explore whether deciphering the </a:t>
            </a:r>
            <a:r>
              <a:rPr lang="en-IN" b="1" dirty="0"/>
              <a:t>interdependencies between a group of stocks</a:t>
            </a:r>
            <a:r>
              <a:rPr lang="en-IN" dirty="0"/>
              <a:t> can provide us with more nuanced stock price predictions.</a:t>
            </a:r>
            <a:endParaRPr dirty="0"/>
          </a:p>
        </p:txBody>
      </p:sp>
      <p:sp>
        <p:nvSpPr>
          <p:cNvPr id="84" name="Google Shape;84;p12"/>
          <p:cNvSpPr txBox="1">
            <a:spLocks noGrp="1"/>
          </p:cNvSpPr>
          <p:nvPr>
            <p:ph type="sldNum" idx="12"/>
          </p:nvPr>
        </p:nvSpPr>
        <p:spPr>
          <a:xfrm>
            <a:off x="6732271" y="4767264"/>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txBox="1">
            <a:spLocks noGrp="1"/>
          </p:cNvSpPr>
          <p:nvPr>
            <p:ph type="title"/>
          </p:nvPr>
        </p:nvSpPr>
        <p:spPr>
          <a:xfrm>
            <a:off x="0" y="341"/>
            <a:ext cx="9144000" cy="685800"/>
          </a:xfrm>
          <a:prstGeom prst="rect">
            <a:avLst/>
          </a:prstGeom>
          <a:solidFill>
            <a:srgbClr val="00206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Narrow"/>
              <a:buNone/>
            </a:pPr>
            <a:r>
              <a:rPr lang="en"/>
              <a:t>Methodology</a:t>
            </a:r>
            <a:endParaRPr/>
          </a:p>
        </p:txBody>
      </p:sp>
      <p:sp>
        <p:nvSpPr>
          <p:cNvPr id="137" name="Google Shape;137;p17"/>
          <p:cNvSpPr txBox="1">
            <a:spLocks noGrp="1"/>
          </p:cNvSpPr>
          <p:nvPr>
            <p:ph type="body" idx="1"/>
          </p:nvPr>
        </p:nvSpPr>
        <p:spPr>
          <a:xfrm>
            <a:off x="243840" y="947056"/>
            <a:ext cx="8534400" cy="3820207"/>
          </a:xfrm>
          <a:prstGeom prst="rect">
            <a:avLst/>
          </a:prstGeom>
          <a:noFill/>
          <a:ln>
            <a:noFill/>
          </a:ln>
        </p:spPr>
        <p:txBody>
          <a:bodyPr spcFirstLastPara="1" wrap="square" lIns="91425" tIns="45700" rIns="91425" bIns="45700" anchor="t" anchorCtr="0">
            <a:normAutofit fontScale="55000" lnSpcReduction="20000"/>
          </a:bodyPr>
          <a:lstStyle/>
          <a:p>
            <a:pPr marL="457200" lvl="0" indent="-340360" algn="l" rtl="0">
              <a:spcBef>
                <a:spcPts val="750"/>
              </a:spcBef>
              <a:spcAft>
                <a:spcPts val="0"/>
              </a:spcAft>
              <a:buSzPct val="100000"/>
              <a:buChar char="•"/>
            </a:pPr>
            <a:r>
              <a:rPr lang="en"/>
              <a:t>Simplify the NIFTY stock prices by converting them into binary values, making it easier to analyze without sacrificing interpretability. The goal is to enhance clarity in understanding stock relationships. By using binary representation, the analysis is kept practical and effective, ensuring that essential information about stock dynamics is preserved. The approach of employing median values for data division and conversion helps maintain up-to-date and accurate reflections of current profitability standings. This is crucial for stability amid market fluctuations. </a:t>
            </a:r>
            <a:endParaRPr/>
          </a:p>
          <a:p>
            <a:pPr marL="457200" lvl="0" indent="-340360" algn="l" rtl="0">
              <a:spcBef>
                <a:spcPts val="1000"/>
              </a:spcBef>
              <a:spcAft>
                <a:spcPts val="0"/>
              </a:spcAft>
              <a:buSzPct val="100000"/>
              <a:buChar char="•"/>
            </a:pPr>
            <a:r>
              <a:rPr lang="en"/>
              <a:t>Calculate dependencies between any two stocks. This is achieved by checking for updates in values, specifically from 0 to 1 or from 1 to 0. These dependencies are then visually represented through a directed acyclic graph, providing a clear illustration of the relationships between different stocks.</a:t>
            </a:r>
            <a:endParaRPr/>
          </a:p>
          <a:p>
            <a:pPr marL="457200" lvl="0" indent="-340360" algn="l" rtl="0">
              <a:spcBef>
                <a:spcPts val="1000"/>
              </a:spcBef>
              <a:spcAft>
                <a:spcPts val="1000"/>
              </a:spcAft>
              <a:buSzPct val="100000"/>
              <a:buChar char="•"/>
            </a:pPr>
            <a:r>
              <a:rPr lang="en"/>
              <a:t>After transforming the closing prices of NIFTY stocks into binary values and calculating dependencies between them, the next crucial phase involves determining the stock price. This determination is achieved by taking into account both the identified dependencies and the discrete value set of stock prices over a specified period of time. The result of this process is a time-series dataset that effectively captures the evolution of stock prices.</a:t>
            </a:r>
            <a:endParaRPr/>
          </a:p>
        </p:txBody>
      </p:sp>
      <p:sp>
        <p:nvSpPr>
          <p:cNvPr id="138" name="Google Shape;138;p17"/>
          <p:cNvSpPr txBox="1">
            <a:spLocks noGrp="1"/>
          </p:cNvSpPr>
          <p:nvPr>
            <p:ph type="sldNum" idx="12"/>
          </p:nvPr>
        </p:nvSpPr>
        <p:spPr>
          <a:xfrm>
            <a:off x="6732271" y="4767264"/>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0" y="341"/>
            <a:ext cx="9144000" cy="685800"/>
          </a:xfrm>
          <a:prstGeom prst="rect">
            <a:avLst/>
          </a:prstGeom>
          <a:solidFill>
            <a:srgbClr val="00206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Narrow"/>
              <a:buNone/>
            </a:pPr>
            <a:r>
              <a:rPr lang="en"/>
              <a:t>Code Structure</a:t>
            </a:r>
            <a:endParaRPr/>
          </a:p>
        </p:txBody>
      </p:sp>
      <p:sp>
        <p:nvSpPr>
          <p:cNvPr id="144" name="Google Shape;144;p18"/>
          <p:cNvSpPr txBox="1">
            <a:spLocks noGrp="1"/>
          </p:cNvSpPr>
          <p:nvPr>
            <p:ph type="sldNum" idx="12"/>
          </p:nvPr>
        </p:nvSpPr>
        <p:spPr>
          <a:xfrm>
            <a:off x="6732271" y="4767264"/>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
              <a:t>21</a:t>
            </a:fld>
            <a:endParaRPr/>
          </a:p>
        </p:txBody>
      </p:sp>
      <p:pic>
        <p:nvPicPr>
          <p:cNvPr id="145" name="Google Shape;145;p18"/>
          <p:cNvPicPr preferRelativeResize="0"/>
          <p:nvPr/>
        </p:nvPicPr>
        <p:blipFill>
          <a:blip r:embed="rId3">
            <a:alphaModFix/>
          </a:blip>
          <a:stretch>
            <a:fillRect/>
          </a:stretch>
        </p:blipFill>
        <p:spPr>
          <a:xfrm>
            <a:off x="547175" y="686150"/>
            <a:ext cx="8049660" cy="4152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0" y="341"/>
            <a:ext cx="9144000" cy="685800"/>
          </a:xfrm>
          <a:prstGeom prst="rect">
            <a:avLst/>
          </a:prstGeom>
          <a:solidFill>
            <a:srgbClr val="00206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Narrow"/>
              <a:buNone/>
            </a:pPr>
            <a:r>
              <a:rPr lang="en"/>
              <a:t>Applications</a:t>
            </a:r>
            <a:endParaRPr/>
          </a:p>
        </p:txBody>
      </p:sp>
      <p:sp>
        <p:nvSpPr>
          <p:cNvPr id="202" name="Google Shape;202;p23"/>
          <p:cNvSpPr txBox="1">
            <a:spLocks noGrp="1"/>
          </p:cNvSpPr>
          <p:nvPr>
            <p:ph type="body" idx="1"/>
          </p:nvPr>
        </p:nvSpPr>
        <p:spPr>
          <a:xfrm>
            <a:off x="243850" y="761175"/>
            <a:ext cx="8534400" cy="4194600"/>
          </a:xfrm>
          <a:prstGeom prst="rect">
            <a:avLst/>
          </a:prstGeom>
          <a:noFill/>
          <a:ln>
            <a:noFill/>
          </a:ln>
        </p:spPr>
        <p:txBody>
          <a:bodyPr spcFirstLastPara="1" wrap="square" lIns="91425" tIns="45700" rIns="91425" bIns="45700" anchor="t" anchorCtr="0">
            <a:normAutofit fontScale="77500" lnSpcReduction="20000"/>
          </a:bodyPr>
          <a:lstStyle/>
          <a:p>
            <a:pPr marL="457200" lvl="0" indent="-401320" algn="l" rtl="0">
              <a:spcBef>
                <a:spcPts val="750"/>
              </a:spcBef>
              <a:spcAft>
                <a:spcPts val="0"/>
              </a:spcAft>
              <a:buSzPct val="100000"/>
              <a:buChar char="•"/>
            </a:pPr>
            <a:r>
              <a:rPr lang="en" b="1"/>
              <a:t>Portfolio Management:</a:t>
            </a:r>
            <a:r>
              <a:rPr lang="en"/>
              <a:t> The model can be utilized in portfolio management to optimize the allocation of assets, balancing risk and return based on the predicted stock price movements.</a:t>
            </a:r>
            <a:endParaRPr/>
          </a:p>
          <a:p>
            <a:pPr marL="457200" lvl="0" indent="0" algn="l" rtl="0">
              <a:spcBef>
                <a:spcPts val="750"/>
              </a:spcBef>
              <a:spcAft>
                <a:spcPts val="0"/>
              </a:spcAft>
              <a:buNone/>
            </a:pPr>
            <a:endParaRPr sz="2683"/>
          </a:p>
          <a:p>
            <a:pPr marL="457200" lvl="0" indent="-401320" algn="l" rtl="0">
              <a:spcBef>
                <a:spcPts val="750"/>
              </a:spcBef>
              <a:spcAft>
                <a:spcPts val="0"/>
              </a:spcAft>
              <a:buSzPct val="100000"/>
              <a:buChar char="•"/>
            </a:pPr>
            <a:r>
              <a:rPr lang="en" b="1"/>
              <a:t>Stock Price Forecasting:</a:t>
            </a:r>
            <a:r>
              <a:rPr lang="en"/>
              <a:t> The primary application is predicting future stock prices, providing investors and financial analysts with insights into potential market trends and aiding in strategic decision-making.</a:t>
            </a:r>
            <a:endParaRPr/>
          </a:p>
          <a:p>
            <a:pPr marL="457200" lvl="0" indent="0" algn="l" rtl="0">
              <a:spcBef>
                <a:spcPts val="750"/>
              </a:spcBef>
              <a:spcAft>
                <a:spcPts val="0"/>
              </a:spcAft>
              <a:buNone/>
            </a:pPr>
            <a:endParaRPr sz="2482"/>
          </a:p>
          <a:p>
            <a:pPr marL="457200" lvl="0" indent="-401320" algn="l" rtl="0">
              <a:spcBef>
                <a:spcPts val="750"/>
              </a:spcBef>
              <a:spcAft>
                <a:spcPts val="0"/>
              </a:spcAft>
              <a:buSzPct val="100000"/>
              <a:buChar char="•"/>
            </a:pPr>
            <a:r>
              <a:rPr lang="en" b="1"/>
              <a:t>Algorithmic Trading:</a:t>
            </a:r>
            <a:r>
              <a:rPr lang="en"/>
              <a:t> The model's predictions can be integrated into algorithmic trading systems to automate buy or sell decisions, capitalizing on market trends and executing trades with minimal human intervention.</a:t>
            </a:r>
            <a:endParaRPr/>
          </a:p>
        </p:txBody>
      </p:sp>
      <p:sp>
        <p:nvSpPr>
          <p:cNvPr id="203" name="Google Shape;203;p23"/>
          <p:cNvSpPr txBox="1">
            <a:spLocks noGrp="1"/>
          </p:cNvSpPr>
          <p:nvPr>
            <p:ph type="sldNum" idx="12"/>
          </p:nvPr>
        </p:nvSpPr>
        <p:spPr>
          <a:xfrm>
            <a:off x="6732271" y="4767264"/>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0" y="341"/>
            <a:ext cx="9144000" cy="685800"/>
          </a:xfrm>
          <a:prstGeom prst="rect">
            <a:avLst/>
          </a:prstGeom>
          <a:solidFill>
            <a:srgbClr val="00206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Narrow"/>
              <a:buNone/>
            </a:pPr>
            <a:r>
              <a:rPr lang="en"/>
              <a:t>Limitations</a:t>
            </a:r>
            <a:endParaRPr/>
          </a:p>
        </p:txBody>
      </p:sp>
      <p:sp>
        <p:nvSpPr>
          <p:cNvPr id="209" name="Google Shape;209;p24"/>
          <p:cNvSpPr txBox="1">
            <a:spLocks noGrp="1"/>
          </p:cNvSpPr>
          <p:nvPr>
            <p:ph type="sldNum" idx="12"/>
          </p:nvPr>
        </p:nvSpPr>
        <p:spPr>
          <a:xfrm>
            <a:off x="6732271" y="4767264"/>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
              <a:t>23</a:t>
            </a:fld>
            <a:endParaRPr/>
          </a:p>
        </p:txBody>
      </p:sp>
      <p:sp>
        <p:nvSpPr>
          <p:cNvPr id="210" name="Google Shape;210;p24"/>
          <p:cNvSpPr txBox="1"/>
          <p:nvPr/>
        </p:nvSpPr>
        <p:spPr>
          <a:xfrm>
            <a:off x="894750" y="846223"/>
            <a:ext cx="7354500" cy="3891000"/>
          </a:xfrm>
          <a:prstGeom prst="rect">
            <a:avLst/>
          </a:prstGeom>
          <a:noFill/>
          <a:ln>
            <a:noFill/>
          </a:ln>
        </p:spPr>
        <p:txBody>
          <a:bodyPr spcFirstLastPara="1" wrap="square" lIns="91425" tIns="91425" rIns="91425" bIns="91425" anchor="t" anchorCtr="0">
            <a:spAutoFit/>
          </a:bodyPr>
          <a:lstStyle/>
          <a:p>
            <a:pPr marL="457200" lvl="0" indent="-415925" algn="l" rtl="0">
              <a:lnSpc>
                <a:spcPct val="115000"/>
              </a:lnSpc>
              <a:spcBef>
                <a:spcPts val="0"/>
              </a:spcBef>
              <a:spcAft>
                <a:spcPts val="0"/>
              </a:spcAft>
              <a:buClr>
                <a:schemeClr val="dk1"/>
              </a:buClr>
              <a:buSzPts val="2950"/>
              <a:buAutoNum type="arabicPeriod"/>
            </a:pPr>
            <a:r>
              <a:rPr lang="en" sz="2950">
                <a:solidFill>
                  <a:schemeClr val="dk1"/>
                </a:solidFill>
              </a:rPr>
              <a:t>Cannot predict the exact stock price</a:t>
            </a:r>
            <a:endParaRPr sz="2950">
              <a:solidFill>
                <a:schemeClr val="dk1"/>
              </a:solidFill>
            </a:endParaRPr>
          </a:p>
          <a:p>
            <a:pPr marL="457200" lvl="0" indent="-415925" algn="l" rtl="0">
              <a:lnSpc>
                <a:spcPct val="115000"/>
              </a:lnSpc>
              <a:spcBef>
                <a:spcPts val="1000"/>
              </a:spcBef>
              <a:spcAft>
                <a:spcPts val="0"/>
              </a:spcAft>
              <a:buClr>
                <a:schemeClr val="dk1"/>
              </a:buClr>
              <a:buSzPts val="2950"/>
              <a:buAutoNum type="arabicPeriod"/>
            </a:pPr>
            <a:r>
              <a:rPr lang="en" sz="2950">
                <a:solidFill>
                  <a:schemeClr val="dk1"/>
                </a:solidFill>
              </a:rPr>
              <a:t>Predicts only the closing price of a stock</a:t>
            </a:r>
            <a:endParaRPr sz="2950">
              <a:solidFill>
                <a:schemeClr val="dk1"/>
              </a:solidFill>
            </a:endParaRPr>
          </a:p>
          <a:p>
            <a:pPr marL="457200" lvl="0" indent="-415925" algn="l" rtl="0">
              <a:lnSpc>
                <a:spcPct val="115000"/>
              </a:lnSpc>
              <a:spcBef>
                <a:spcPts val="1000"/>
              </a:spcBef>
              <a:spcAft>
                <a:spcPts val="0"/>
              </a:spcAft>
              <a:buClr>
                <a:schemeClr val="dk1"/>
              </a:buClr>
              <a:buSzPts val="2950"/>
              <a:buAutoNum type="arabicPeriod"/>
            </a:pPr>
            <a:r>
              <a:rPr lang="en" sz="2950">
                <a:solidFill>
                  <a:schemeClr val="dk1"/>
                </a:solidFill>
              </a:rPr>
              <a:t>Assuming non-closure of a company</a:t>
            </a:r>
            <a:endParaRPr sz="2950">
              <a:solidFill>
                <a:schemeClr val="dk1"/>
              </a:solidFill>
            </a:endParaRPr>
          </a:p>
          <a:p>
            <a:pPr marL="457200" lvl="0" indent="-415925" algn="l" rtl="0">
              <a:lnSpc>
                <a:spcPct val="115000"/>
              </a:lnSpc>
              <a:spcBef>
                <a:spcPts val="1000"/>
              </a:spcBef>
              <a:spcAft>
                <a:spcPts val="0"/>
              </a:spcAft>
              <a:buClr>
                <a:schemeClr val="dk1"/>
              </a:buClr>
              <a:buSzPts val="2950"/>
              <a:buAutoNum type="arabicPeriod"/>
            </a:pPr>
            <a:r>
              <a:rPr lang="en" sz="2950">
                <a:solidFill>
                  <a:schemeClr val="dk1"/>
                </a:solidFill>
              </a:rPr>
              <a:t>Incomplete Information</a:t>
            </a:r>
            <a:endParaRPr sz="2950">
              <a:solidFill>
                <a:schemeClr val="dk1"/>
              </a:solidFill>
            </a:endParaRPr>
          </a:p>
          <a:p>
            <a:pPr marL="457200" lvl="0" indent="-415925" algn="l" rtl="0">
              <a:lnSpc>
                <a:spcPct val="115000"/>
              </a:lnSpc>
              <a:spcBef>
                <a:spcPts val="1000"/>
              </a:spcBef>
              <a:spcAft>
                <a:spcPts val="0"/>
              </a:spcAft>
              <a:buClr>
                <a:schemeClr val="dk1"/>
              </a:buClr>
              <a:buSzPts val="2950"/>
              <a:buAutoNum type="arabicPeriod"/>
            </a:pPr>
            <a:r>
              <a:rPr lang="en" sz="2950">
                <a:solidFill>
                  <a:schemeClr val="dk1"/>
                </a:solidFill>
              </a:rPr>
              <a:t>Regulatory Changes</a:t>
            </a:r>
            <a:endParaRPr sz="2950">
              <a:solidFill>
                <a:schemeClr val="dk1"/>
              </a:solidFill>
            </a:endParaRPr>
          </a:p>
          <a:p>
            <a:pPr marL="457200" lvl="0" indent="-415925" algn="l" rtl="0">
              <a:lnSpc>
                <a:spcPct val="115000"/>
              </a:lnSpc>
              <a:spcBef>
                <a:spcPts val="1000"/>
              </a:spcBef>
              <a:spcAft>
                <a:spcPts val="1000"/>
              </a:spcAft>
              <a:buClr>
                <a:schemeClr val="dk1"/>
              </a:buClr>
              <a:buSzPts val="2950"/>
              <a:buAutoNum type="arabicPeriod"/>
            </a:pPr>
            <a:r>
              <a:rPr lang="en" sz="2950">
                <a:solidFill>
                  <a:schemeClr val="dk1"/>
                </a:solidFill>
              </a:rPr>
              <a:t>Human Factor</a:t>
            </a:r>
            <a:endParaRPr sz="2950" b="1">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a:spLocks noGrp="1"/>
          </p:cNvSpPr>
          <p:nvPr>
            <p:ph type="title"/>
          </p:nvPr>
        </p:nvSpPr>
        <p:spPr>
          <a:xfrm>
            <a:off x="0" y="341"/>
            <a:ext cx="9144000" cy="685800"/>
          </a:xfrm>
          <a:prstGeom prst="rect">
            <a:avLst/>
          </a:prstGeom>
          <a:solidFill>
            <a:srgbClr val="00206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Narrow"/>
              <a:buNone/>
            </a:pPr>
            <a:r>
              <a:rPr lang="en"/>
              <a:t>Future Scope and Extensions</a:t>
            </a:r>
            <a:endParaRPr/>
          </a:p>
        </p:txBody>
      </p:sp>
      <p:sp>
        <p:nvSpPr>
          <p:cNvPr id="216" name="Google Shape;216;p25"/>
          <p:cNvSpPr txBox="1">
            <a:spLocks noGrp="1"/>
          </p:cNvSpPr>
          <p:nvPr>
            <p:ph type="sldNum" idx="12"/>
          </p:nvPr>
        </p:nvSpPr>
        <p:spPr>
          <a:xfrm>
            <a:off x="6732271" y="4767264"/>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17" name="Google Shape;217;p25"/>
          <p:cNvSpPr txBox="1"/>
          <p:nvPr/>
        </p:nvSpPr>
        <p:spPr>
          <a:xfrm>
            <a:off x="770475" y="862813"/>
            <a:ext cx="7469700" cy="37278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AutoNum type="arabicPeriod"/>
            </a:pPr>
            <a:r>
              <a:rPr lang="en" sz="1600" b="1">
                <a:solidFill>
                  <a:schemeClr val="dk1"/>
                </a:solidFill>
              </a:rPr>
              <a:t>Exact Price Prediction: </a:t>
            </a:r>
            <a:r>
              <a:rPr lang="en" sz="1600">
                <a:solidFill>
                  <a:schemeClr val="dk1"/>
                </a:solidFill>
              </a:rPr>
              <a:t>Developing strategy to predict the exact price of stock instead of only predicting the nature of stock price.</a:t>
            </a:r>
            <a:endParaRPr sz="1600">
              <a:solidFill>
                <a:schemeClr val="dk1"/>
              </a:solidFill>
            </a:endParaRPr>
          </a:p>
          <a:p>
            <a:pPr marL="457200" lvl="0" indent="-330200" algn="l" rtl="0">
              <a:lnSpc>
                <a:spcPct val="115000"/>
              </a:lnSpc>
              <a:spcBef>
                <a:spcPts val="1000"/>
              </a:spcBef>
              <a:spcAft>
                <a:spcPts val="0"/>
              </a:spcAft>
              <a:buClr>
                <a:schemeClr val="dk1"/>
              </a:buClr>
              <a:buSzPts val="1600"/>
              <a:buAutoNum type="arabicPeriod"/>
            </a:pPr>
            <a:r>
              <a:rPr lang="en" sz="1600" b="1">
                <a:solidFill>
                  <a:schemeClr val="dk1"/>
                </a:solidFill>
              </a:rPr>
              <a:t>Dynamic Model Adaptation:</a:t>
            </a:r>
            <a:r>
              <a:rPr lang="en" sz="1600">
                <a:solidFill>
                  <a:schemeClr val="dk1"/>
                </a:solidFill>
              </a:rPr>
              <a:t> Developing mechanisms to allow the model to dynamically adapt to changing market conditions and trends, ensuring its relevance and accuracy in different economic environments.</a:t>
            </a:r>
            <a:endParaRPr sz="1600">
              <a:solidFill>
                <a:schemeClr val="dk1"/>
              </a:solidFill>
            </a:endParaRPr>
          </a:p>
          <a:p>
            <a:pPr marL="457200" lvl="0" indent="-330200" algn="l" rtl="0">
              <a:lnSpc>
                <a:spcPct val="115000"/>
              </a:lnSpc>
              <a:spcBef>
                <a:spcPts val="1000"/>
              </a:spcBef>
              <a:spcAft>
                <a:spcPts val="0"/>
              </a:spcAft>
              <a:buClr>
                <a:schemeClr val="dk1"/>
              </a:buClr>
              <a:buSzPts val="1600"/>
              <a:buAutoNum type="arabicPeriod"/>
            </a:pPr>
            <a:r>
              <a:rPr lang="en" sz="1600" b="1">
                <a:solidFill>
                  <a:schemeClr val="dk1"/>
                </a:solidFill>
              </a:rPr>
              <a:t>Incorporating Sentiment Analysis:</a:t>
            </a:r>
            <a:r>
              <a:rPr lang="en" sz="1600">
                <a:solidFill>
                  <a:schemeClr val="dk1"/>
                </a:solidFill>
              </a:rPr>
              <a:t> Integrating sentiment analysis from news articles, social media, or financial reports to capture market sentiment and investor behavior, providing a more comprehensive understanding of factors influencing stock prices.</a:t>
            </a:r>
            <a:endParaRPr sz="1600">
              <a:solidFill>
                <a:schemeClr val="dk1"/>
              </a:solidFill>
            </a:endParaRPr>
          </a:p>
          <a:p>
            <a:pPr marL="457200" lvl="0" indent="-330200" algn="l" rtl="0">
              <a:lnSpc>
                <a:spcPct val="115000"/>
              </a:lnSpc>
              <a:spcBef>
                <a:spcPts val="1000"/>
              </a:spcBef>
              <a:spcAft>
                <a:spcPts val="1000"/>
              </a:spcAft>
              <a:buClr>
                <a:schemeClr val="dk1"/>
              </a:buClr>
              <a:buSzPts val="1600"/>
              <a:buAutoNum type="arabicPeriod"/>
            </a:pPr>
            <a:r>
              <a:rPr lang="en" sz="1600" b="1">
                <a:solidFill>
                  <a:schemeClr val="dk1"/>
                </a:solidFill>
              </a:rPr>
              <a:t>Real-Time Data Feeds:</a:t>
            </a:r>
            <a:r>
              <a:rPr lang="en" sz="1600">
                <a:solidFill>
                  <a:schemeClr val="dk1"/>
                </a:solidFill>
              </a:rPr>
              <a:t> Implementing real-time data feeds to ensure that the model is continuously updated with the latest information, enabling more timely predictions and responses to market changes.</a:t>
            </a:r>
            <a:endParaRPr sz="3700">
              <a:solidFill>
                <a:schemeClr val="dk1"/>
              </a:solidFill>
              <a:latin typeface="Arial Narrow"/>
              <a:ea typeface="Arial Narrow"/>
              <a:cs typeface="Arial Narrow"/>
              <a:sym typeface="Arial Narro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0" y="341"/>
            <a:ext cx="9144000" cy="685800"/>
          </a:xfrm>
          <a:prstGeom prst="rect">
            <a:avLst/>
          </a:prstGeom>
          <a:solidFill>
            <a:srgbClr val="00206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Arial Narrow"/>
              <a:buNone/>
            </a:pPr>
            <a:r>
              <a:rPr lang="en"/>
              <a:t>Conclusion</a:t>
            </a:r>
            <a:endParaRPr/>
          </a:p>
        </p:txBody>
      </p:sp>
      <p:sp>
        <p:nvSpPr>
          <p:cNvPr id="223" name="Google Shape;223;p26"/>
          <p:cNvSpPr txBox="1">
            <a:spLocks noGrp="1"/>
          </p:cNvSpPr>
          <p:nvPr>
            <p:ph type="sldNum" idx="12"/>
          </p:nvPr>
        </p:nvSpPr>
        <p:spPr>
          <a:xfrm>
            <a:off x="6732271" y="4767264"/>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
              <a:t>25</a:t>
            </a:fld>
            <a:endParaRPr/>
          </a:p>
        </p:txBody>
      </p:sp>
      <p:sp>
        <p:nvSpPr>
          <p:cNvPr id="224" name="Google Shape;224;p26"/>
          <p:cNvSpPr txBox="1"/>
          <p:nvPr/>
        </p:nvSpPr>
        <p:spPr>
          <a:xfrm>
            <a:off x="538350" y="964650"/>
            <a:ext cx="8067300" cy="371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100">
                <a:solidFill>
                  <a:schemeClr val="dk1"/>
                </a:solidFill>
                <a:latin typeface="Arial Narrow"/>
                <a:ea typeface="Arial Narrow"/>
                <a:cs typeface="Arial Narrow"/>
                <a:sym typeface="Arial Narrow"/>
              </a:rPr>
              <a:t>This method streamlines NIFTY stock prices by converting them into binary values, ensuring practicality without compromising essential interpretability. The utilization of median values for data division maintains current and accurate reflections of profitability standings, crucial for stability amid market fluctuations. Following the calculation of dependencies and their visualization through directed acyclic graphs, the determination of stock prices integrates identified dependencies and discrete values over time, forming a comprehensive time-series dataset. This dynamic record facilitates a profound analysis of evolving stock prices, revealing intricate relationships and influences, ultimately offering a robust foundation for making well-informed investment decisions within the dynamic landscape of the NIFTY stock market.</a:t>
            </a:r>
            <a:endParaRPr sz="2100">
              <a:solidFill>
                <a:schemeClr val="dk1"/>
              </a:solidFill>
              <a:latin typeface="Arial Narrow"/>
              <a:ea typeface="Arial Narrow"/>
              <a:cs typeface="Arial Narrow"/>
              <a:sym typeface="Arial Narrow"/>
            </a:endParaRPr>
          </a:p>
          <a:p>
            <a:pPr marL="0" lvl="0" indent="0" algn="l" rtl="0">
              <a:spcBef>
                <a:spcPts val="0"/>
              </a:spcBef>
              <a:spcAft>
                <a:spcPts val="0"/>
              </a:spcAft>
              <a:buClr>
                <a:schemeClr val="dk1"/>
              </a:buClr>
              <a:buSzPts val="1100"/>
              <a:buFont typeface="Arial"/>
              <a:buNone/>
            </a:pPr>
            <a:endParaRPr sz="2100">
              <a:solidFill>
                <a:schemeClr val="dk1"/>
              </a:solidFill>
              <a:latin typeface="Arial Narrow"/>
              <a:ea typeface="Arial Narrow"/>
              <a:cs typeface="Arial Narrow"/>
              <a:sym typeface="Arial Narrow"/>
            </a:endParaRPr>
          </a:p>
          <a:p>
            <a:pPr marL="0" lvl="0" indent="0" algn="l" rtl="0">
              <a:spcBef>
                <a:spcPts val="0"/>
              </a:spcBef>
              <a:spcAft>
                <a:spcPts val="0"/>
              </a:spcAft>
              <a:buNone/>
            </a:pPr>
            <a:endParaRPr sz="2100">
              <a:solidFill>
                <a:schemeClr val="dk1"/>
              </a:solidFill>
              <a:latin typeface="Arial Narrow"/>
              <a:ea typeface="Arial Narrow"/>
              <a:cs typeface="Arial Narrow"/>
              <a:sym typeface="Arial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0" y="341"/>
            <a:ext cx="9144000" cy="685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dirty="0"/>
              <a:t>Data collection</a:t>
            </a:r>
            <a:endParaRPr dirty="0"/>
          </a:p>
        </p:txBody>
      </p:sp>
      <p:sp>
        <p:nvSpPr>
          <p:cNvPr id="181" name="Google Shape;181;p20"/>
          <p:cNvSpPr txBox="1">
            <a:spLocks noGrp="1"/>
          </p:cNvSpPr>
          <p:nvPr>
            <p:ph type="body" idx="1"/>
          </p:nvPr>
        </p:nvSpPr>
        <p:spPr>
          <a:xfrm>
            <a:off x="243850" y="953050"/>
            <a:ext cx="8534400" cy="3938700"/>
          </a:xfrm>
          <a:prstGeom prst="rect">
            <a:avLst/>
          </a:prstGeom>
        </p:spPr>
        <p:txBody>
          <a:bodyPr spcFirstLastPara="1" wrap="square" lIns="91425" tIns="45700" rIns="91425" bIns="45700" anchor="t" anchorCtr="0">
            <a:normAutofit/>
          </a:bodyPr>
          <a:lstStyle/>
          <a:p>
            <a:pPr indent="-457200">
              <a:lnSpc>
                <a:spcPct val="115000"/>
              </a:lnSpc>
              <a:spcBef>
                <a:spcPts val="0"/>
              </a:spcBef>
              <a:buSzPct val="100000"/>
            </a:pPr>
            <a:r>
              <a:rPr lang="en-IN" sz="2400" dirty="0">
                <a:latin typeface="Arial"/>
                <a:ea typeface="Arial"/>
                <a:cs typeface="Arial"/>
                <a:sym typeface="Arial"/>
              </a:rPr>
              <a:t>We selected 49 of the largest companies on the NIFTY 50 benchmark index of the National Stock Exchange, India.</a:t>
            </a:r>
          </a:p>
          <a:p>
            <a:pPr indent="-457200">
              <a:lnSpc>
                <a:spcPct val="115000"/>
              </a:lnSpc>
              <a:spcBef>
                <a:spcPts val="0"/>
              </a:spcBef>
              <a:buSzPct val="100000"/>
            </a:pPr>
            <a:endParaRPr lang="en-IN" sz="2400" dirty="0">
              <a:latin typeface="Arial"/>
              <a:ea typeface="Arial"/>
              <a:cs typeface="Arial"/>
              <a:sym typeface="Arial"/>
            </a:endParaRPr>
          </a:p>
          <a:p>
            <a:pPr indent="-457200">
              <a:lnSpc>
                <a:spcPct val="115000"/>
              </a:lnSpc>
              <a:spcBef>
                <a:spcPts val="0"/>
              </a:spcBef>
              <a:buSzPct val="100000"/>
            </a:pPr>
            <a:r>
              <a:rPr lang="en-IN" sz="2400" dirty="0">
                <a:latin typeface="Arial"/>
                <a:ea typeface="Arial"/>
                <a:cs typeface="Arial"/>
                <a:sym typeface="Arial"/>
              </a:rPr>
              <a:t>Their daily closing prices were downloaded for the following decade.</a:t>
            </a:r>
            <a:br>
              <a:rPr lang="en-IN" sz="2400" dirty="0">
                <a:latin typeface="Arial"/>
                <a:ea typeface="Arial"/>
                <a:cs typeface="Arial"/>
                <a:sym typeface="Arial"/>
              </a:rPr>
            </a:br>
            <a:r>
              <a:rPr lang="en-IN" sz="2400" dirty="0">
                <a:latin typeface="Arial"/>
                <a:ea typeface="Arial"/>
                <a:cs typeface="Arial"/>
                <a:sym typeface="Arial"/>
              </a:rPr>
              <a:t>Start date: January 1, 2011</a:t>
            </a:r>
            <a:br>
              <a:rPr lang="en-IN" sz="2400" dirty="0">
                <a:latin typeface="Arial"/>
                <a:ea typeface="Arial"/>
                <a:cs typeface="Arial"/>
                <a:sym typeface="Arial"/>
              </a:rPr>
            </a:br>
            <a:r>
              <a:rPr lang="en-IN" sz="2400" dirty="0">
                <a:latin typeface="Arial"/>
                <a:ea typeface="Arial"/>
                <a:cs typeface="Arial"/>
                <a:sym typeface="Arial"/>
              </a:rPr>
              <a:t>End date: December 31, 2020</a:t>
            </a:r>
            <a:endParaRPr sz="2400" dirty="0">
              <a:latin typeface="Arial"/>
              <a:ea typeface="Arial"/>
              <a:cs typeface="Arial"/>
              <a:sym typeface="Arial"/>
            </a:endParaRPr>
          </a:p>
        </p:txBody>
      </p:sp>
      <p:sp>
        <p:nvSpPr>
          <p:cNvPr id="2" name="Slide Number Placeholder 1">
            <a:extLst>
              <a:ext uri="{FF2B5EF4-FFF2-40B4-BE49-F238E27FC236}">
                <a16:creationId xmlns:a16="http://schemas.microsoft.com/office/drawing/2014/main" id="{9FF1F7A8-D751-7F7F-57F9-71BD9CAB6C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0" y="341"/>
            <a:ext cx="9144000" cy="685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dirty="0"/>
              <a:t>Data preprocessing</a:t>
            </a:r>
            <a:endParaRPr dirty="0"/>
          </a:p>
        </p:txBody>
      </p:sp>
      <p:sp>
        <p:nvSpPr>
          <p:cNvPr id="181" name="Google Shape;181;p20"/>
          <p:cNvSpPr txBox="1">
            <a:spLocks noGrp="1"/>
          </p:cNvSpPr>
          <p:nvPr>
            <p:ph type="body" idx="1"/>
          </p:nvPr>
        </p:nvSpPr>
        <p:spPr>
          <a:xfrm>
            <a:off x="243850" y="953050"/>
            <a:ext cx="8534400" cy="3938700"/>
          </a:xfrm>
          <a:prstGeom prst="rect">
            <a:avLst/>
          </a:prstGeom>
        </p:spPr>
        <p:txBody>
          <a:bodyPr spcFirstLastPara="1" wrap="square" lIns="91425" tIns="45700" rIns="91425" bIns="45700" anchor="t" anchorCtr="0">
            <a:normAutofit/>
          </a:bodyPr>
          <a:lstStyle/>
          <a:p>
            <a:pPr indent="-457200">
              <a:lnSpc>
                <a:spcPct val="115000"/>
              </a:lnSpc>
              <a:spcBef>
                <a:spcPts val="0"/>
              </a:spcBef>
              <a:buSzPct val="100000"/>
            </a:pPr>
            <a:r>
              <a:rPr lang="en-IN" sz="2400" dirty="0">
                <a:latin typeface="Arial"/>
                <a:ea typeface="Arial"/>
                <a:cs typeface="Arial"/>
                <a:sym typeface="Arial"/>
              </a:rPr>
              <a:t>Some of the stocks had been renamed due to acquisitions, e.g., ‘</a:t>
            </a:r>
            <a:r>
              <a:rPr lang="en-US" sz="2400" dirty="0">
                <a:latin typeface="Arial"/>
                <a:ea typeface="Arial"/>
                <a:cs typeface="Arial"/>
                <a:sym typeface="Arial"/>
              </a:rPr>
              <a:t>Mundra Port’ had been renamed to ‘Adani Ports’ in January 2012.</a:t>
            </a:r>
          </a:p>
          <a:p>
            <a:pPr indent="-457200">
              <a:lnSpc>
                <a:spcPct val="115000"/>
              </a:lnSpc>
              <a:spcBef>
                <a:spcPts val="0"/>
              </a:spcBef>
              <a:buSzPct val="100000"/>
            </a:pPr>
            <a:endParaRPr lang="en-IN" sz="2400" dirty="0">
              <a:latin typeface="Arial"/>
              <a:ea typeface="Arial"/>
              <a:cs typeface="Arial"/>
              <a:sym typeface="Arial"/>
            </a:endParaRPr>
          </a:p>
          <a:p>
            <a:pPr indent="-457200">
              <a:lnSpc>
                <a:spcPct val="115000"/>
              </a:lnSpc>
              <a:spcBef>
                <a:spcPts val="0"/>
              </a:spcBef>
              <a:buSzPct val="100000"/>
            </a:pPr>
            <a:r>
              <a:rPr lang="en-IN" sz="2400" dirty="0">
                <a:latin typeface="Arial"/>
                <a:ea typeface="Arial"/>
                <a:cs typeface="Arial"/>
                <a:sym typeface="Arial"/>
              </a:rPr>
              <a:t>We identified such changes and replaced all different names with a single name.</a:t>
            </a:r>
          </a:p>
          <a:p>
            <a:pPr indent="-457200">
              <a:lnSpc>
                <a:spcPct val="115000"/>
              </a:lnSpc>
              <a:spcBef>
                <a:spcPts val="0"/>
              </a:spcBef>
              <a:buSzPct val="100000"/>
            </a:pPr>
            <a:endParaRPr lang="en-IN" sz="2400" dirty="0">
              <a:latin typeface="Arial"/>
              <a:ea typeface="Arial"/>
              <a:cs typeface="Arial"/>
              <a:sym typeface="Arial"/>
            </a:endParaRPr>
          </a:p>
          <a:p>
            <a:pPr indent="-457200">
              <a:lnSpc>
                <a:spcPct val="115000"/>
              </a:lnSpc>
              <a:spcBef>
                <a:spcPts val="0"/>
              </a:spcBef>
              <a:buSzPct val="100000"/>
            </a:pPr>
            <a:r>
              <a:rPr lang="en-IN" sz="2400" dirty="0">
                <a:latin typeface="Arial"/>
                <a:ea typeface="Arial"/>
                <a:cs typeface="Arial"/>
                <a:sym typeface="Arial"/>
              </a:rPr>
              <a:t>We also checked for missing values but no missing values were found.  </a:t>
            </a:r>
            <a:endParaRPr sz="2400" dirty="0">
              <a:latin typeface="Arial"/>
              <a:ea typeface="Arial"/>
              <a:cs typeface="Arial"/>
              <a:sym typeface="Arial"/>
            </a:endParaRPr>
          </a:p>
        </p:txBody>
      </p:sp>
      <p:sp>
        <p:nvSpPr>
          <p:cNvPr id="2" name="Slide Number Placeholder 1">
            <a:extLst>
              <a:ext uri="{FF2B5EF4-FFF2-40B4-BE49-F238E27FC236}">
                <a16:creationId xmlns:a16="http://schemas.microsoft.com/office/drawing/2014/main" id="{5EE0D380-B032-CD02-F8C2-E78F75DE75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4288670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0" y="341"/>
            <a:ext cx="9144000" cy="685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dirty="0"/>
              <a:t>Data discretisation</a:t>
            </a:r>
            <a:endParaRPr dirty="0"/>
          </a:p>
        </p:txBody>
      </p:sp>
      <p:sp>
        <p:nvSpPr>
          <p:cNvPr id="181" name="Google Shape;181;p20"/>
          <p:cNvSpPr txBox="1">
            <a:spLocks noGrp="1"/>
          </p:cNvSpPr>
          <p:nvPr>
            <p:ph type="body" idx="1"/>
          </p:nvPr>
        </p:nvSpPr>
        <p:spPr>
          <a:xfrm>
            <a:off x="243850" y="953050"/>
            <a:ext cx="8534400" cy="3938700"/>
          </a:xfrm>
          <a:prstGeom prst="rect">
            <a:avLst/>
          </a:prstGeom>
        </p:spPr>
        <p:txBody>
          <a:bodyPr spcFirstLastPara="1" wrap="square" lIns="91425" tIns="45700" rIns="91425" bIns="45700" anchor="t" anchorCtr="0">
            <a:normAutofit/>
          </a:bodyPr>
          <a:lstStyle/>
          <a:p>
            <a:pPr marL="0" indent="0">
              <a:lnSpc>
                <a:spcPct val="115000"/>
              </a:lnSpc>
              <a:spcBef>
                <a:spcPts val="0"/>
              </a:spcBef>
              <a:buSzPct val="100000"/>
              <a:buNone/>
            </a:pPr>
            <a:r>
              <a:rPr lang="en-IN" sz="2400" dirty="0">
                <a:latin typeface="Arial"/>
                <a:ea typeface="Arial"/>
                <a:cs typeface="Arial"/>
                <a:sym typeface="Arial"/>
              </a:rPr>
              <a:t>For each stock, we discretised its daily prices into two levels </a:t>
            </a:r>
          </a:p>
          <a:p>
            <a:pPr marL="0" indent="0">
              <a:lnSpc>
                <a:spcPct val="115000"/>
              </a:lnSpc>
              <a:spcBef>
                <a:spcPts val="0"/>
              </a:spcBef>
              <a:buSzPct val="100000"/>
              <a:buNone/>
            </a:pPr>
            <a:br>
              <a:rPr lang="en-IN" sz="2400" dirty="0">
                <a:latin typeface="Arial"/>
                <a:ea typeface="Arial"/>
                <a:cs typeface="Arial"/>
                <a:sym typeface="Arial"/>
              </a:rPr>
            </a:br>
            <a:r>
              <a:rPr lang="en-IN" sz="2400" dirty="0">
                <a:latin typeface="Arial"/>
                <a:ea typeface="Arial"/>
                <a:cs typeface="Arial"/>
                <a:sym typeface="Arial"/>
              </a:rPr>
              <a:t>- Level 0 if the price was below median (the stock was </a:t>
            </a:r>
            <a:r>
              <a:rPr lang="en-IN" sz="2400" b="1" dirty="0">
                <a:latin typeface="Arial"/>
                <a:ea typeface="Arial"/>
                <a:cs typeface="Arial"/>
                <a:sym typeface="Arial"/>
              </a:rPr>
              <a:t>undervalued</a:t>
            </a:r>
            <a:r>
              <a:rPr lang="en-IN" sz="2400" dirty="0">
                <a:latin typeface="Arial"/>
                <a:ea typeface="Arial"/>
                <a:cs typeface="Arial"/>
                <a:sym typeface="Arial"/>
              </a:rPr>
              <a:t>; hence, good time to </a:t>
            </a:r>
            <a:r>
              <a:rPr lang="en-IN" sz="2400" b="1" dirty="0">
                <a:latin typeface="Arial"/>
                <a:ea typeface="Arial"/>
                <a:cs typeface="Arial"/>
                <a:sym typeface="Arial"/>
              </a:rPr>
              <a:t>buy</a:t>
            </a:r>
            <a:r>
              <a:rPr lang="en-IN" sz="2400" dirty="0">
                <a:latin typeface="Arial"/>
                <a:ea typeface="Arial"/>
                <a:cs typeface="Arial"/>
                <a:sym typeface="Arial"/>
              </a:rPr>
              <a:t> it)</a:t>
            </a:r>
          </a:p>
          <a:p>
            <a:pPr marL="0" indent="0">
              <a:lnSpc>
                <a:spcPct val="115000"/>
              </a:lnSpc>
              <a:spcBef>
                <a:spcPts val="0"/>
              </a:spcBef>
              <a:buSzPct val="100000"/>
              <a:buNone/>
            </a:pPr>
            <a:br>
              <a:rPr lang="en-IN" sz="2400" dirty="0">
                <a:latin typeface="Arial"/>
                <a:ea typeface="Arial"/>
                <a:cs typeface="Arial"/>
                <a:sym typeface="Arial"/>
              </a:rPr>
            </a:br>
            <a:r>
              <a:rPr lang="en-IN" sz="2400" dirty="0">
                <a:latin typeface="Arial"/>
                <a:ea typeface="Arial"/>
                <a:cs typeface="Arial"/>
                <a:sym typeface="Arial"/>
              </a:rPr>
              <a:t>- Level 1 if above or equal to median (the stock is </a:t>
            </a:r>
            <a:r>
              <a:rPr lang="en-IN" sz="2400" b="1" dirty="0">
                <a:latin typeface="Arial"/>
                <a:ea typeface="Arial"/>
                <a:cs typeface="Arial"/>
                <a:sym typeface="Arial"/>
              </a:rPr>
              <a:t>overvalued</a:t>
            </a:r>
            <a:r>
              <a:rPr lang="en-IN" sz="2400" dirty="0">
                <a:latin typeface="Arial"/>
                <a:ea typeface="Arial"/>
                <a:cs typeface="Arial"/>
                <a:sym typeface="Arial"/>
              </a:rPr>
              <a:t> </a:t>
            </a:r>
            <a:r>
              <a:rPr lang="en-IN" sz="2400" b="1" dirty="0">
                <a:latin typeface="Arial"/>
                <a:ea typeface="Arial"/>
                <a:cs typeface="Arial"/>
                <a:sym typeface="Arial"/>
              </a:rPr>
              <a:t>or in its true value range</a:t>
            </a:r>
            <a:r>
              <a:rPr lang="en-IN" sz="2400" dirty="0">
                <a:latin typeface="Arial"/>
                <a:ea typeface="Arial"/>
                <a:cs typeface="Arial"/>
                <a:sym typeface="Arial"/>
              </a:rPr>
              <a:t>; </a:t>
            </a:r>
            <a:r>
              <a:rPr lang="en-IN" sz="2400" b="1" dirty="0">
                <a:latin typeface="Arial"/>
                <a:ea typeface="Arial"/>
                <a:cs typeface="Arial"/>
                <a:sym typeface="Arial"/>
              </a:rPr>
              <a:t>not a good time to buy</a:t>
            </a:r>
            <a:r>
              <a:rPr lang="en-IN" sz="2400" dirty="0">
                <a:latin typeface="Arial"/>
                <a:ea typeface="Arial"/>
                <a:cs typeface="Arial"/>
                <a:sym typeface="Arial"/>
              </a:rPr>
              <a:t> it)</a:t>
            </a:r>
            <a:endParaRPr sz="2400" dirty="0">
              <a:latin typeface="Arial"/>
              <a:ea typeface="Arial"/>
              <a:cs typeface="Arial"/>
              <a:sym typeface="Arial"/>
            </a:endParaRPr>
          </a:p>
        </p:txBody>
      </p:sp>
      <p:sp>
        <p:nvSpPr>
          <p:cNvPr id="2" name="Slide Number Placeholder 1">
            <a:extLst>
              <a:ext uri="{FF2B5EF4-FFF2-40B4-BE49-F238E27FC236}">
                <a16:creationId xmlns:a16="http://schemas.microsoft.com/office/drawing/2014/main" id="{F06FED06-FBFD-3F8E-0B24-C40D385E55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296051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0" y="341"/>
            <a:ext cx="9144000" cy="685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dirty="0"/>
              <a:t>Creation of the training and test data</a:t>
            </a:r>
            <a:endParaRPr dirty="0"/>
          </a:p>
        </p:txBody>
      </p:sp>
      <p:sp>
        <p:nvSpPr>
          <p:cNvPr id="181" name="Google Shape;181;p20"/>
          <p:cNvSpPr txBox="1">
            <a:spLocks noGrp="1"/>
          </p:cNvSpPr>
          <p:nvPr>
            <p:ph type="body" idx="1"/>
          </p:nvPr>
        </p:nvSpPr>
        <p:spPr>
          <a:xfrm>
            <a:off x="354328" y="829159"/>
            <a:ext cx="8423921" cy="4062591"/>
          </a:xfrm>
          <a:prstGeom prst="rect">
            <a:avLst/>
          </a:prstGeom>
        </p:spPr>
        <p:txBody>
          <a:bodyPr spcFirstLastPara="1" wrap="square" lIns="91425" tIns="45700" rIns="91425" bIns="45700" anchor="t" anchorCtr="0">
            <a:normAutofit/>
          </a:bodyPr>
          <a:lstStyle/>
          <a:p>
            <a:pPr marL="0" indent="0">
              <a:lnSpc>
                <a:spcPct val="115000"/>
              </a:lnSpc>
              <a:spcBef>
                <a:spcPts val="0"/>
              </a:spcBef>
              <a:buSzPct val="100000"/>
              <a:buNone/>
            </a:pPr>
            <a:r>
              <a:rPr lang="en-IN" sz="2400" dirty="0">
                <a:latin typeface="Arial"/>
                <a:ea typeface="Arial"/>
                <a:cs typeface="Arial"/>
                <a:sym typeface="Arial"/>
              </a:rPr>
              <a:t>We split our 10-year dataset into 9:1 subsets.</a:t>
            </a:r>
          </a:p>
          <a:p>
            <a:pPr marL="0" indent="0">
              <a:lnSpc>
                <a:spcPct val="115000"/>
              </a:lnSpc>
              <a:spcBef>
                <a:spcPts val="0"/>
              </a:spcBef>
              <a:buSzPct val="100000"/>
              <a:buNone/>
            </a:pPr>
            <a:endParaRPr lang="en-IN" sz="2400" dirty="0">
              <a:latin typeface="Arial"/>
              <a:ea typeface="Arial"/>
              <a:cs typeface="Arial"/>
              <a:sym typeface="Arial"/>
            </a:endParaRPr>
          </a:p>
          <a:p>
            <a:pPr marL="0" indent="0">
              <a:lnSpc>
                <a:spcPct val="115000"/>
              </a:lnSpc>
              <a:spcBef>
                <a:spcPts val="0"/>
              </a:spcBef>
              <a:buSzPct val="100000"/>
              <a:buNone/>
            </a:pPr>
            <a:r>
              <a:rPr lang="en-IN" sz="2400" b="1" dirty="0">
                <a:latin typeface="Arial"/>
                <a:ea typeface="Arial"/>
                <a:cs typeface="Arial"/>
                <a:sym typeface="Arial"/>
              </a:rPr>
              <a:t>Training data:</a:t>
            </a:r>
          </a:p>
          <a:p>
            <a:pPr marL="0" indent="0">
              <a:lnSpc>
                <a:spcPct val="115000"/>
              </a:lnSpc>
              <a:spcBef>
                <a:spcPts val="0"/>
              </a:spcBef>
              <a:buSzPct val="100000"/>
              <a:buNone/>
            </a:pPr>
            <a:r>
              <a:rPr lang="en-IN" sz="2400" dirty="0">
                <a:latin typeface="Arial"/>
                <a:ea typeface="Arial"/>
                <a:cs typeface="Arial"/>
                <a:sym typeface="Arial"/>
              </a:rPr>
              <a:t>January 1, 2011 – December 31, 2019</a:t>
            </a:r>
            <a:br>
              <a:rPr lang="en-IN" sz="2400" dirty="0">
                <a:latin typeface="Arial"/>
                <a:ea typeface="Arial"/>
                <a:cs typeface="Arial"/>
                <a:sym typeface="Arial"/>
              </a:rPr>
            </a:br>
            <a:r>
              <a:rPr lang="en-IN" sz="2400" dirty="0">
                <a:latin typeface="Arial"/>
                <a:ea typeface="Arial"/>
                <a:cs typeface="Arial"/>
                <a:sym typeface="Arial"/>
              </a:rPr>
              <a:t>(2,226 trading days * 49 stocks)</a:t>
            </a:r>
          </a:p>
          <a:p>
            <a:pPr marL="0" indent="0">
              <a:lnSpc>
                <a:spcPct val="115000"/>
              </a:lnSpc>
              <a:spcBef>
                <a:spcPts val="0"/>
              </a:spcBef>
              <a:buSzPct val="100000"/>
              <a:buNone/>
            </a:pPr>
            <a:endParaRPr lang="en-IN" sz="2400" dirty="0">
              <a:latin typeface="Arial"/>
              <a:ea typeface="Arial"/>
              <a:cs typeface="Arial"/>
              <a:sym typeface="Arial"/>
            </a:endParaRPr>
          </a:p>
          <a:p>
            <a:pPr marL="0" indent="0">
              <a:lnSpc>
                <a:spcPct val="115000"/>
              </a:lnSpc>
              <a:spcBef>
                <a:spcPts val="0"/>
              </a:spcBef>
              <a:buSzPct val="100000"/>
              <a:buNone/>
            </a:pPr>
            <a:r>
              <a:rPr lang="en-IN" sz="2400" b="1" dirty="0">
                <a:latin typeface="Arial"/>
                <a:ea typeface="Arial"/>
                <a:cs typeface="Arial"/>
                <a:sym typeface="Arial"/>
              </a:rPr>
              <a:t>Test data:</a:t>
            </a:r>
          </a:p>
          <a:p>
            <a:pPr marL="0" indent="0">
              <a:lnSpc>
                <a:spcPct val="115000"/>
              </a:lnSpc>
              <a:spcBef>
                <a:spcPts val="0"/>
              </a:spcBef>
              <a:buSzPct val="100000"/>
              <a:buNone/>
            </a:pPr>
            <a:r>
              <a:rPr lang="en-IN" sz="2400" dirty="0">
                <a:latin typeface="Arial"/>
                <a:ea typeface="Arial"/>
                <a:cs typeface="Arial"/>
                <a:sym typeface="Arial"/>
              </a:rPr>
              <a:t>January 1, 2020 – December 31, 2020</a:t>
            </a:r>
          </a:p>
          <a:p>
            <a:pPr marL="0" indent="0">
              <a:lnSpc>
                <a:spcPct val="115000"/>
              </a:lnSpc>
              <a:spcBef>
                <a:spcPts val="0"/>
              </a:spcBef>
              <a:buSzPct val="100000"/>
              <a:buNone/>
            </a:pPr>
            <a:r>
              <a:rPr lang="en-IN" sz="2400" dirty="0">
                <a:latin typeface="Arial"/>
                <a:ea typeface="Arial"/>
                <a:cs typeface="Arial"/>
                <a:sym typeface="Arial"/>
              </a:rPr>
              <a:t>(252 trading days * 49 stocks) </a:t>
            </a:r>
            <a:endParaRPr sz="2400" dirty="0">
              <a:latin typeface="Arial"/>
              <a:ea typeface="Arial"/>
              <a:cs typeface="Arial"/>
              <a:sym typeface="Arial"/>
            </a:endParaRPr>
          </a:p>
        </p:txBody>
      </p:sp>
      <p:sp>
        <p:nvSpPr>
          <p:cNvPr id="2" name="Slide Number Placeholder 1">
            <a:extLst>
              <a:ext uri="{FF2B5EF4-FFF2-40B4-BE49-F238E27FC236}">
                <a16:creationId xmlns:a16="http://schemas.microsoft.com/office/drawing/2014/main" id="{0CB48AE3-AF08-2612-EABE-E5BC07628F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527540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0" y="341"/>
            <a:ext cx="9144000" cy="685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dirty="0"/>
              <a:t>Methods: Quantification of interdependencies</a:t>
            </a:r>
          </a:p>
        </p:txBody>
      </p:sp>
      <p:sp>
        <p:nvSpPr>
          <p:cNvPr id="5" name="TextBox 4">
            <a:extLst>
              <a:ext uri="{FF2B5EF4-FFF2-40B4-BE49-F238E27FC236}">
                <a16:creationId xmlns:a16="http://schemas.microsoft.com/office/drawing/2014/main" id="{30467B46-2934-09E1-EBDC-7C13610DAE40}"/>
              </a:ext>
            </a:extLst>
          </p:cNvPr>
          <p:cNvSpPr txBox="1"/>
          <p:nvPr/>
        </p:nvSpPr>
        <p:spPr>
          <a:xfrm>
            <a:off x="379708" y="929898"/>
            <a:ext cx="8454326" cy="2246769"/>
          </a:xfrm>
          <a:prstGeom prst="rect">
            <a:avLst/>
          </a:prstGeom>
          <a:noFill/>
        </p:spPr>
        <p:txBody>
          <a:bodyPr wrap="square" rtlCol="0">
            <a:spAutoFit/>
          </a:bodyPr>
          <a:lstStyle/>
          <a:p>
            <a:r>
              <a:rPr lang="en-IN" dirty="0"/>
              <a:t>We computed a (49 x 49) </a:t>
            </a:r>
            <a:r>
              <a:rPr lang="en-IN" b="1" dirty="0"/>
              <a:t>dependency matrix</a:t>
            </a:r>
            <a:r>
              <a:rPr lang="en-IN" dirty="0"/>
              <a:t> </a:t>
            </a:r>
            <a:br>
              <a:rPr lang="en-IN" dirty="0"/>
            </a:br>
            <a:r>
              <a:rPr lang="en-IN" dirty="0"/>
              <a:t>where the (</a:t>
            </a:r>
            <a:r>
              <a:rPr lang="en-IN" dirty="0" err="1"/>
              <a:t>i</a:t>
            </a:r>
            <a:r>
              <a:rPr lang="en-IN" dirty="0"/>
              <a:t>, j)-</a:t>
            </a:r>
            <a:r>
              <a:rPr lang="en-IN" dirty="0" err="1"/>
              <a:t>th</a:t>
            </a:r>
            <a:r>
              <a:rPr lang="en-IN" dirty="0"/>
              <a:t> cell represents the influence of the </a:t>
            </a:r>
            <a:r>
              <a:rPr lang="en-IN" dirty="0" err="1"/>
              <a:t>the</a:t>
            </a:r>
            <a:r>
              <a:rPr lang="en-IN" dirty="0"/>
              <a:t> j-the stock’s price on the </a:t>
            </a:r>
            <a:r>
              <a:rPr lang="en-IN" dirty="0" err="1"/>
              <a:t>i-th</a:t>
            </a:r>
            <a:r>
              <a:rPr lang="en-IN" dirty="0"/>
              <a:t> stock’s price</a:t>
            </a:r>
          </a:p>
          <a:p>
            <a:r>
              <a:rPr lang="en-IN" dirty="0"/>
              <a:t>= (The number of days when </a:t>
            </a:r>
            <a:r>
              <a:rPr lang="en-IN" dirty="0" err="1"/>
              <a:t>i</a:t>
            </a:r>
            <a:r>
              <a:rPr lang="en-IN" dirty="0"/>
              <a:t> and j both went up or both went down </a:t>
            </a:r>
            <a:br>
              <a:rPr lang="en-IN" dirty="0"/>
            </a:br>
            <a:r>
              <a:rPr lang="en-IN" dirty="0"/>
              <a:t>     - The number of days when they went in the opposite direction)</a:t>
            </a:r>
            <a:br>
              <a:rPr lang="en-IN" dirty="0"/>
            </a:br>
            <a:r>
              <a:rPr lang="en-IN" dirty="0"/>
              <a:t>   / The total number of days in the training data.</a:t>
            </a:r>
          </a:p>
          <a:p>
            <a:endParaRPr lang="en-IN" dirty="0"/>
          </a:p>
          <a:p>
            <a:r>
              <a:rPr lang="en-IN" dirty="0"/>
              <a:t>Here, ‘up’ refers to going from level 0 in the previous day to level 1 in the current day.</a:t>
            </a:r>
            <a:br>
              <a:rPr lang="en-IN" dirty="0"/>
            </a:br>
            <a:r>
              <a:rPr lang="en-IN" dirty="0"/>
              <a:t>‘Down’ refers the opposite incident.</a:t>
            </a:r>
          </a:p>
          <a:p>
            <a:endParaRPr lang="en-IN" dirty="0"/>
          </a:p>
          <a:p>
            <a:r>
              <a:rPr lang="en-IN" dirty="0"/>
              <a:t>The dependency matrix is </a:t>
            </a:r>
            <a:r>
              <a:rPr lang="en-IN" b="1" dirty="0"/>
              <a:t>asymmetric</a:t>
            </a:r>
            <a:r>
              <a:rPr lang="en-IN" dirty="0"/>
              <a:t> since j may have more influence on </a:t>
            </a:r>
            <a:r>
              <a:rPr lang="en-IN" dirty="0" err="1"/>
              <a:t>i</a:t>
            </a:r>
            <a:r>
              <a:rPr lang="en-IN" dirty="0"/>
              <a:t> than </a:t>
            </a:r>
            <a:r>
              <a:rPr lang="en-IN" dirty="0" err="1"/>
              <a:t>i</a:t>
            </a:r>
            <a:r>
              <a:rPr lang="en-IN" dirty="0"/>
              <a:t> have on j.</a:t>
            </a:r>
          </a:p>
        </p:txBody>
      </p:sp>
      <p:graphicFrame>
        <p:nvGraphicFramePr>
          <p:cNvPr id="6" name="Table 5">
            <a:extLst>
              <a:ext uri="{FF2B5EF4-FFF2-40B4-BE49-F238E27FC236}">
                <a16:creationId xmlns:a16="http://schemas.microsoft.com/office/drawing/2014/main" id="{4425E5B1-DF33-63AD-7171-28F6442D6070}"/>
              </a:ext>
            </a:extLst>
          </p:cNvPr>
          <p:cNvGraphicFramePr>
            <a:graphicFrameLocks noGrp="1"/>
          </p:cNvGraphicFramePr>
          <p:nvPr>
            <p:extLst>
              <p:ext uri="{D42A27DB-BD31-4B8C-83A1-F6EECF244321}">
                <p14:modId xmlns:p14="http://schemas.microsoft.com/office/powerpoint/2010/main" val="1514586114"/>
              </p:ext>
            </p:extLst>
          </p:nvPr>
        </p:nvGraphicFramePr>
        <p:xfrm>
          <a:off x="774915" y="3553899"/>
          <a:ext cx="5391292" cy="1097280"/>
        </p:xfrm>
        <a:graphic>
          <a:graphicData uri="http://schemas.openxmlformats.org/drawingml/2006/table">
            <a:tbl>
              <a:tblPr>
                <a:tableStyleId>{5940675A-B579-460E-94D1-54222C63F5DA}</a:tableStyleId>
              </a:tblPr>
              <a:tblGrid>
                <a:gridCol w="1051878">
                  <a:extLst>
                    <a:ext uri="{9D8B030D-6E8A-4147-A177-3AD203B41FA5}">
                      <a16:colId xmlns:a16="http://schemas.microsoft.com/office/drawing/2014/main" val="488852944"/>
                    </a:ext>
                  </a:extLst>
                </a:gridCol>
                <a:gridCol w="1051878">
                  <a:extLst>
                    <a:ext uri="{9D8B030D-6E8A-4147-A177-3AD203B41FA5}">
                      <a16:colId xmlns:a16="http://schemas.microsoft.com/office/drawing/2014/main" val="4060766031"/>
                    </a:ext>
                  </a:extLst>
                </a:gridCol>
                <a:gridCol w="880428">
                  <a:extLst>
                    <a:ext uri="{9D8B030D-6E8A-4147-A177-3AD203B41FA5}">
                      <a16:colId xmlns:a16="http://schemas.microsoft.com/office/drawing/2014/main" val="4274049928"/>
                    </a:ext>
                  </a:extLst>
                </a:gridCol>
                <a:gridCol w="748665">
                  <a:extLst>
                    <a:ext uri="{9D8B030D-6E8A-4147-A177-3AD203B41FA5}">
                      <a16:colId xmlns:a16="http://schemas.microsoft.com/office/drawing/2014/main" val="2366788674"/>
                    </a:ext>
                  </a:extLst>
                </a:gridCol>
                <a:gridCol w="902653">
                  <a:extLst>
                    <a:ext uri="{9D8B030D-6E8A-4147-A177-3AD203B41FA5}">
                      <a16:colId xmlns:a16="http://schemas.microsoft.com/office/drawing/2014/main" val="2608013618"/>
                    </a:ext>
                  </a:extLst>
                </a:gridCol>
                <a:gridCol w="755790">
                  <a:extLst>
                    <a:ext uri="{9D8B030D-6E8A-4147-A177-3AD203B41FA5}">
                      <a16:colId xmlns:a16="http://schemas.microsoft.com/office/drawing/2014/main" val="1705801329"/>
                    </a:ext>
                  </a:extLst>
                </a:gridCol>
              </a:tblGrid>
              <a:tr h="182880">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MUNDRAPORT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ASIANPAINT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AXISBANK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dirty="0">
                          <a:solidFill>
                            <a:srgbClr val="000000"/>
                          </a:solidFill>
                          <a:effectLst/>
                        </a:rPr>
                        <a:t>BAJAJ-AUTO</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a:t>
                      </a:r>
                    </a:p>
                  </a:txBody>
                  <a:tcPr marL="7620" marR="7620" marT="7620" marB="0" anchor="ctr"/>
                </a:tc>
                <a:extLst>
                  <a:ext uri="{0D108BD9-81ED-4DB2-BD59-A6C34878D82A}">
                    <a16:rowId xmlns:a16="http://schemas.microsoft.com/office/drawing/2014/main" val="2701542765"/>
                  </a:ext>
                </a:extLst>
              </a:tr>
              <a:tr h="182880">
                <a:tc>
                  <a:txBody>
                    <a:bodyPr/>
                    <a:lstStyle/>
                    <a:p>
                      <a:pPr algn="l" fontAlgn="b"/>
                      <a:r>
                        <a:rPr lang="en-IN" sz="1100" b="0" u="none" strike="noStrike" dirty="0">
                          <a:solidFill>
                            <a:srgbClr val="000000"/>
                          </a:solidFill>
                          <a:effectLst/>
                        </a:rPr>
                        <a:t>MUNDRAPORT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0.085714286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68414771"/>
                  </a:ext>
                </a:extLst>
              </a:tr>
              <a:tr h="182880">
                <a:tc>
                  <a:txBody>
                    <a:bodyPr/>
                    <a:lstStyle/>
                    <a:p>
                      <a:pPr algn="l" fontAlgn="b"/>
                      <a:r>
                        <a:rPr lang="en-IN" sz="1100" b="0" u="none" strike="noStrike">
                          <a:solidFill>
                            <a:srgbClr val="000000"/>
                          </a:solidFill>
                          <a:effectLst/>
                        </a:rPr>
                        <a:t>ASIANPAINT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47356931"/>
                  </a:ext>
                </a:extLst>
              </a:tr>
              <a:tr h="182880">
                <a:tc>
                  <a:txBody>
                    <a:bodyPr/>
                    <a:lstStyle/>
                    <a:p>
                      <a:pPr algn="l" fontAlgn="b"/>
                      <a:r>
                        <a:rPr lang="en-IN" sz="1100" b="0" u="none" strike="noStrike">
                          <a:solidFill>
                            <a:srgbClr val="000000"/>
                          </a:solidFill>
                          <a:effectLst/>
                        </a:rPr>
                        <a:t>AXISBANK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81815808"/>
                  </a:ext>
                </a:extLst>
              </a:tr>
              <a:tr h="182880">
                <a:tc>
                  <a:txBody>
                    <a:bodyPr/>
                    <a:lstStyle/>
                    <a:p>
                      <a:pPr algn="l" fontAlgn="b"/>
                      <a:r>
                        <a:rPr lang="en-IN" sz="1100" b="0" u="none" strike="noStrike" dirty="0">
                          <a:solidFill>
                            <a:srgbClr val="000000"/>
                          </a:solidFill>
                          <a:effectLst/>
                        </a:rPr>
                        <a:t>BAJAJ-AUTO</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0.12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83949489"/>
                  </a:ext>
                </a:extLst>
              </a:tr>
              <a:tr h="182880">
                <a:tc>
                  <a:txBody>
                    <a:bodyPr/>
                    <a:lstStyle/>
                    <a:p>
                      <a:pPr algn="ctr" fontAlgn="b"/>
                      <a:r>
                        <a:rPr lang="en-IN" sz="1100" b="0" i="0" u="none" strike="noStrike" dirty="0">
                          <a:solidFill>
                            <a:srgbClr val="000000"/>
                          </a:solidFill>
                          <a:effectLst/>
                          <a:latin typeface="Calibri" panose="020F0502020204030204" pitchFamily="34" charset="0"/>
                        </a:rPr>
                        <a:t>…</a:t>
                      </a: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7353812"/>
                  </a:ext>
                </a:extLst>
              </a:tr>
            </a:tbl>
          </a:graphicData>
        </a:graphic>
      </p:graphicFrame>
      <p:sp>
        <p:nvSpPr>
          <p:cNvPr id="7" name="Slide Number Placeholder 6">
            <a:extLst>
              <a:ext uri="{FF2B5EF4-FFF2-40B4-BE49-F238E27FC236}">
                <a16:creationId xmlns:a16="http://schemas.microsoft.com/office/drawing/2014/main" id="{16F4CF99-2286-0E17-BE6A-D14F7F6A05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8" name="TextBox 7">
            <a:extLst>
              <a:ext uri="{FF2B5EF4-FFF2-40B4-BE49-F238E27FC236}">
                <a16:creationId xmlns:a16="http://schemas.microsoft.com/office/drawing/2014/main" id="{463FDDA3-D38A-21CB-E90E-8E0650BEA701}"/>
              </a:ext>
            </a:extLst>
          </p:cNvPr>
          <p:cNvSpPr txBox="1"/>
          <p:nvPr/>
        </p:nvSpPr>
        <p:spPr>
          <a:xfrm>
            <a:off x="2819633" y="3246122"/>
            <a:ext cx="1180455" cy="307777"/>
          </a:xfrm>
          <a:prstGeom prst="rect">
            <a:avLst/>
          </a:prstGeom>
          <a:noFill/>
        </p:spPr>
        <p:txBody>
          <a:bodyPr wrap="square" rtlCol="0">
            <a:spAutoFit/>
          </a:bodyPr>
          <a:lstStyle/>
          <a:p>
            <a:r>
              <a:rPr lang="en-IN" dirty="0"/>
              <a:t>Influencer</a:t>
            </a:r>
          </a:p>
        </p:txBody>
      </p:sp>
      <p:sp>
        <p:nvSpPr>
          <p:cNvPr id="9" name="TextBox 8">
            <a:extLst>
              <a:ext uri="{FF2B5EF4-FFF2-40B4-BE49-F238E27FC236}">
                <a16:creationId xmlns:a16="http://schemas.microsoft.com/office/drawing/2014/main" id="{0026835F-E804-A41B-8C7F-9375B8511260}"/>
              </a:ext>
            </a:extLst>
          </p:cNvPr>
          <p:cNvSpPr txBox="1"/>
          <p:nvPr/>
        </p:nvSpPr>
        <p:spPr>
          <a:xfrm rot="16200000">
            <a:off x="7552" y="3880424"/>
            <a:ext cx="1180455" cy="307777"/>
          </a:xfrm>
          <a:prstGeom prst="rect">
            <a:avLst/>
          </a:prstGeom>
          <a:noFill/>
        </p:spPr>
        <p:txBody>
          <a:bodyPr wrap="square" rtlCol="0">
            <a:spAutoFit/>
          </a:bodyPr>
          <a:lstStyle/>
          <a:p>
            <a:r>
              <a:rPr lang="en-IN" dirty="0"/>
              <a:t>Influenced</a:t>
            </a:r>
          </a:p>
        </p:txBody>
      </p:sp>
      <p:sp>
        <p:nvSpPr>
          <p:cNvPr id="12" name="TextBox 11">
            <a:extLst>
              <a:ext uri="{FF2B5EF4-FFF2-40B4-BE49-F238E27FC236}">
                <a16:creationId xmlns:a16="http://schemas.microsoft.com/office/drawing/2014/main" id="{5F2C6484-C742-A8F1-2163-A2EFA0E0BE69}"/>
              </a:ext>
            </a:extLst>
          </p:cNvPr>
          <p:cNvSpPr txBox="1"/>
          <p:nvPr/>
        </p:nvSpPr>
        <p:spPr>
          <a:xfrm>
            <a:off x="6369803" y="3553899"/>
            <a:ext cx="2270502" cy="954107"/>
          </a:xfrm>
          <a:prstGeom prst="rect">
            <a:avLst/>
          </a:prstGeom>
          <a:noFill/>
        </p:spPr>
        <p:txBody>
          <a:bodyPr wrap="square" rtlCol="0">
            <a:spAutoFit/>
          </a:bodyPr>
          <a:lstStyle/>
          <a:p>
            <a:r>
              <a:rPr lang="en-IN" dirty="0"/>
              <a:t>The influence weights belong to the </a:t>
            </a:r>
            <a:r>
              <a:rPr lang="en-IN" b="1" dirty="0"/>
              <a:t>range [0, 1]</a:t>
            </a:r>
            <a:r>
              <a:rPr lang="en-IN" dirty="0"/>
              <a:t>. The diagonal is always 1.</a:t>
            </a:r>
          </a:p>
          <a:p>
            <a:endParaRPr lang="en-IN" dirty="0"/>
          </a:p>
        </p:txBody>
      </p:sp>
    </p:spTree>
    <p:extLst>
      <p:ext uri="{BB962C8B-B14F-4D97-AF65-F5344CB8AC3E}">
        <p14:creationId xmlns:p14="http://schemas.microsoft.com/office/powerpoint/2010/main" val="421316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0" y="341"/>
            <a:ext cx="9144000" cy="685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dirty="0"/>
              <a:t>Methods: Prediction based on interdependencies </a:t>
            </a:r>
          </a:p>
        </p:txBody>
      </p:sp>
      <p:sp>
        <p:nvSpPr>
          <p:cNvPr id="5" name="TextBox 4">
            <a:extLst>
              <a:ext uri="{FF2B5EF4-FFF2-40B4-BE49-F238E27FC236}">
                <a16:creationId xmlns:a16="http://schemas.microsoft.com/office/drawing/2014/main" id="{30467B46-2934-09E1-EBDC-7C13610DAE40}"/>
              </a:ext>
            </a:extLst>
          </p:cNvPr>
          <p:cNvSpPr txBox="1"/>
          <p:nvPr/>
        </p:nvSpPr>
        <p:spPr>
          <a:xfrm>
            <a:off x="379708" y="929898"/>
            <a:ext cx="8454326" cy="3754874"/>
          </a:xfrm>
          <a:prstGeom prst="rect">
            <a:avLst/>
          </a:prstGeom>
          <a:noFill/>
        </p:spPr>
        <p:txBody>
          <a:bodyPr wrap="square" rtlCol="0">
            <a:spAutoFit/>
          </a:bodyPr>
          <a:lstStyle/>
          <a:p>
            <a:r>
              <a:rPr lang="en-IN" dirty="0"/>
              <a:t>For each stock </a:t>
            </a:r>
            <a:r>
              <a:rPr lang="en-IN" dirty="0" err="1"/>
              <a:t>i</a:t>
            </a:r>
            <a:endParaRPr lang="en-IN" dirty="0"/>
          </a:p>
          <a:p>
            <a:r>
              <a:rPr lang="en-IN" dirty="0"/>
              <a:t>   f[</a:t>
            </a:r>
            <a:r>
              <a:rPr lang="en-IN" dirty="0" err="1"/>
              <a:t>i</a:t>
            </a:r>
            <a:r>
              <a:rPr lang="en-IN" dirty="0"/>
              <a:t>] = The fraction of days when </a:t>
            </a:r>
            <a:r>
              <a:rPr lang="en-IN" dirty="0" err="1"/>
              <a:t>i</a:t>
            </a:r>
            <a:r>
              <a:rPr lang="en-IN" dirty="0"/>
              <a:t> is at level 1 across all the training days.</a:t>
            </a:r>
          </a:p>
          <a:p>
            <a:endParaRPr lang="en-IN" dirty="0"/>
          </a:p>
          <a:p>
            <a:r>
              <a:rPr lang="en-IN" dirty="0"/>
              <a:t>   For each test day k = 0 to 252</a:t>
            </a:r>
          </a:p>
          <a:p>
            <a:r>
              <a:rPr lang="en-IN" sz="1400" dirty="0"/>
              <a:t>      </a:t>
            </a:r>
            <a:r>
              <a:rPr lang="en-US" sz="1400" dirty="0"/>
              <a:t>temp = ⅀</a:t>
            </a:r>
            <a:r>
              <a:rPr lang="en-US" sz="1400" baseline="-25000" dirty="0"/>
              <a:t>j</a:t>
            </a:r>
            <a:r>
              <a:rPr lang="en-US" sz="1400" dirty="0"/>
              <a:t>((</a:t>
            </a:r>
            <a:r>
              <a:rPr lang="en-US" sz="1400" dirty="0" err="1"/>
              <a:t>dependency_matrix</a:t>
            </a:r>
            <a:r>
              <a:rPr lang="en-US" sz="1400" dirty="0"/>
              <a:t>[</a:t>
            </a:r>
            <a:r>
              <a:rPr lang="en-US" sz="1400" dirty="0" err="1"/>
              <a:t>i</a:t>
            </a:r>
            <a:r>
              <a:rPr lang="en-US" sz="1400" dirty="0"/>
              <a:t>][j])*(f[j])) /  ⅀ </a:t>
            </a:r>
            <a:r>
              <a:rPr lang="en-US" sz="1400" baseline="-25000" dirty="0"/>
              <a:t>j</a:t>
            </a:r>
            <a:r>
              <a:rPr lang="en-US" sz="1400" dirty="0"/>
              <a:t> (</a:t>
            </a:r>
            <a:r>
              <a:rPr lang="en-US" sz="1400" dirty="0" err="1"/>
              <a:t>dependency_matrix</a:t>
            </a:r>
            <a:r>
              <a:rPr lang="en-US" sz="1400" dirty="0"/>
              <a:t>[</a:t>
            </a:r>
            <a:r>
              <a:rPr lang="en-US" sz="1400" dirty="0" err="1"/>
              <a:t>i</a:t>
            </a:r>
            <a:r>
              <a:rPr lang="en-US" sz="1400" dirty="0"/>
              <a:t>][j]);</a:t>
            </a:r>
          </a:p>
          <a:p>
            <a:r>
              <a:rPr lang="en-US" dirty="0"/>
              <a:t>  </a:t>
            </a:r>
          </a:p>
          <a:p>
            <a:r>
              <a:rPr lang="en-US" dirty="0"/>
              <a:t>      if temp &gt; f[</a:t>
            </a:r>
            <a:r>
              <a:rPr lang="en-US" dirty="0" err="1"/>
              <a:t>i</a:t>
            </a:r>
            <a:r>
              <a:rPr lang="en-US" dirty="0"/>
              <a:t>]</a:t>
            </a:r>
          </a:p>
          <a:p>
            <a:r>
              <a:rPr lang="en-US" sz="1400" dirty="0"/>
              <a:t>         </a:t>
            </a:r>
            <a:r>
              <a:rPr lang="en-US" dirty="0"/>
              <a:t>predicted level = 1;</a:t>
            </a:r>
          </a:p>
          <a:p>
            <a:r>
              <a:rPr lang="en-US" sz="1400" dirty="0"/>
              <a:t>      else</a:t>
            </a:r>
            <a:endParaRPr lang="en-US" dirty="0"/>
          </a:p>
          <a:p>
            <a:r>
              <a:rPr lang="en-US" sz="1400" dirty="0"/>
              <a:t>         predicted level = 0;</a:t>
            </a:r>
          </a:p>
          <a:p>
            <a:endParaRPr lang="en-US" dirty="0"/>
          </a:p>
          <a:p>
            <a:r>
              <a:rPr lang="en-US" sz="1400" dirty="0">
                <a:solidFill>
                  <a:srgbClr val="FF0000"/>
                </a:solidFill>
              </a:rPr>
              <a:t>      f[</a:t>
            </a:r>
            <a:r>
              <a:rPr lang="en-US" sz="1400" dirty="0" err="1">
                <a:solidFill>
                  <a:srgbClr val="FF0000"/>
                </a:solidFill>
              </a:rPr>
              <a:t>i</a:t>
            </a:r>
            <a:r>
              <a:rPr lang="en-US" sz="1400" dirty="0">
                <a:solidFill>
                  <a:srgbClr val="FF0000"/>
                </a:solidFill>
              </a:rPr>
              <a:t>] = f[</a:t>
            </a:r>
            <a:r>
              <a:rPr lang="en-US" sz="1400" dirty="0" err="1">
                <a:solidFill>
                  <a:srgbClr val="FF0000"/>
                </a:solidFill>
              </a:rPr>
              <a:t>i</a:t>
            </a:r>
            <a:r>
              <a:rPr lang="en-US" sz="1400" dirty="0">
                <a:solidFill>
                  <a:srgbClr val="FF0000"/>
                </a:solidFill>
              </a:rPr>
              <a:t>] + (predicted level – level of </a:t>
            </a:r>
            <a:r>
              <a:rPr lang="en-US" sz="1400" dirty="0" err="1">
                <a:solidFill>
                  <a:srgbClr val="FF0000"/>
                </a:solidFill>
              </a:rPr>
              <a:t>i</a:t>
            </a:r>
            <a:r>
              <a:rPr lang="en-US" sz="1400" dirty="0">
                <a:solidFill>
                  <a:srgbClr val="FF0000"/>
                </a:solidFill>
              </a:rPr>
              <a:t> on the k-</a:t>
            </a:r>
            <a:r>
              <a:rPr lang="en-US" sz="1400" dirty="0" err="1">
                <a:solidFill>
                  <a:srgbClr val="FF0000"/>
                </a:solidFill>
              </a:rPr>
              <a:t>th</a:t>
            </a:r>
            <a:r>
              <a:rPr lang="en-US" sz="1400" dirty="0">
                <a:solidFill>
                  <a:srgbClr val="FF0000"/>
                </a:solidFill>
              </a:rPr>
              <a:t> training day)/(Total number of training days)</a:t>
            </a:r>
          </a:p>
          <a:p>
            <a:endParaRPr lang="en-US" dirty="0">
              <a:solidFill>
                <a:srgbClr val="FF0000"/>
              </a:solidFill>
            </a:endParaRPr>
          </a:p>
          <a:p>
            <a:r>
              <a:rPr lang="en-US" sz="1400" dirty="0">
                <a:solidFill>
                  <a:srgbClr val="FF0000"/>
                </a:solidFill>
              </a:rPr>
              <a:t>      Why are we doing the last line?</a:t>
            </a:r>
          </a:p>
          <a:p>
            <a:endParaRPr lang="en-IN" dirty="0"/>
          </a:p>
          <a:p>
            <a:endParaRPr lang="en-IN" dirty="0"/>
          </a:p>
          <a:p>
            <a:endParaRPr lang="en-IN" dirty="0"/>
          </a:p>
        </p:txBody>
      </p:sp>
      <p:sp>
        <p:nvSpPr>
          <p:cNvPr id="7" name="Slide Number Placeholder 6">
            <a:extLst>
              <a:ext uri="{FF2B5EF4-FFF2-40B4-BE49-F238E27FC236}">
                <a16:creationId xmlns:a16="http://schemas.microsoft.com/office/drawing/2014/main" id="{16F4CF99-2286-0E17-BE6A-D14F7F6A05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65915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title"/>
          </p:nvPr>
        </p:nvSpPr>
        <p:spPr>
          <a:xfrm>
            <a:off x="0" y="341"/>
            <a:ext cx="9144000" cy="685800"/>
          </a:xfrm>
          <a:prstGeom prst="rect">
            <a:avLst/>
          </a:prstGeom>
          <a:solidFill>
            <a:srgbClr val="00206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Narrow"/>
              <a:buNone/>
            </a:pPr>
            <a:r>
              <a:rPr lang="en" dirty="0"/>
              <a:t>Evaluation metrics</a:t>
            </a:r>
            <a:endParaRPr dirty="0"/>
          </a:p>
        </p:txBody>
      </p:sp>
      <p:sp>
        <p:nvSpPr>
          <p:cNvPr id="151" name="Google Shape;151;p19"/>
          <p:cNvSpPr txBox="1">
            <a:spLocks noGrp="1"/>
          </p:cNvSpPr>
          <p:nvPr>
            <p:ph type="sldNum" idx="12"/>
          </p:nvPr>
        </p:nvSpPr>
        <p:spPr>
          <a:xfrm>
            <a:off x="6732271" y="4767264"/>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152" name="Google Shape;152;p19"/>
          <p:cNvGrpSpPr/>
          <p:nvPr/>
        </p:nvGrpSpPr>
        <p:grpSpPr>
          <a:xfrm>
            <a:off x="5817854" y="1158392"/>
            <a:ext cx="2491511" cy="3455703"/>
            <a:chOff x="0" y="2295575"/>
            <a:chExt cx="2286000" cy="2847950"/>
          </a:xfrm>
        </p:grpSpPr>
        <p:grpSp>
          <p:nvGrpSpPr>
            <p:cNvPr id="153" name="Google Shape;153;p19"/>
            <p:cNvGrpSpPr/>
            <p:nvPr/>
          </p:nvGrpSpPr>
          <p:grpSpPr>
            <a:xfrm>
              <a:off x="0" y="2295575"/>
              <a:ext cx="2286000" cy="2847950"/>
              <a:chOff x="0" y="2295575"/>
              <a:chExt cx="2286000" cy="2847950"/>
            </a:xfrm>
          </p:grpSpPr>
          <p:sp>
            <p:nvSpPr>
              <p:cNvPr id="154" name="Google Shape;154;p19"/>
              <p:cNvSpPr/>
              <p:nvPr/>
            </p:nvSpPr>
            <p:spPr>
              <a:xfrm>
                <a:off x="0" y="2823925"/>
                <a:ext cx="2286000" cy="2319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0" y="2295575"/>
                <a:ext cx="2286000" cy="53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9"/>
            <p:cNvSpPr txBox="1"/>
            <p:nvPr/>
          </p:nvSpPr>
          <p:spPr>
            <a:xfrm>
              <a:off x="216300" y="3050050"/>
              <a:ext cx="1853400" cy="7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5E5E5E"/>
                  </a:solidFill>
                  <a:latin typeface="Roboto"/>
                  <a:ea typeface="Roboto"/>
                  <a:cs typeface="Roboto"/>
                  <a:sym typeface="Roboto"/>
                </a:rPr>
                <a:t>Dependency Graphs</a:t>
              </a:r>
              <a:endParaRPr sz="1200" b="1">
                <a:solidFill>
                  <a:srgbClr val="5E5E5E"/>
                </a:solidFill>
                <a:latin typeface="Roboto"/>
                <a:ea typeface="Roboto"/>
                <a:cs typeface="Roboto"/>
                <a:sym typeface="Roboto"/>
              </a:endParaRPr>
            </a:p>
          </p:txBody>
        </p:sp>
        <p:sp>
          <p:nvSpPr>
            <p:cNvPr id="158" name="Google Shape;158;p19"/>
            <p:cNvSpPr txBox="1"/>
            <p:nvPr/>
          </p:nvSpPr>
          <p:spPr>
            <a:xfrm>
              <a:off x="216300" y="3896950"/>
              <a:ext cx="1853400" cy="99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900">
                  <a:solidFill>
                    <a:srgbClr val="5E5E5E"/>
                  </a:solidFill>
                  <a:latin typeface="Roboto"/>
                  <a:ea typeface="Roboto"/>
                  <a:cs typeface="Roboto"/>
                  <a:sym typeface="Roboto"/>
                </a:rPr>
                <a:t> To get a clear picture of which all stocks a particular stock depends on, and by how much. The importance to its own stock is given as 1 and the rest of weights are calculated as a (positive / negative) ratio of that one.</a:t>
              </a:r>
              <a:endParaRPr sz="900">
                <a:solidFill>
                  <a:srgbClr val="5E5E5E"/>
                </a:solidFill>
                <a:latin typeface="Roboto"/>
                <a:ea typeface="Roboto"/>
                <a:cs typeface="Roboto"/>
                <a:sym typeface="Roboto"/>
              </a:endParaRPr>
            </a:p>
            <a:p>
              <a:pPr marL="0" lvl="0" indent="0" algn="l" rtl="0">
                <a:lnSpc>
                  <a:spcPct val="115000"/>
                </a:lnSpc>
                <a:spcBef>
                  <a:spcPts val="1600"/>
                </a:spcBef>
                <a:spcAft>
                  <a:spcPts val="0"/>
                </a:spcAft>
                <a:buClr>
                  <a:schemeClr val="dk1"/>
                </a:buClr>
                <a:buSzPts val="1100"/>
                <a:buFont typeface="Arial"/>
                <a:buNone/>
              </a:pPr>
              <a:endParaRPr sz="900">
                <a:solidFill>
                  <a:srgbClr val="5E5E5E"/>
                </a:solidFill>
                <a:latin typeface="Roboto"/>
                <a:ea typeface="Roboto"/>
                <a:cs typeface="Roboto"/>
                <a:sym typeface="Roboto"/>
              </a:endParaRPr>
            </a:p>
            <a:p>
              <a:pPr marL="0" lvl="0" indent="0" algn="l" rtl="0">
                <a:lnSpc>
                  <a:spcPct val="115000"/>
                </a:lnSpc>
                <a:spcBef>
                  <a:spcPts val="1600"/>
                </a:spcBef>
                <a:spcAft>
                  <a:spcPts val="1600"/>
                </a:spcAft>
                <a:buNone/>
              </a:pPr>
              <a:endParaRPr sz="900">
                <a:solidFill>
                  <a:srgbClr val="5E5E5E"/>
                </a:solidFill>
                <a:latin typeface="Roboto"/>
                <a:ea typeface="Roboto"/>
                <a:cs typeface="Roboto"/>
                <a:sym typeface="Roboto"/>
              </a:endParaRPr>
            </a:p>
          </p:txBody>
        </p:sp>
        <p:cxnSp>
          <p:nvCxnSpPr>
            <p:cNvPr id="159" name="Google Shape;159;p19"/>
            <p:cNvCxnSpPr/>
            <p:nvPr/>
          </p:nvCxnSpPr>
          <p:spPr>
            <a:xfrm>
              <a:off x="2286000" y="2295575"/>
              <a:ext cx="0" cy="2837400"/>
            </a:xfrm>
            <a:prstGeom prst="straightConnector1">
              <a:avLst/>
            </a:prstGeom>
            <a:noFill/>
            <a:ln w="9525" cap="flat" cmpd="sng">
              <a:solidFill>
                <a:srgbClr val="D9D9D9"/>
              </a:solidFill>
              <a:prstDash val="dot"/>
              <a:round/>
              <a:headEnd type="none" w="sm" len="sm"/>
              <a:tailEnd type="none" w="sm" len="sm"/>
            </a:ln>
          </p:spPr>
        </p:cxnSp>
      </p:grpSp>
      <p:grpSp>
        <p:nvGrpSpPr>
          <p:cNvPr id="160" name="Google Shape;160;p19"/>
          <p:cNvGrpSpPr/>
          <p:nvPr/>
        </p:nvGrpSpPr>
        <p:grpSpPr>
          <a:xfrm>
            <a:off x="3326246" y="1158392"/>
            <a:ext cx="2491511" cy="3455703"/>
            <a:chOff x="0" y="2295575"/>
            <a:chExt cx="2286000" cy="2847950"/>
          </a:xfrm>
        </p:grpSpPr>
        <p:grpSp>
          <p:nvGrpSpPr>
            <p:cNvPr id="161" name="Google Shape;161;p19"/>
            <p:cNvGrpSpPr/>
            <p:nvPr/>
          </p:nvGrpSpPr>
          <p:grpSpPr>
            <a:xfrm>
              <a:off x="0" y="2295575"/>
              <a:ext cx="2286000" cy="2847950"/>
              <a:chOff x="0" y="2295575"/>
              <a:chExt cx="2286000" cy="2847950"/>
            </a:xfrm>
          </p:grpSpPr>
          <p:sp>
            <p:nvSpPr>
              <p:cNvPr id="162" name="Google Shape;162;p19"/>
              <p:cNvSpPr/>
              <p:nvPr/>
            </p:nvSpPr>
            <p:spPr>
              <a:xfrm>
                <a:off x="0" y="2823925"/>
                <a:ext cx="2286000" cy="2319600"/>
              </a:xfrm>
              <a:prstGeom prst="rect">
                <a:avLst/>
              </a:prstGeom>
              <a:solidFill>
                <a:srgbClr val="0E6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0" y="2295575"/>
                <a:ext cx="2286000" cy="537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p:nvPr/>
          </p:nvSpPr>
          <p:spPr>
            <a:xfrm>
              <a:off x="216300" y="3050050"/>
              <a:ext cx="1853400" cy="7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FFFFFF"/>
                  </a:solidFill>
                  <a:latin typeface="Roboto"/>
                  <a:ea typeface="Roboto"/>
                  <a:cs typeface="Roboto"/>
                  <a:sym typeface="Roboto"/>
                </a:rPr>
                <a:t>F1 Score</a:t>
              </a:r>
              <a:endParaRPr sz="1200" b="1">
                <a:solidFill>
                  <a:srgbClr val="FFFFFF"/>
                </a:solidFill>
                <a:latin typeface="Roboto"/>
                <a:ea typeface="Roboto"/>
                <a:cs typeface="Roboto"/>
                <a:sym typeface="Roboto"/>
              </a:endParaRPr>
            </a:p>
          </p:txBody>
        </p:sp>
        <p:sp>
          <p:nvSpPr>
            <p:cNvPr id="166" name="Google Shape;166;p19"/>
            <p:cNvSpPr txBox="1"/>
            <p:nvPr/>
          </p:nvSpPr>
          <p:spPr>
            <a:xfrm>
              <a:off x="216300" y="3896950"/>
              <a:ext cx="1853400" cy="99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900" dirty="0">
                  <a:solidFill>
                    <a:srgbClr val="FFFFFF"/>
                  </a:solidFill>
                  <a:latin typeface="Roboto"/>
                  <a:ea typeface="Roboto"/>
                  <a:cs typeface="Roboto"/>
                  <a:sym typeface="Roboto"/>
                </a:rPr>
                <a:t>F1-score considers both precision and recall, offering a balanced assessment of a model's ability to make good predictions. It is applied here to assess the method's performance in correctly identifying changes in stock prices. </a:t>
              </a:r>
              <a:endParaRPr sz="900" dirty="0">
                <a:solidFill>
                  <a:srgbClr val="FFFFFF"/>
                </a:solidFill>
                <a:latin typeface="Roboto"/>
                <a:ea typeface="Roboto"/>
                <a:cs typeface="Roboto"/>
                <a:sym typeface="Roboto"/>
              </a:endParaRPr>
            </a:p>
          </p:txBody>
        </p:sp>
        <p:cxnSp>
          <p:nvCxnSpPr>
            <p:cNvPr id="167" name="Google Shape;167;p19"/>
            <p:cNvCxnSpPr/>
            <p:nvPr/>
          </p:nvCxnSpPr>
          <p:spPr>
            <a:xfrm>
              <a:off x="2286000" y="2295575"/>
              <a:ext cx="0" cy="2837400"/>
            </a:xfrm>
            <a:prstGeom prst="straightConnector1">
              <a:avLst/>
            </a:prstGeom>
            <a:noFill/>
            <a:ln w="9525" cap="flat" cmpd="sng">
              <a:solidFill>
                <a:srgbClr val="A1C3FA"/>
              </a:solidFill>
              <a:prstDash val="dot"/>
              <a:round/>
              <a:headEnd type="none" w="sm" len="sm"/>
              <a:tailEnd type="none" w="sm" len="sm"/>
            </a:ln>
          </p:spPr>
        </p:cxnSp>
      </p:grpSp>
      <p:grpSp>
        <p:nvGrpSpPr>
          <p:cNvPr id="168" name="Google Shape;168;p19"/>
          <p:cNvGrpSpPr/>
          <p:nvPr/>
        </p:nvGrpSpPr>
        <p:grpSpPr>
          <a:xfrm>
            <a:off x="834638" y="1158392"/>
            <a:ext cx="2491511" cy="3455703"/>
            <a:chOff x="0" y="2295575"/>
            <a:chExt cx="2286000" cy="2847950"/>
          </a:xfrm>
        </p:grpSpPr>
        <p:grpSp>
          <p:nvGrpSpPr>
            <p:cNvPr id="169" name="Google Shape;169;p19"/>
            <p:cNvGrpSpPr/>
            <p:nvPr/>
          </p:nvGrpSpPr>
          <p:grpSpPr>
            <a:xfrm>
              <a:off x="0" y="2295575"/>
              <a:ext cx="2286000" cy="2847950"/>
              <a:chOff x="0" y="2295575"/>
              <a:chExt cx="2286000" cy="2847950"/>
            </a:xfrm>
          </p:grpSpPr>
          <p:sp>
            <p:nvSpPr>
              <p:cNvPr id="170" name="Google Shape;170;p19"/>
              <p:cNvSpPr/>
              <p:nvPr/>
            </p:nvSpPr>
            <p:spPr>
              <a:xfrm>
                <a:off x="0" y="2823925"/>
                <a:ext cx="2286000" cy="23196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a:off x="0" y="2295575"/>
                <a:ext cx="2286000" cy="537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19"/>
            <p:cNvSpPr txBox="1"/>
            <p:nvPr/>
          </p:nvSpPr>
          <p:spPr>
            <a:xfrm>
              <a:off x="216300" y="3050050"/>
              <a:ext cx="1853400" cy="7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rgbClr val="FFFFFF"/>
                  </a:solidFill>
                  <a:latin typeface="Roboto"/>
                  <a:ea typeface="Roboto"/>
                  <a:cs typeface="Roboto"/>
                  <a:sym typeface="Roboto"/>
                </a:rPr>
                <a:t>Euclidean Norm</a:t>
              </a:r>
              <a:endParaRPr sz="1200" b="1" dirty="0">
                <a:solidFill>
                  <a:srgbClr val="FFFFFF"/>
                </a:solidFill>
                <a:latin typeface="Roboto"/>
                <a:ea typeface="Roboto"/>
                <a:cs typeface="Roboto"/>
                <a:sym typeface="Roboto"/>
              </a:endParaRPr>
            </a:p>
          </p:txBody>
        </p:sp>
        <p:sp>
          <p:nvSpPr>
            <p:cNvPr id="174" name="Google Shape;174;p19"/>
            <p:cNvSpPr txBox="1"/>
            <p:nvPr/>
          </p:nvSpPr>
          <p:spPr>
            <a:xfrm>
              <a:off x="216300" y="3896950"/>
              <a:ext cx="1853400" cy="99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900">
                  <a:solidFill>
                    <a:srgbClr val="FFFFFF"/>
                  </a:solidFill>
                  <a:latin typeface="Roboto"/>
                  <a:ea typeface="Roboto"/>
                  <a:cs typeface="Roboto"/>
                  <a:sym typeface="Roboto"/>
                </a:rPr>
                <a:t>It quantifies the magnitude of the error, providing a numerical representation of the model's accuracy. A lower Euclidean norm suggests that the predicted values closely align with the actual prices. </a:t>
              </a:r>
              <a:endParaRPr sz="900">
                <a:solidFill>
                  <a:srgbClr val="FFFFFF"/>
                </a:solidFill>
                <a:latin typeface="Roboto"/>
                <a:ea typeface="Roboto"/>
                <a:cs typeface="Roboto"/>
                <a:sym typeface="Roboto"/>
              </a:endParaRPr>
            </a:p>
          </p:txBody>
        </p:sp>
        <p:cxnSp>
          <p:nvCxnSpPr>
            <p:cNvPr id="175" name="Google Shape;175;p19"/>
            <p:cNvCxnSpPr/>
            <p:nvPr/>
          </p:nvCxnSpPr>
          <p:spPr>
            <a:xfrm>
              <a:off x="2286000" y="2295575"/>
              <a:ext cx="0" cy="2837400"/>
            </a:xfrm>
            <a:prstGeom prst="straightConnector1">
              <a:avLst/>
            </a:prstGeom>
            <a:noFill/>
            <a:ln w="9525" cap="flat" cmpd="sng">
              <a:solidFill>
                <a:srgbClr val="A1C3FA"/>
              </a:solidFill>
              <a:prstDash val="dot"/>
              <a:round/>
              <a:headEnd type="none" w="sm" len="sm"/>
              <a:tailEnd type="none" w="sm" len="sm"/>
            </a:ln>
          </p:spPr>
        </p:cxnSp>
      </p:grpSp>
    </p:spTree>
    <p:extLst>
      <p:ext uri="{BB962C8B-B14F-4D97-AF65-F5344CB8AC3E}">
        <p14:creationId xmlns:p14="http://schemas.microsoft.com/office/powerpoint/2010/main" val="187924547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2178</Words>
  <Application>Microsoft Office PowerPoint</Application>
  <PresentationFormat>On-screen Show (16:9)</PresentationFormat>
  <Paragraphs>194</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 Narrow</vt:lpstr>
      <vt:lpstr>Times New Roman</vt:lpstr>
      <vt:lpstr>Calibri</vt:lpstr>
      <vt:lpstr>Arial</vt:lpstr>
      <vt:lpstr>Roboto</vt:lpstr>
      <vt:lpstr>Office Theme</vt:lpstr>
      <vt:lpstr>Designing Algorithms for Deciphering Dependencies between Stock Prices</vt:lpstr>
      <vt:lpstr>Objective</vt:lpstr>
      <vt:lpstr>Data collection</vt:lpstr>
      <vt:lpstr>Data preprocessing</vt:lpstr>
      <vt:lpstr>Data discretisation</vt:lpstr>
      <vt:lpstr>Creation of the training and test data</vt:lpstr>
      <vt:lpstr>Methods: Quantification of interdependencies</vt:lpstr>
      <vt:lpstr>Methods: Prediction based on interdependencies </vt:lpstr>
      <vt:lpstr>Evaluation metrics</vt:lpstr>
      <vt:lpstr>Evaluation</vt:lpstr>
      <vt:lpstr>Summary and future work</vt:lpstr>
      <vt:lpstr>References</vt:lpstr>
      <vt:lpstr>PowerPoint Presentation</vt:lpstr>
      <vt:lpstr>Introduction</vt:lpstr>
      <vt:lpstr>Background Research</vt:lpstr>
      <vt:lpstr>Model Structure : Discretization</vt:lpstr>
      <vt:lpstr>Data collection</vt:lpstr>
      <vt:lpstr>Model Structure : Dependency Metric</vt:lpstr>
      <vt:lpstr>Model Structure : Sampling</vt:lpstr>
      <vt:lpstr>Methodology</vt:lpstr>
      <vt:lpstr>Code Structure</vt:lpstr>
      <vt:lpstr>Applications</vt:lpstr>
      <vt:lpstr>Limitations</vt:lpstr>
      <vt:lpstr>Future Scope and Extensions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Algorithms for Deciphering Dependencies between Stock Prices</dc:title>
  <cp:lastModifiedBy>Saptarshi Pyne</cp:lastModifiedBy>
  <cp:revision>31</cp:revision>
  <dcterms:modified xsi:type="dcterms:W3CDTF">2023-12-05T21:30:56Z</dcterms:modified>
</cp:coreProperties>
</file>