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bold.fntdata"/><Relationship Id="rId10" Type="http://schemas.openxmlformats.org/officeDocument/2006/relationships/slide" Target="slides/slide5.xml"/><Relationship Id="rId32" Type="http://schemas.openxmlformats.org/officeDocument/2006/relationships/font" Target="fonts/Raleway-regular.fntdata"/><Relationship Id="rId13" Type="http://schemas.openxmlformats.org/officeDocument/2006/relationships/slide" Target="slides/slide8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b250637bd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b250637bd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b250637bd_3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b250637bd_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b250637bd_3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b250637bd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b250637bd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b250637bd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b250637bd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b250637bd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2331c0d47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2331c0d47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b250637bd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b250637bd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b250637bd_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b250637bd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b250637bd_3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b250637bd_3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b250637bd_3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b250637bd_3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b250637b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b250637b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b250637b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b250637b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b250637bd_3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b250637bd_3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b250637b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b250637b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2331c0d4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2331c0d4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2331c0d47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2331c0d47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2331c0d47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2331c0d47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2331c0d47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2331c0d47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b250637bd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b250637bd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250637bd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250637bd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2331c0d4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2331c0d4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b250637bd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b250637bd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b250637bd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b250637bd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2331c0d47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2331c0d47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b250637b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b250637b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kwullum/fatal-police-shootings-in-the-us" TargetMode="External"/><Relationship Id="rId4" Type="http://schemas.openxmlformats.org/officeDocument/2006/relationships/hyperlink" Target="https://data.world/awram/us-police-involved-fatalities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Fatal Police Shootings in the USA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3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Andrei Martins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Dedoukh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Hidayat Rzayev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Ivaylo Gatev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Spyridon Ntokos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Dimension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city belongs to a single state</a:t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275" y="2078875"/>
            <a:ext cx="4690450" cy="25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Weapon Dimension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Weapon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67 distinct weapons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Grouped by WeaponClass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10 distinct weapon categories, such as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Ranged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Melee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Explosives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Vehicle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etc.</a:t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152" y="2078875"/>
            <a:ext cx="2228625" cy="267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Dimension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Age value as primary key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Grouped by AgeGroup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Children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Teenagers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Adults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Elderly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Unknown</a:t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800" y="2078875"/>
            <a:ext cx="2059875" cy="235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Dimensions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White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Black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Hispanic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Native American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Asian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Other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Unknown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Gender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Female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Unknown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Mental Illness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False</a:t>
            </a: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125" y="2078875"/>
            <a:ext cx="1426264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5950" y="3585600"/>
            <a:ext cx="1424634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4975" y="2702500"/>
            <a:ext cx="1578947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of DM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Fact table: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Fatalities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Dimension tables: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Time Dimension: TDay, TMonth, TYear ⇒ TDay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Location Dimension: City, State ⇒ City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Weapon Dimension: Weapon, WeaponClass ⇒ Weapon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Age Dimension: Age, AgeGroup ⇒ 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Gender, Race and MentalIllnes ⇒ kept the same</a:t>
            </a: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102" y="1659463"/>
            <a:ext cx="3519151" cy="28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101900" y="127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summary statistics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727650" y="1808050"/>
            <a:ext cx="7688700" cy="29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Dataset shape: 			12.306 entries 			21 different columns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City Share: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○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White: 			min = 0%, 		max = 100%,	average = 63,54%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○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Black: 			min = 0%, 		max = 98,6%, 	average = 16,4%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○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Native American: 	min = 0%, 		max = 99,7%, 	average = 1,39%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○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Asian: 			min = 0%, 		max = 67,1%, 	average = 5,25%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○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Hispanic: 			min = 0%, 		max = 98,2%, 	average = 24,07%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Age: 					min = 1, 		max = 107, 		average = 34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City Household income:	min = 12.083$. 	</a:t>
            </a: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</a:t>
            </a: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ax = 194.336$, 	average = 49.746$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City High-School grads:	min =25.5%, 	max = 100%, 	average = 83,4%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Below Poverty level cities:	min = 0,6%,		max = 76,4%, 	average = 19,68%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7276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Highest rated states: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California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Texas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Florida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Lowest rated states: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North Dakota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Vermont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Rhode Island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9"/>
          <p:cNvSpPr txBox="1"/>
          <p:nvPr>
            <p:ph type="title"/>
          </p:nvPr>
        </p:nvSpPr>
        <p:spPr>
          <a:xfrm>
            <a:off x="305250" y="1238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shootings per state</a:t>
            </a:r>
            <a:endParaRPr/>
          </a:p>
        </p:txBody>
      </p:sp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550" y="1864625"/>
            <a:ext cx="5161450" cy="32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198425" y="1189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15 most frequent victim weapons</a:t>
            </a:r>
            <a:endParaRPr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used weapons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Gun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Knife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Unarmed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7453" y="1724450"/>
            <a:ext cx="5340996" cy="338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122100" y="1211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Fatality rate per race</a:t>
            </a:r>
            <a:endParaRPr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332475" y="20636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involved races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White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Black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Hispanic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 unknown rate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 final conclusion </a:t>
            </a:r>
            <a:endParaRPr/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6327" y="1747000"/>
            <a:ext cx="5877674" cy="339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4249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provided by Washington Post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Cases filed between 2000 and 2017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Deaths tracked: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shootings in which a police officer, in the line of duty, shot and killed a civilian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Deaths not tracked: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people in police custody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fatal shootings by off-duty officers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non-shooting deaths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975" y="2078875"/>
            <a:ext cx="3859949" cy="2717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118950" y="1196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Fatality rate per gender &amp; mental illness state</a:t>
            </a:r>
            <a:endParaRPr/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393675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Most involved gender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Relatively low mental illness rate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Females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Least involved gender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Relatively high mental illness rate</a:t>
            </a:r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228" y="1731750"/>
            <a:ext cx="5367547" cy="339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195275" y="1135475"/>
            <a:ext cx="7688700" cy="5352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shootings through time</a:t>
            </a:r>
            <a:endParaRPr/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408925" y="2033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Gradual growth over time.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Significant growth in 2015/16.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4x growth rate in 2017 </a:t>
            </a:r>
            <a:br>
              <a:rPr lang="en">
                <a:solidFill>
                  <a:srgbClr val="434343"/>
                </a:solidFill>
              </a:rPr>
            </a:br>
            <a:r>
              <a:rPr lang="en">
                <a:solidFill>
                  <a:srgbClr val="434343"/>
                </a:solidFill>
              </a:rPr>
              <a:t>compared to 2000.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8786" y="1670675"/>
            <a:ext cx="5895213" cy="347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210500" y="1088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Fatality rate per age group</a:t>
            </a:r>
            <a:endParaRPr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363150" y="19567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involved age group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Least involved age group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Children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1-year old children involved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107-year old elderly involved</a:t>
            </a:r>
            <a:endParaRPr/>
          </a:p>
        </p:txBody>
      </p:sp>
      <p:pic>
        <p:nvPicPr>
          <p:cNvPr id="234" name="Google Shape;2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0137" y="1623950"/>
            <a:ext cx="5703862" cy="35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0" y="1132250"/>
            <a:ext cx="4320600" cy="12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Shootings based</a:t>
            </a:r>
            <a:r>
              <a:rPr lang="en"/>
              <a:t> on city’s average household income</a:t>
            </a:r>
            <a:endParaRPr/>
          </a:p>
        </p:txBody>
      </p:sp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449100" y="2571750"/>
            <a:ext cx="32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involved races in low household income cities: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Black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Hispanic (excluding “Unknown”)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White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involved races in high household income cities: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Hispanic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Black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White</a:t>
            </a:r>
            <a:endParaRPr/>
          </a:p>
        </p:txBody>
      </p:sp>
      <p:pic>
        <p:nvPicPr>
          <p:cNvPr id="241" name="Google Shape;2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6600" y="1541975"/>
            <a:ext cx="5157499" cy="36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0" y="1135300"/>
            <a:ext cx="50646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Shootings based on city’s poverty level</a:t>
            </a:r>
            <a:endParaRPr/>
          </a:p>
        </p:txBody>
      </p:sp>
      <p:sp>
        <p:nvSpPr>
          <p:cNvPr id="247" name="Google Shape;247;p36"/>
          <p:cNvSpPr txBox="1"/>
          <p:nvPr>
            <p:ph idx="1" type="body"/>
          </p:nvPr>
        </p:nvSpPr>
        <p:spPr>
          <a:xfrm>
            <a:off x="233425" y="2240625"/>
            <a:ext cx="3442200" cy="25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Only 28 cities with majority below poverty level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involved races below poverty level: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Black (excluding “Unknown”)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White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involved races above poverty level: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White (excluding “Unknown”)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Black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Hispanic</a:t>
            </a:r>
            <a:endParaRPr/>
          </a:p>
        </p:txBody>
      </p:sp>
      <p:pic>
        <p:nvPicPr>
          <p:cNvPr id="248" name="Google Shape;24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527" y="1688325"/>
            <a:ext cx="5468475" cy="345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0" y="1122250"/>
            <a:ext cx="4331400" cy="9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Shootings based on city’s high school level</a:t>
            </a:r>
            <a:endParaRPr/>
          </a:p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254925" y="2204101"/>
            <a:ext cx="3496200" cy="27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Only 46 cities with low graduation rate and no shooting involved Black people reported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involved races in high graduation rate cities: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White (excluding “Unknown”)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Black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Hispanic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involved races in low graduation race cities: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Hispanic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White </a:t>
            </a:r>
            <a:r>
              <a:rPr lang="en"/>
              <a:t>(excluding “Unknown”)</a:t>
            </a:r>
            <a:endParaRPr/>
          </a:p>
        </p:txBody>
      </p:sp>
      <p:pic>
        <p:nvPicPr>
          <p:cNvPr id="255" name="Google Shape;2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1125" y="1736075"/>
            <a:ext cx="5392876" cy="34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the attention!</a:t>
            </a:r>
            <a:endParaRPr/>
          </a:p>
        </p:txBody>
      </p:sp>
      <p:sp>
        <p:nvSpPr>
          <p:cNvPr id="261" name="Google Shape;261;p3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Understanding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affects the fatal outcome of police shootings?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Gender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Mental illness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Fatal Police Shootings in the US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https://www.kaggle.com/kwullum/fatal-police-shootings-in-the-us</a:t>
            </a:r>
            <a:endParaRPr>
              <a:solidFill>
                <a:srgbClr val="3C78D8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 Police Involved Fatalities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https://data.world/awram/us-police-involved-fatalities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Datasets are in CSV format</a:t>
            </a:r>
            <a:endParaRPr/>
          </a:p>
        </p:txBody>
      </p:sp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4350" y="3999150"/>
            <a:ext cx="2181750" cy="84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0487" y="3999150"/>
            <a:ext cx="3511038" cy="8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62850" y="20896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12.306 rows of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Unnecessary columns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manner_of_death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threat_level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flee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</a:t>
            </a:r>
            <a:r>
              <a:rPr lang="en"/>
              <a:t>ody_camera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8925" y="1903000"/>
            <a:ext cx="6123050" cy="155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8925" y="3502625"/>
            <a:ext cx="6123051" cy="15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941875" y="2040950"/>
            <a:ext cx="2874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Harmonization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cleansing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quality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0400" y="2078875"/>
            <a:ext cx="4281875" cy="23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of CDWH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Fact table: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Fatalities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Dimension tables: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Gender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Weapon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Mentalillnes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175" y="1853850"/>
            <a:ext cx="5119124" cy="32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 Table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Foreign keys to 7 dimensions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 of fatalities happened on a particular: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etc.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1675" y="2078863"/>
            <a:ext cx="146685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Dimension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did an accident take place?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Month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Year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5875" y="1853851"/>
            <a:ext cx="3017675" cy="29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