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December 15,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509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6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0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5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768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7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1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December 15,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36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724CC-7368-3F39-EA62-6A2A73E2C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524163"/>
            <a:ext cx="3565524" cy="2384898"/>
          </a:xfrm>
        </p:spPr>
        <p:txBody>
          <a:bodyPr anchor="b">
            <a:noAutofit/>
          </a:bodyPr>
          <a:lstStyle/>
          <a:p>
            <a:r>
              <a:rPr lang="el-GR" sz="3600" dirty="0"/>
              <a:t>Προσομοίωση Αλγορίθμων Δρομολόγησης Δικτύου για Κατανομή Πόρων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F34FB-8DA4-8480-50E6-7FFA93C12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472" y="4061567"/>
            <a:ext cx="3899056" cy="1967762"/>
          </a:xfrm>
        </p:spPr>
        <p:txBody>
          <a:bodyPr>
            <a:normAutofit fontScale="92500"/>
          </a:bodyPr>
          <a:lstStyle/>
          <a:p>
            <a:r>
              <a:rPr lang="en-US" sz="2100" dirty="0">
                <a:solidFill>
                  <a:schemeClr val="tx1">
                    <a:alpha val="60000"/>
                  </a:schemeClr>
                </a:solidFill>
              </a:rPr>
              <a:t>Round-Robin </a:t>
            </a:r>
            <a:r>
              <a:rPr lang="el-GR" sz="2100" dirty="0">
                <a:solidFill>
                  <a:schemeClr val="tx1">
                    <a:alpha val="60000"/>
                  </a:schemeClr>
                </a:solidFill>
              </a:rPr>
              <a:t>και </a:t>
            </a:r>
            <a:r>
              <a:rPr lang="en-US" sz="2100" dirty="0">
                <a:solidFill>
                  <a:schemeClr val="tx1">
                    <a:alpha val="60000"/>
                  </a:schemeClr>
                </a:solidFill>
              </a:rPr>
              <a:t>Proportional Fair</a:t>
            </a:r>
            <a:endParaRPr lang="el-GR" sz="2100" dirty="0">
              <a:solidFill>
                <a:schemeClr val="tx1">
                  <a:alpha val="60000"/>
                </a:schemeClr>
              </a:solidFill>
            </a:endParaRPr>
          </a:p>
          <a:p>
            <a:endParaRPr lang="el-GR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l-GR" sz="21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ΔΑΜΙΑΝΟΣ ΔΙΑΣΑΚΟΣ</a:t>
            </a:r>
            <a:r>
              <a:rPr lang="en-US" sz="21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1084632</a:t>
            </a:r>
            <a:endParaRPr lang="el-GR" sz="2100" dirty="0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1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ΣΠΥΡΙΔΩΝ ΖΗΚΟΣ</a:t>
            </a:r>
            <a:r>
              <a:rPr lang="en-US" sz="21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1084581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5732E738-8D2A-E3E8-3DC4-9310E847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31" r="14670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8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A0365-C289-9B15-B107-30B171D2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10A2-F1A0-68C5-D481-A8C67D92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2910D-11F3-A0EB-B133-E215253EA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8261" y="3758361"/>
            <a:ext cx="4802042" cy="2881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EB2FAB-28DF-9C07-CAF8-9EA2A26A4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5821" y="728659"/>
            <a:ext cx="4500566" cy="2700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FC0B3F-B704-66E4-C07D-234B9E878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20" y="1591134"/>
            <a:ext cx="4802041" cy="28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1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C2C9-172C-0201-0B68-1E0A7BE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b="1" dirty="0">
                <a:latin typeface="Arial Black" panose="020B0A04020102020204" pitchFamily="34" charset="0"/>
              </a:rPr>
              <a:t>Κύρια Συμπεράσματα</a:t>
            </a:r>
            <a:br>
              <a:rPr lang="el-GR" sz="3200" b="1" dirty="0">
                <a:latin typeface="Arial Black" panose="020B0A04020102020204" pitchFamily="34" charset="0"/>
              </a:rPr>
            </a:b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77A68-CFC2-7C83-8BCF-6DC313D4BD22}"/>
              </a:ext>
            </a:extLst>
          </p:cNvPr>
          <p:cNvSpPr txBox="1"/>
          <p:nvPr/>
        </p:nvSpPr>
        <p:spPr>
          <a:xfrm>
            <a:off x="0" y="1560406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 err="1">
                <a:latin typeface="Arial Black" panose="020B0A04020102020204" pitchFamily="34" charset="0"/>
              </a:rPr>
              <a:t>Round-Robin</a:t>
            </a:r>
            <a:r>
              <a:rPr lang="el-GR" b="1" dirty="0">
                <a:latin typeface="Arial Black" panose="020B0A04020102020204" pitchFamily="34" charset="0"/>
              </a:rPr>
              <a:t>:</a:t>
            </a:r>
          </a:p>
          <a:p>
            <a:endParaRPr lang="el-GR" b="1" dirty="0">
              <a:latin typeface="Arial Black" panose="020B0A04020102020204" pitchFamily="34" charset="0"/>
            </a:endParaRPr>
          </a:p>
          <a:p>
            <a:r>
              <a:rPr lang="el-GR" dirty="0"/>
              <a:t>Πλεονεκτήματα: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Εξασφαλίζει ομοιόμορφη κατανομή των πόρων, ανεξάρτητα από την ποιότητα του καναλιού.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Απλός και προβλέψιμος, χωρίς εξαρτήσεις από ιστορικές ή δυναμικές παραμέτρους.</a:t>
            </a:r>
          </a:p>
          <a:p>
            <a:pPr lvl="1"/>
            <a:endParaRPr lang="el-GR" dirty="0"/>
          </a:p>
          <a:p>
            <a:r>
              <a:rPr lang="el-GR" dirty="0"/>
              <a:t>Μειονεκτήματα: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Χαμηλή απόδοση (</a:t>
            </a:r>
            <a:r>
              <a:rPr lang="el-GR" dirty="0" err="1"/>
              <a:t>throughput</a:t>
            </a:r>
            <a:r>
              <a:rPr lang="el-GR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Αυξημένη καθυστέρηση (</a:t>
            </a:r>
            <a:r>
              <a:rPr lang="el-GR" dirty="0" err="1"/>
              <a:t>latency</a:t>
            </a:r>
            <a:r>
              <a:rPr lang="el-GR" dirty="0"/>
              <a:t>), καθώς δεν λαμβάνει υπόψη τις τρέχουσες συνθήκες καναλιού.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Δεν προσαρμόζεται στις </a:t>
            </a:r>
            <a:r>
              <a:rPr lang="el-GR" b="1" dirty="0"/>
              <a:t>δυναμικές συνθήκες καναλιού</a:t>
            </a:r>
            <a:r>
              <a:rPr lang="el-GR" dirty="0"/>
              <a:t>, με αποτέλεσμα να μειώνεται η συνολική αποδοτικότητα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663CF-8A05-3981-F99A-CD420FE17AD1}"/>
              </a:ext>
            </a:extLst>
          </p:cNvPr>
          <p:cNvSpPr txBox="1"/>
          <p:nvPr/>
        </p:nvSpPr>
        <p:spPr>
          <a:xfrm>
            <a:off x="6096000" y="161849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 err="1">
                <a:latin typeface="Arial Black" panose="020B0A04020102020204" pitchFamily="34" charset="0"/>
              </a:rPr>
              <a:t>Proportional</a:t>
            </a:r>
            <a:r>
              <a:rPr lang="el-GR" b="1" dirty="0">
                <a:latin typeface="Arial Black" panose="020B0A04020102020204" pitchFamily="34" charset="0"/>
              </a:rPr>
              <a:t> </a:t>
            </a:r>
            <a:r>
              <a:rPr lang="el-GR" b="1" dirty="0" err="1">
                <a:latin typeface="Arial Black" panose="020B0A04020102020204" pitchFamily="34" charset="0"/>
              </a:rPr>
              <a:t>Fair</a:t>
            </a:r>
            <a:r>
              <a:rPr lang="en-US" b="1" dirty="0">
                <a:latin typeface="Arial Black" panose="020B0A04020102020204" pitchFamily="34" charset="0"/>
              </a:rPr>
              <a:t>:</a:t>
            </a:r>
            <a:endParaRPr lang="el-GR" b="1" dirty="0">
              <a:latin typeface="Arial Black" panose="020B0A04020102020204" pitchFamily="34" charset="0"/>
            </a:endParaRPr>
          </a:p>
          <a:p>
            <a:endParaRPr lang="el-GR" b="1" dirty="0">
              <a:latin typeface="Arial Black" panose="020B0A04020102020204" pitchFamily="34" charset="0"/>
            </a:endParaRPr>
          </a:p>
          <a:p>
            <a:r>
              <a:rPr lang="el-GR" dirty="0"/>
              <a:t>Πλεονεκτήματα: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Εξισορροπεί δικαιοσύνη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n-US" dirty="0"/>
              <a:t>fairness)</a:t>
            </a:r>
            <a:r>
              <a:rPr lang="el-GR" dirty="0"/>
              <a:t> και απόδοση (</a:t>
            </a:r>
            <a:r>
              <a:rPr lang="el-GR" dirty="0" err="1"/>
              <a:t>throughput</a:t>
            </a:r>
            <a:r>
              <a:rPr lang="el-GR" dirty="0"/>
              <a:t>) χρησιμοποιώντας πληροφορίες για την ποιότητα καναλιού.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Ανταποκρίνεται καλύτερα σε σενάρια με δυναμικές συνθήκες.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Μειώνει την καθυστέρηση (</a:t>
            </a:r>
            <a:r>
              <a:rPr lang="el-GR" dirty="0" err="1"/>
              <a:t>latency</a:t>
            </a:r>
            <a:r>
              <a:rPr lang="el-GR" dirty="0"/>
              <a:t>), καθώς ευνοεί χρήστες με υψηλή ποιότητα καναλιού.</a:t>
            </a:r>
          </a:p>
          <a:p>
            <a:r>
              <a:rPr lang="el-GR" dirty="0"/>
              <a:t>Μειονεκτήματα: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Πολυπλοκότερη υλοποίηση και μεγαλύτερη εξάρτηση από τις τρέχουσες συνθήκες καναλιού.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D5AAAD-7E71-1BAF-47EE-09B0E26578F4}"/>
              </a:ext>
            </a:extLst>
          </p:cNvPr>
          <p:cNvCxnSpPr/>
          <p:nvPr/>
        </p:nvCxnSpPr>
        <p:spPr>
          <a:xfrm>
            <a:off x="5930959" y="1598243"/>
            <a:ext cx="0" cy="454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0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5E19-4DB7-FB1E-1EF3-8E8F0421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Ευχαριστούμε για την προσοχή σας!</a:t>
            </a:r>
            <a:br>
              <a:rPr lang="el-GR" dirty="0"/>
            </a:br>
            <a:br>
              <a:rPr lang="el-GR" dirty="0"/>
            </a:br>
            <a:br>
              <a:rPr lang="el-GR" dirty="0"/>
            </a:br>
            <a:r>
              <a:rPr lang="el-GR" dirty="0"/>
              <a:t>Ερωτήσεις?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E1FC-761C-0970-28EC-E64C642E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88" y="5332649"/>
            <a:ext cx="11090274" cy="3979625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ΔΑΜΙΑΝΟΣ ΔΙΑΣΑΚΟΣ 1084632</a:t>
            </a:r>
          </a:p>
          <a:p>
            <a:pPr marL="0" indent="0">
              <a:buNone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ΣΠΥΡΙΔΩΝ ΖΗΚΟΣ 1084581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6D98-B47A-424C-BDB6-80932AC9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Σκοπός και Στόχος της εργασίας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CB31-39B3-4CB9-D862-1AB407B52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Σκοπός: Δοκιμή και αξιολόγηση δύο αλγορίθμων δρομολόγησης για δίκαιη κατανομή πόρων σε διαφορετικές συνθήκες δικτύου.</a:t>
            </a:r>
          </a:p>
          <a:p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Στόχος: Κατανομή εύρους ζώνης σε πολλούς χρήστες με διαφορετικές απαιτήσεις. Εξισορρόπηση δικαιοσύνης και αποδοτικότητας.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4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9E7B-928B-5A2A-CAFD-47EAD698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Λογική των Αλγορίθμων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BD6B-E215-DC43-5BC3-62E0667E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Round-Robin</a:t>
            </a:r>
            <a:r>
              <a:rPr lang="el-G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(RR)</a:t>
            </a:r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Κυκλική κατανομή με σταθερά βήματα.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Κάθε χρήστης λαμβάνει ίση προτεραιότητα στην κατανομή πόρων μέχρι να εξυπηρετηθεί πλήρως ή να εξαντληθούν οι πόροι.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Proportional</a:t>
            </a:r>
            <a:r>
              <a:rPr lang="el-G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lang="el-G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(PF)</a:t>
            </a:r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Υπολογίζει την προτεραιότητα κατανομής πόρων σε χρήστες μέσω του δείκτη δικαιοσύνης κάθε χρήστη, βασισμένου στην ποιότητα καναλιού και τον μέσο ρυθμό μετάδοσης δεδομένων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Ο χρήστης με τον υψηλότερο δείκτη λαμβάνει προτεραιότητα.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C9AA-B200-7AAF-9BC9-AC6B1B91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38819"/>
            <a:ext cx="11091600" cy="1332000"/>
          </a:xfrm>
        </p:spPr>
        <p:txBody>
          <a:bodyPr>
            <a:normAutofit/>
          </a:bodyPr>
          <a:lstStyle/>
          <a:p>
            <a:r>
              <a:rPr lang="el-GR" sz="4400" dirty="0"/>
              <a:t>Υλοποίηση </a:t>
            </a:r>
            <a:r>
              <a:rPr lang="en-US" sz="4400" dirty="0"/>
              <a:t>Round-Robin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8ECC3-F271-C815-98D0-320069A1BACB}"/>
              </a:ext>
            </a:extLst>
          </p:cNvPr>
          <p:cNvSpPr txBox="1"/>
          <p:nvPr/>
        </p:nvSpPr>
        <p:spPr>
          <a:xfrm>
            <a:off x="550200" y="1542973"/>
            <a:ext cx="5338536" cy="281615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 err="1">
                <a:solidFill>
                  <a:srgbClr val="FF0000"/>
                </a:solidFill>
              </a:rPr>
              <a:t>SequentialRoundRobin</a:t>
            </a:r>
            <a:r>
              <a:rPr lang="en-US" sz="1200" dirty="0">
                <a:solidFill>
                  <a:schemeClr val="bg1"/>
                </a:solidFill>
              </a:rPr>
              <a:t>(users, </a:t>
            </a:r>
            <a:r>
              <a:rPr lang="en-US" sz="1200" dirty="0" err="1">
                <a:solidFill>
                  <a:schemeClr val="bg1"/>
                </a:solidFill>
              </a:rPr>
              <a:t>total_bandwidth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allocation_per_step</a:t>
            </a:r>
            <a:r>
              <a:rPr lang="en-US" sz="1200" dirty="0">
                <a:solidFill>
                  <a:schemeClr val="bg1"/>
                </a:solidFill>
              </a:rPr>
              <a:t>):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Initialize metrics: </a:t>
            </a:r>
            <a:r>
              <a:rPr lang="en-US" sz="1200" dirty="0" err="1">
                <a:solidFill>
                  <a:schemeClr val="bg1"/>
                </a:solidFill>
              </a:rPr>
              <a:t>step_count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time_step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fairness_over_time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throughput_over_time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latency_over_time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While there is remaining demand and bandwidth: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Update channel quality for all users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Select active users with remaining demand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Generate bandwidth requests: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Choose a random subset of active users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Sort requesting users by user ID (round-robin order)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82116-93CA-EA0D-DA29-019B6D7B9C47}"/>
              </a:ext>
            </a:extLst>
          </p:cNvPr>
          <p:cNvSpPr txBox="1"/>
          <p:nvPr/>
        </p:nvSpPr>
        <p:spPr>
          <a:xfrm>
            <a:off x="1262743" y="5654794"/>
            <a:ext cx="1027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Κάθε χρήστης εξυπηρετείται κυκλικά με σταθερή κατανομή (π.χ., 10 </a:t>
            </a:r>
            <a:r>
              <a:rPr lang="el-GR" dirty="0" err="1"/>
              <a:t>Mbps</a:t>
            </a:r>
            <a:r>
              <a:rPr lang="el-GR" dirty="0"/>
              <a:t>).</a:t>
            </a:r>
          </a:p>
          <a:p>
            <a:endParaRPr lang="el-GR" dirty="0"/>
          </a:p>
          <a:p>
            <a:r>
              <a:rPr lang="el-GR" dirty="0"/>
              <a:t>Το πρόγραμμα εκτελεί επαναλήψεις μέχρι να καλυφθούν οι απαιτήσεις ή να εξαντληθεί το εύρος ζώνης.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BCB07-DA45-2620-5474-7ACBBA650337}"/>
              </a:ext>
            </a:extLst>
          </p:cNvPr>
          <p:cNvSpPr txBox="1"/>
          <p:nvPr/>
        </p:nvSpPr>
        <p:spPr>
          <a:xfrm>
            <a:off x="6400800" y="1542973"/>
            <a:ext cx="5433024" cy="333937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Allocate bandwidth: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For each requesting user: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    </a:t>
            </a:r>
            <a:r>
              <a:rPr lang="en-US" sz="1200" dirty="0" err="1">
                <a:solidFill>
                  <a:schemeClr val="bg1"/>
                </a:solidFill>
              </a:rPr>
              <a:t>bandwidth_sent</a:t>
            </a:r>
            <a:r>
              <a:rPr lang="en-US" sz="1200" dirty="0">
                <a:solidFill>
                  <a:schemeClr val="bg1"/>
                </a:solidFill>
              </a:rPr>
              <a:t> = min(</a:t>
            </a:r>
            <a:r>
              <a:rPr lang="en-US" sz="1200" dirty="0" err="1">
                <a:solidFill>
                  <a:schemeClr val="bg1"/>
                </a:solidFill>
              </a:rPr>
              <a:t>allocation_per_step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remaining_bandwidth</a:t>
            </a:r>
            <a:r>
              <a:rPr lang="en-US" sz="1200" dirty="0">
                <a:solidFill>
                  <a:schemeClr val="bg1"/>
                </a:solidFill>
              </a:rPr>
              <a:t>, demand / </a:t>
            </a:r>
            <a:r>
              <a:rPr lang="en-US" sz="1200" dirty="0" err="1">
                <a:solidFill>
                  <a:schemeClr val="bg1"/>
                </a:solidFill>
              </a:rPr>
              <a:t>channel_quality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    </a:t>
            </a:r>
            <a:r>
              <a:rPr lang="en-US" sz="1200" dirty="0" err="1">
                <a:solidFill>
                  <a:schemeClr val="bg1"/>
                </a:solidFill>
              </a:rPr>
              <a:t>effective_allocation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bandwidth_sent</a:t>
            </a:r>
            <a:r>
              <a:rPr lang="en-US" sz="1200" dirty="0">
                <a:solidFill>
                  <a:schemeClr val="bg1"/>
                </a:solidFill>
              </a:rPr>
              <a:t> * </a:t>
            </a:r>
            <a:r>
              <a:rPr lang="en-US" sz="1200" dirty="0" err="1">
                <a:solidFill>
                  <a:schemeClr val="bg1"/>
                </a:solidFill>
              </a:rPr>
              <a:t>channel_quality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    Allocate </a:t>
            </a:r>
            <a:r>
              <a:rPr lang="en-US" sz="1200" dirty="0" err="1">
                <a:solidFill>
                  <a:schemeClr val="bg1"/>
                </a:solidFill>
              </a:rPr>
              <a:t>effective_allocation</a:t>
            </a:r>
            <a:r>
              <a:rPr lang="en-US" sz="1200" dirty="0">
                <a:solidFill>
                  <a:schemeClr val="bg1"/>
                </a:solidFill>
              </a:rPr>
              <a:t> to user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    Update </a:t>
            </a:r>
            <a:r>
              <a:rPr lang="en-US" sz="1200" dirty="0" err="1">
                <a:solidFill>
                  <a:schemeClr val="bg1"/>
                </a:solidFill>
              </a:rPr>
              <a:t>remaining_bandwidth</a:t>
            </a:r>
            <a:r>
              <a:rPr lang="en-US" sz="1200" dirty="0">
                <a:solidFill>
                  <a:schemeClr val="bg1"/>
                </a:solidFill>
              </a:rPr>
              <a:t> and user demand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        Break if no bandwidth remains</a:t>
            </a:r>
          </a:p>
          <a:p>
            <a:pPr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Record metrics: fairness, throughput, latency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    End if no bandwidth allocated this step</a:t>
            </a:r>
          </a:p>
          <a:p>
            <a:pPr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    Return metrics: </a:t>
            </a:r>
            <a:r>
              <a:rPr lang="en-US" sz="1200" dirty="0" err="1">
                <a:solidFill>
                  <a:schemeClr val="bg1"/>
                </a:solidFill>
              </a:rPr>
              <a:t>step_count</a:t>
            </a:r>
            <a:r>
              <a:rPr lang="en-US" sz="1200" dirty="0">
                <a:solidFill>
                  <a:schemeClr val="bg1"/>
                </a:solidFill>
              </a:rPr>
              <a:t>, fairness, throughput, latency</a:t>
            </a:r>
          </a:p>
        </p:txBody>
      </p:sp>
    </p:spTree>
    <p:extLst>
      <p:ext uri="{BB962C8B-B14F-4D97-AF65-F5344CB8AC3E}">
        <p14:creationId xmlns:p14="http://schemas.microsoft.com/office/powerpoint/2010/main" val="265522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A67B8-B8BE-394B-F79D-26A5A561A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788F-DAD4-77B2-CC94-E64F6316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Υλοποίηση </a:t>
            </a:r>
            <a:r>
              <a:rPr lang="en-US" dirty="0"/>
              <a:t>Proportional Fair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D5890-2E58-5589-4E26-DEA809D063FE}"/>
              </a:ext>
            </a:extLst>
          </p:cNvPr>
          <p:cNvSpPr txBox="1"/>
          <p:nvPr/>
        </p:nvSpPr>
        <p:spPr>
          <a:xfrm>
            <a:off x="386443" y="1765300"/>
            <a:ext cx="4376058" cy="380104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err="1">
                <a:solidFill>
                  <a:srgbClr val="FF0000"/>
                </a:solidFill>
              </a:rPr>
              <a:t>ProportionalFairScheduler</a:t>
            </a:r>
            <a:r>
              <a:rPr lang="en-US" sz="1100" dirty="0">
                <a:solidFill>
                  <a:schemeClr val="bg1"/>
                </a:solidFill>
              </a:rPr>
              <a:t>(users, </a:t>
            </a:r>
            <a:r>
              <a:rPr lang="en-US" sz="1100" dirty="0" err="1">
                <a:solidFill>
                  <a:schemeClr val="bg1"/>
                </a:solidFill>
              </a:rPr>
              <a:t>total_bandwidth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allocation_per_step</a:t>
            </a:r>
            <a:r>
              <a:rPr lang="en-US" sz="1100" dirty="0">
                <a:solidFill>
                  <a:schemeClr val="bg1"/>
                </a:solidFill>
              </a:rPr>
              <a:t>):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Initialize metrics: </a:t>
            </a:r>
            <a:r>
              <a:rPr lang="en-US" sz="1100" dirty="0" err="1">
                <a:solidFill>
                  <a:schemeClr val="bg1"/>
                </a:solidFill>
              </a:rPr>
              <a:t>step_count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time_step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fairness_over_time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throughput_over_time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latency_over_time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While there is remaining demand and bandwidth: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Update channel quality for all users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Select active users with remaining demand</a:t>
            </a: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Calculate Proportional Fair metrics: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For each active user: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</a:t>
            </a:r>
            <a:r>
              <a:rPr lang="en-US" sz="1100" dirty="0" err="1">
                <a:solidFill>
                  <a:schemeClr val="bg1"/>
                </a:solidFill>
              </a:rPr>
              <a:t>achievable_rate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channel_quality</a:t>
            </a:r>
            <a:r>
              <a:rPr lang="en-US" sz="1100" dirty="0">
                <a:solidFill>
                  <a:schemeClr val="bg1"/>
                </a:solidFill>
              </a:rPr>
              <a:t> * </a:t>
            </a:r>
            <a:r>
              <a:rPr lang="en-US" sz="1100" dirty="0" err="1">
                <a:solidFill>
                  <a:schemeClr val="bg1"/>
                </a:solidFill>
              </a:rPr>
              <a:t>allocation_per_step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</a:t>
            </a:r>
            <a:r>
              <a:rPr lang="en-US" sz="1100" dirty="0" err="1">
                <a:solidFill>
                  <a:schemeClr val="bg1"/>
                </a:solidFill>
              </a:rPr>
              <a:t>pf_metric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achievable_rate</a:t>
            </a:r>
            <a:r>
              <a:rPr lang="en-US" sz="1100" dirty="0">
                <a:solidFill>
                  <a:schemeClr val="bg1"/>
                </a:solidFill>
              </a:rPr>
              <a:t> / </a:t>
            </a:r>
            <a:r>
              <a:rPr lang="en-US" sz="1100" dirty="0" err="1">
                <a:solidFill>
                  <a:schemeClr val="bg1"/>
                </a:solidFill>
              </a:rPr>
              <a:t>average_rate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Add (user, </a:t>
            </a:r>
            <a:r>
              <a:rPr lang="en-US" sz="1100" dirty="0" err="1">
                <a:solidFill>
                  <a:schemeClr val="bg1"/>
                </a:solidFill>
              </a:rPr>
              <a:t>pf_metric</a:t>
            </a:r>
            <a:r>
              <a:rPr lang="en-US" sz="1100" dirty="0">
                <a:solidFill>
                  <a:schemeClr val="bg1"/>
                </a:solidFill>
              </a:rPr>
              <a:t>) to metrics list</a:t>
            </a: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Sort users by </a:t>
            </a:r>
            <a:r>
              <a:rPr lang="en-US" sz="1100" dirty="0" err="1">
                <a:solidFill>
                  <a:schemeClr val="bg1"/>
                </a:solidFill>
              </a:rPr>
              <a:t>pf_metric</a:t>
            </a:r>
            <a:r>
              <a:rPr lang="en-US" sz="1100" dirty="0">
                <a:solidFill>
                  <a:schemeClr val="bg1"/>
                </a:solidFill>
              </a:rPr>
              <a:t> (highest first)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FA0C2-3DD9-75BD-04D1-4BA1A49A931E}"/>
              </a:ext>
            </a:extLst>
          </p:cNvPr>
          <p:cNvSpPr txBox="1"/>
          <p:nvPr/>
        </p:nvSpPr>
        <p:spPr>
          <a:xfrm>
            <a:off x="1481328" y="5797481"/>
            <a:ext cx="1026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Υπολογίζει τη «δικαιοσύνη» κάθε χρήστη με βάση τον μέσο ρυθμό μετάδοσης δεδομένων και την ποιότητα καναλιού.</a:t>
            </a:r>
          </a:p>
          <a:p>
            <a:endParaRPr lang="el-GR" sz="1600" dirty="0"/>
          </a:p>
          <a:p>
            <a:r>
              <a:rPr lang="el-GR" sz="1600" dirty="0"/>
              <a:t>Ο χρήστης με τον υψηλότερο δείκτη δικαιοσύνης εξυπηρετείται πρώτος.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80E36-B3E7-9141-6989-FB5C0E109812}"/>
              </a:ext>
            </a:extLst>
          </p:cNvPr>
          <p:cNvSpPr txBox="1"/>
          <p:nvPr/>
        </p:nvSpPr>
        <p:spPr>
          <a:xfrm>
            <a:off x="6461760" y="1770380"/>
            <a:ext cx="4028439" cy="33085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Allocate bandwidth: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For each user in sorted metrics: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</a:t>
            </a:r>
            <a:r>
              <a:rPr lang="en-US" sz="1100" dirty="0" err="1">
                <a:solidFill>
                  <a:schemeClr val="bg1"/>
                </a:solidFill>
              </a:rPr>
              <a:t>bandwidth_sent</a:t>
            </a:r>
            <a:r>
              <a:rPr lang="en-US" sz="1100" dirty="0">
                <a:solidFill>
                  <a:schemeClr val="bg1"/>
                </a:solidFill>
              </a:rPr>
              <a:t> = min(</a:t>
            </a:r>
            <a:r>
              <a:rPr lang="en-US" sz="1100" dirty="0" err="1">
                <a:solidFill>
                  <a:schemeClr val="bg1"/>
                </a:solidFill>
              </a:rPr>
              <a:t>allocation_per_step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remaining_bandwidth</a:t>
            </a:r>
            <a:r>
              <a:rPr lang="en-US" sz="1100" dirty="0">
                <a:solidFill>
                  <a:schemeClr val="bg1"/>
                </a:solidFill>
              </a:rPr>
              <a:t>, demand / </a:t>
            </a:r>
            <a:r>
              <a:rPr lang="en-US" sz="1100" dirty="0" err="1">
                <a:solidFill>
                  <a:schemeClr val="bg1"/>
                </a:solidFill>
              </a:rPr>
              <a:t>channel_quality</a:t>
            </a:r>
            <a:r>
              <a:rPr lang="en-US" sz="11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</a:t>
            </a:r>
            <a:r>
              <a:rPr lang="en-US" sz="1100" dirty="0" err="1">
                <a:solidFill>
                  <a:schemeClr val="bg1"/>
                </a:solidFill>
              </a:rPr>
              <a:t>effective_allocation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bandwidth_sent</a:t>
            </a:r>
            <a:r>
              <a:rPr lang="en-US" sz="1100" dirty="0">
                <a:solidFill>
                  <a:schemeClr val="bg1"/>
                </a:solidFill>
              </a:rPr>
              <a:t> * </a:t>
            </a:r>
            <a:r>
              <a:rPr lang="en-US" sz="1100" dirty="0" err="1">
                <a:solidFill>
                  <a:schemeClr val="bg1"/>
                </a:solidFill>
              </a:rPr>
              <a:t>channel_quality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Allocate </a:t>
            </a:r>
            <a:r>
              <a:rPr lang="en-US" sz="1100" dirty="0" err="1">
                <a:solidFill>
                  <a:schemeClr val="bg1"/>
                </a:solidFill>
              </a:rPr>
              <a:t>effective_allocation</a:t>
            </a:r>
            <a:r>
              <a:rPr lang="en-US" sz="1100" dirty="0">
                <a:solidFill>
                  <a:schemeClr val="bg1"/>
                </a:solidFill>
              </a:rPr>
              <a:t> to user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Update </a:t>
            </a:r>
            <a:r>
              <a:rPr lang="en-US" sz="1100" dirty="0" err="1">
                <a:solidFill>
                  <a:schemeClr val="bg1"/>
                </a:solidFill>
              </a:rPr>
              <a:t>remaining_bandwidth</a:t>
            </a:r>
            <a:r>
              <a:rPr lang="en-US" sz="1100" dirty="0">
                <a:solidFill>
                  <a:schemeClr val="bg1"/>
                </a:solidFill>
              </a:rPr>
              <a:t> and user demand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        Break if no bandwidth remains</a:t>
            </a: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Record metrics: fairness, throughput, latency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    End if no bandwidth allocated this step</a:t>
            </a: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    Return metrics: </a:t>
            </a:r>
            <a:r>
              <a:rPr lang="en-US" sz="1100" dirty="0" err="1">
                <a:solidFill>
                  <a:schemeClr val="bg1"/>
                </a:solidFill>
              </a:rPr>
              <a:t>step_count</a:t>
            </a:r>
            <a:r>
              <a:rPr lang="en-US" sz="1100" dirty="0">
                <a:solidFill>
                  <a:schemeClr val="bg1"/>
                </a:solidFill>
              </a:rPr>
              <a:t>, fairness, throughput, latency</a:t>
            </a:r>
          </a:p>
        </p:txBody>
      </p:sp>
    </p:spTree>
    <p:extLst>
      <p:ext uri="{BB962C8B-B14F-4D97-AF65-F5344CB8AC3E}">
        <p14:creationId xmlns:p14="http://schemas.microsoft.com/office/powerpoint/2010/main" val="196238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0A65-4F12-9838-A69F-BA236EB3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8" y="388984"/>
            <a:ext cx="11091600" cy="1332000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Περιβάλλον Προσομοίωσης και Παράμετροι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FDE16B-10E7-B0CC-C507-58DC5EAB0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538" y="1385572"/>
            <a:ext cx="1109159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Πα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ράμετροι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Προσομοίωσης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l-GR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Αριθμός Χρηστών: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0-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 (αναλόγως σεναρίου)</a:t>
            </a: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Συνολικό Εύρος Ζώνης: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Mbps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(αναλόγως σεναρίου)</a:t>
            </a:r>
          </a:p>
          <a:p>
            <a:pPr marL="0" indent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Τύποι Κίνησης:</a:t>
            </a: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Ροή βίντεο: Υψηλή ζήτηση (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3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12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Mbps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Περιήγηση Ιστού: Μεταβλητή ζήτηση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Mbps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l-G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Κλήση φωνής: Χαμηλή ζήτηση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0.1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Mbps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l-GR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Μεταβαλλόμενη Ποιότητα Καναλιού: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Υπολογίζεται δυναμικά με τυχαίες αυξομειώσεις σε κάθε χρονική στιγμή, προσομοιώνοντας ρεαλιστικές συνθήκες παρεμβολών και μεταβολών στο περιβάλλον. Η τιμή διατηρείται πάντα εντός των ορίων [0.2, 1.0].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5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311B-4E14-BCD8-2E3B-B2033DB6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Σενάρια Προσομοίωσης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33A16-798D-35AE-FDA2-F35180AC637D}"/>
              </a:ext>
            </a:extLst>
          </p:cNvPr>
          <p:cNvSpPr txBox="1"/>
          <p:nvPr/>
        </p:nvSpPr>
        <p:spPr>
          <a:xfrm>
            <a:off x="549538" y="1555366"/>
            <a:ext cx="8557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 err="1">
                <a:latin typeface="Arial Black" panose="020B0A04020102020204" pitchFamily="34" charset="0"/>
              </a:rPr>
              <a:t>Scenario</a:t>
            </a:r>
            <a:r>
              <a:rPr lang="en-US" b="1" dirty="0">
                <a:latin typeface="Arial Black" panose="020B0A04020102020204" pitchFamily="34" charset="0"/>
              </a:rPr>
              <a:t> 1</a:t>
            </a:r>
            <a:r>
              <a:rPr lang="el-GR" b="1" dirty="0">
                <a:latin typeface="Arial Black" panose="020B0A04020102020204" pitchFamily="34" charset="0"/>
              </a:rPr>
              <a:t>				</a:t>
            </a:r>
            <a:r>
              <a:rPr lang="en-US" dirty="0" err="1"/>
              <a:t>video_streaming</a:t>
            </a:r>
            <a:r>
              <a:rPr lang="en-US" dirty="0"/>
              <a:t>: (4, 10) Mbps</a:t>
            </a:r>
            <a:endParaRPr lang="el-GR" b="1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/>
              <a:t>Πλήθος Χρηστών:</a:t>
            </a:r>
            <a:r>
              <a:rPr lang="el-GR" dirty="0"/>
              <a:t> </a:t>
            </a:r>
            <a:r>
              <a:rPr lang="en-US" dirty="0"/>
              <a:t>20</a:t>
            </a:r>
            <a:r>
              <a:rPr lang="el-GR" dirty="0"/>
              <a:t>0</a:t>
            </a:r>
            <a:r>
              <a:rPr lang="en-US" dirty="0"/>
              <a:t>			</a:t>
            </a:r>
            <a:r>
              <a:rPr lang="en-US" dirty="0" err="1"/>
              <a:t>web_browsing</a:t>
            </a:r>
            <a:r>
              <a:rPr lang="en-US" dirty="0"/>
              <a:t>: (1, 2) Mbps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dirty="0"/>
              <a:t>Συνολικό Εύρος Ζώνης: 300 </a:t>
            </a:r>
            <a:r>
              <a:rPr lang="el-GR" dirty="0" err="1"/>
              <a:t>Mbps</a:t>
            </a:r>
            <a:r>
              <a:rPr lang="en-US" dirty="0"/>
              <a:t>		 </a:t>
            </a:r>
            <a:r>
              <a:rPr lang="en-US" dirty="0" err="1"/>
              <a:t>voice_call</a:t>
            </a:r>
            <a:r>
              <a:rPr lang="en-US" dirty="0"/>
              <a:t>: (0.1, 0.5) Mbps </a:t>
            </a:r>
            <a:r>
              <a:rPr lang="en-US" b="1" dirty="0"/>
              <a:t>			</a:t>
            </a:r>
            <a:r>
              <a:rPr lang="en-US" dirty="0"/>
              <a:t>		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C4B64-1F1B-5DA7-E6C6-2959AD9DCD7A}"/>
              </a:ext>
            </a:extLst>
          </p:cNvPr>
          <p:cNvSpPr txBox="1"/>
          <p:nvPr/>
        </p:nvSpPr>
        <p:spPr>
          <a:xfrm>
            <a:off x="549538" y="3128917"/>
            <a:ext cx="85578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 err="1">
                <a:latin typeface="Arial Black" panose="020B0A04020102020204" pitchFamily="34" charset="0"/>
              </a:rPr>
              <a:t>Scenario</a:t>
            </a:r>
            <a:r>
              <a:rPr lang="en-US" b="1" dirty="0">
                <a:latin typeface="Arial Black" panose="020B0A04020102020204" pitchFamily="34" charset="0"/>
              </a:rPr>
              <a:t> 2</a:t>
            </a:r>
            <a:r>
              <a:rPr lang="el-GR" b="1" dirty="0">
                <a:latin typeface="Arial Black" panose="020B0A04020102020204" pitchFamily="34" charset="0"/>
              </a:rPr>
              <a:t>				</a:t>
            </a:r>
            <a:r>
              <a:rPr lang="en-US" dirty="0" err="1"/>
              <a:t>video_streaming</a:t>
            </a:r>
            <a:r>
              <a:rPr lang="en-US" dirty="0"/>
              <a:t>: (5, 12) Mbps</a:t>
            </a:r>
            <a:endParaRPr lang="el-GR" b="1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/>
              <a:t>Πλήθος Χρηστών:</a:t>
            </a:r>
            <a:r>
              <a:rPr lang="el-GR" dirty="0"/>
              <a:t> </a:t>
            </a:r>
            <a:r>
              <a:rPr lang="en-US" dirty="0"/>
              <a:t>15</a:t>
            </a:r>
            <a:r>
              <a:rPr lang="el-GR" dirty="0"/>
              <a:t>0</a:t>
            </a:r>
            <a:r>
              <a:rPr lang="en-US" dirty="0"/>
              <a:t>			</a:t>
            </a:r>
            <a:r>
              <a:rPr lang="en-US" dirty="0" err="1"/>
              <a:t>web_browsing</a:t>
            </a:r>
            <a:r>
              <a:rPr lang="en-US" dirty="0"/>
              <a:t>: (1, 4) Mbps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/>
              <a:t>Συνολικό Εύρος Ζώνης: </a:t>
            </a:r>
            <a:r>
              <a:rPr lang="en-US" dirty="0"/>
              <a:t>2</a:t>
            </a:r>
            <a:r>
              <a:rPr lang="el-GR" dirty="0"/>
              <a:t>00 </a:t>
            </a:r>
            <a:r>
              <a:rPr lang="el-GR" dirty="0" err="1"/>
              <a:t>Mbps</a:t>
            </a:r>
            <a:r>
              <a:rPr lang="en-US" dirty="0"/>
              <a:t>	 </a:t>
            </a:r>
            <a:r>
              <a:rPr lang="el-GR" dirty="0"/>
              <a:t>	</a:t>
            </a:r>
            <a:r>
              <a:rPr lang="en-US" dirty="0" err="1"/>
              <a:t>voice_call</a:t>
            </a:r>
            <a:r>
              <a:rPr lang="en-US" dirty="0"/>
              <a:t>: (0.3, 1) Mbps 	 	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B005F-9B02-3603-9FFF-C3D34197E014}"/>
              </a:ext>
            </a:extLst>
          </p:cNvPr>
          <p:cNvSpPr txBox="1"/>
          <p:nvPr/>
        </p:nvSpPr>
        <p:spPr>
          <a:xfrm>
            <a:off x="549538" y="4702469"/>
            <a:ext cx="8557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 err="1">
                <a:latin typeface="Arial Black" panose="020B0A04020102020204" pitchFamily="34" charset="0"/>
              </a:rPr>
              <a:t>Scenario</a:t>
            </a:r>
            <a:r>
              <a:rPr lang="en-US" b="1" dirty="0">
                <a:latin typeface="Arial Black" panose="020B0A04020102020204" pitchFamily="34" charset="0"/>
              </a:rPr>
              <a:t> 3</a:t>
            </a:r>
            <a:r>
              <a:rPr lang="en-US" dirty="0"/>
              <a:t> </a:t>
            </a:r>
            <a:r>
              <a:rPr lang="el-GR" dirty="0"/>
              <a:t>				</a:t>
            </a:r>
            <a:r>
              <a:rPr lang="en-US" dirty="0" err="1"/>
              <a:t>video_streaming</a:t>
            </a:r>
            <a:r>
              <a:rPr lang="en-US" dirty="0"/>
              <a:t>: (3, 9) Mbps</a:t>
            </a:r>
            <a:endParaRPr lang="el-GR" b="1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/>
              <a:t>Πλήθος Χρηστών:</a:t>
            </a:r>
            <a:r>
              <a:rPr lang="el-GR" dirty="0"/>
              <a:t> </a:t>
            </a:r>
            <a:r>
              <a:rPr lang="en-US" dirty="0"/>
              <a:t>1</a:t>
            </a:r>
            <a:r>
              <a:rPr lang="el-GR" dirty="0"/>
              <a:t>00</a:t>
            </a:r>
            <a:r>
              <a:rPr lang="en-US" dirty="0"/>
              <a:t>			</a:t>
            </a:r>
            <a:r>
              <a:rPr lang="en-US" dirty="0" err="1"/>
              <a:t>web_browsing</a:t>
            </a:r>
            <a:r>
              <a:rPr lang="en-US" dirty="0"/>
              <a:t>: (0.5, 2) Mbps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dirty="0"/>
              <a:t>Συνολικό Εύρος Ζώνης: </a:t>
            </a:r>
            <a:r>
              <a:rPr lang="en-US" dirty="0"/>
              <a:t>1</a:t>
            </a:r>
            <a:r>
              <a:rPr lang="el-GR" dirty="0"/>
              <a:t>00 </a:t>
            </a:r>
            <a:r>
              <a:rPr lang="el-GR" dirty="0" err="1"/>
              <a:t>Mbps</a:t>
            </a:r>
            <a:r>
              <a:rPr lang="en-US" dirty="0"/>
              <a:t>	</a:t>
            </a:r>
            <a:r>
              <a:rPr lang="el-GR" dirty="0"/>
              <a:t>	</a:t>
            </a:r>
            <a:r>
              <a:rPr lang="en-US" dirty="0" err="1"/>
              <a:t>voice_call</a:t>
            </a:r>
            <a:r>
              <a:rPr lang="en-US" dirty="0"/>
              <a:t>: (0.1, 0.9) Mbps 	 </a:t>
            </a:r>
            <a:r>
              <a:rPr lang="en-US" b="1" dirty="0"/>
              <a:t>			</a:t>
            </a:r>
            <a:r>
              <a:rPr lang="en-US" dirty="0"/>
              <a:t>		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1855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1B48-64E9-E123-5D90-4F04A26E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BE293-44C7-C98B-FCD2-A57776D40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8261" y="3758361"/>
            <a:ext cx="4802042" cy="2881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F3FEB-2432-D73B-62D9-0245BB4B8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5821" y="728659"/>
            <a:ext cx="4500566" cy="2700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5D6EC3-813D-0D12-F1E2-FAE4B22FA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20" y="1591134"/>
            <a:ext cx="4802041" cy="28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5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77BDE-D715-A371-294E-C03A49D3F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4C9C-84DE-C0B5-6A58-945777E6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738C5-C1B1-0FB5-EB1F-FCF3B4521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8261" y="3758361"/>
            <a:ext cx="4802042" cy="2881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D7050-B967-8C27-FEFA-D3D4118B2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5821" y="728659"/>
            <a:ext cx="4500566" cy="2700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3406D-0A9C-EEBB-6BA0-E7A04C21F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20" y="1591134"/>
            <a:ext cx="4802041" cy="28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4249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1036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Avenir Next LT Pro</vt:lpstr>
      <vt:lpstr>3DFloatVTI</vt:lpstr>
      <vt:lpstr>Προσομοίωση Αλγορίθμων Δρομολόγησης Δικτύου για Κατανομή Πόρων</vt:lpstr>
      <vt:lpstr>Σκοπός και Στόχος της εργασίας</vt:lpstr>
      <vt:lpstr>Λογική των Αλγορίθμων</vt:lpstr>
      <vt:lpstr>Υλοποίηση Round-Robin</vt:lpstr>
      <vt:lpstr>Υλοποίηση Proportional Fair</vt:lpstr>
      <vt:lpstr>Περιβάλλον Προσομοίωσης και Παράμετροι</vt:lpstr>
      <vt:lpstr>Σενάρια Προσομοίωσης</vt:lpstr>
      <vt:lpstr>SCENARIO 1</vt:lpstr>
      <vt:lpstr>SCENARIO 2</vt:lpstr>
      <vt:lpstr>SCENARIO 3</vt:lpstr>
      <vt:lpstr>Κύρια Συμπεράσματα </vt:lpstr>
      <vt:lpstr>Ευχαριστούμε για την προσοχή σας!   Ερωτήσεις?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ΔΙΑΣΑΚΟΣ ΔΑΜΙΑΝΟΣ</dc:creator>
  <cp:lastModifiedBy>DAMIANOS DIASAKOS</cp:lastModifiedBy>
  <cp:revision>69</cp:revision>
  <dcterms:created xsi:type="dcterms:W3CDTF">2024-11-14T10:19:18Z</dcterms:created>
  <dcterms:modified xsi:type="dcterms:W3CDTF">2024-12-15T20:52:54Z</dcterms:modified>
</cp:coreProperties>
</file>