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70" r:id="rId12"/>
    <p:sldId id="264" r:id="rId13"/>
    <p:sldId id="265" r:id="rId14"/>
    <p:sldId id="266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2BA79C0-159E-4D04-84EF-E4C25D06D4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9"/>
            <p14:sldId id="263"/>
            <p14:sldId id="270"/>
            <p14:sldId id="264"/>
            <p14:sldId id="265"/>
            <p14:sldId id="266"/>
            <p14:sldId id="271"/>
            <p14:sldId id="272"/>
            <p14:sldId id="267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3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46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9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2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7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4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antonio-girao/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slide" Target="slide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robabilitycourse.com/chapter6/6_2_5_jensen's_inequality.ph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924-C831-45FC-A768-7F1E1DE21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 of paths in tournaments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1009EE-B101-4526-8841-6FA525E0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4" y="3386853"/>
            <a:ext cx="65878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Nemanja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Draganić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François Dross</a:t>
            </a:r>
            <a:r>
              <a:rPr lang="en-US" sz="1800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Jacob fox</a:t>
            </a:r>
            <a:r>
              <a:rPr lang="en-US" sz="1600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, </a:t>
            </a:r>
            <a:r>
              <a:rPr lang="en-US" sz="1600" b="1" i="0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António </a:t>
            </a:r>
            <a:r>
              <a:rPr lang="en-US" sz="1600" b="1" i="0" strike="noStrike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Girão</a:t>
            </a:r>
            <a:r>
              <a:rPr lang="en-US" sz="160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, 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Frédéric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Havet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,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Dániel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Korándi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, William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Lochet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, David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Munhá</a:t>
            </a:r>
            <a:r>
              <a:rPr lang="en-US" sz="16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 Correia, Alex </a:t>
            </a:r>
            <a:r>
              <a:rPr lang="en-US" sz="1600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Times New Roman "/>
              </a:rPr>
              <a:t>scott</a:t>
            </a:r>
            <a:r>
              <a:rPr lang="en-US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 "/>
              </a:rPr>
              <a:t>, Benny </a:t>
            </a:r>
            <a:r>
              <a:rPr lang="en-US" sz="1600" b="1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Times New Roman "/>
              </a:rPr>
              <a:t>Sudakov</a:t>
            </a:r>
            <a:endParaRPr lang="en-US" sz="1600" b="1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Times New Roman "/>
            </a:endParaRPr>
          </a:p>
          <a:p>
            <a:pPr algn="ctr" rtl="0"/>
            <a:endParaRPr lang="en-US" sz="1800" b="1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Times New Roman 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  <a:lumOff val="75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0E59E-CF88-4665-9DB4-5FD91DEAE97A}"/>
              </a:ext>
            </a:extLst>
          </p:cNvPr>
          <p:cNvSpPr txBox="1"/>
          <p:nvPr/>
        </p:nvSpPr>
        <p:spPr>
          <a:xfrm>
            <a:off x="9089391" y="6274579"/>
            <a:ext cx="30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Matan Greenberg</a:t>
            </a:r>
          </a:p>
        </p:txBody>
      </p:sp>
    </p:spTree>
    <p:extLst>
      <p:ext uri="{BB962C8B-B14F-4D97-AF65-F5344CB8AC3E}">
        <p14:creationId xmlns:p14="http://schemas.microsoft.com/office/powerpoint/2010/main" val="14895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B43-8B85-4F10-99CD-4180EAB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158" y="264375"/>
            <a:ext cx="2295053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טענת עזר 1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026062-0EB4-45BB-8836-C1B6FBA60C4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19536" y="2338262"/>
                <a:ext cx="3856037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טענה: כל טורניר על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קודקודים מכיל תת טורניר טרנזיטיבי בגודל – </a:t>
                </a:r>
                <a:r>
                  <a:rPr lang="en-US" dirty="0"/>
                  <a:t>m+1</a:t>
                </a:r>
                <a:r>
                  <a:rPr lang="he-IL" dirty="0"/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026062-0EB4-45BB-8836-C1B6FBA60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19536" y="2338262"/>
                <a:ext cx="3856037" cy="3541714"/>
              </a:xfrm>
              <a:blipFill>
                <a:blip r:embed="rId2"/>
                <a:stretch>
                  <a:fillRect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6494F4-7745-43A0-94CE-19C37BF864F6}"/>
              </a:ext>
            </a:extLst>
          </p:cNvPr>
          <p:cNvSpPr txBox="1"/>
          <p:nvPr/>
        </p:nvSpPr>
        <p:spPr>
          <a:xfrm>
            <a:off x="430848" y="2471256"/>
            <a:ext cx="566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טורניר טרנזיטיבי: טורניר שבו אם –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uv,vw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הן צלעות אז –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uw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היא גם צלע.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B43-8B85-4F10-99CD-4180EAB7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158" y="264375"/>
            <a:ext cx="2295053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טענת עזר 1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026062-0EB4-45BB-8836-C1B6FBA60C4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68110" y="1379474"/>
                <a:ext cx="3856037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הדרך למצוא את אותו תת טורניר היא להתחיל מקודקוד עם דרגה יוצאת של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dirty="0"/>
                  <a:t>ולעבור על כל השכנים שלו רקורסיבית.</a:t>
                </a:r>
              </a:p>
              <a:p>
                <a:pPr algn="r" rtl="1"/>
                <a:r>
                  <a:rPr lang="he-IL" dirty="0"/>
                  <a:t>דרך זו יוצרת לנו טורניר ללא מעגלים ולפי משפט שטורניר הוא טרנזיטיבי אם ורק אם הוא חסר מעגלים נובע שהטורניר הוא טרנזיטיבי.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026062-0EB4-45BB-8836-C1B6FBA60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68110" y="1379474"/>
                <a:ext cx="3856037" cy="3541714"/>
              </a:xfrm>
              <a:blipFill>
                <a:blip r:embed="rId2"/>
                <a:stretch>
                  <a:fillRect l="-632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6494F4-7745-43A0-94CE-19C37BF864F6}"/>
              </a:ext>
            </a:extLst>
          </p:cNvPr>
          <p:cNvSpPr txBox="1"/>
          <p:nvPr/>
        </p:nvSpPr>
        <p:spPr>
          <a:xfrm>
            <a:off x="656948" y="1370425"/>
            <a:ext cx="566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טורניר טרנזיטיבי: טורניר שבו אם –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uv,vw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הן צלעות אז –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uw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היא גם צלע.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15A7CF-140C-473C-8726-2F4B3B53CED1}"/>
              </a:ext>
            </a:extLst>
          </p:cNvPr>
          <p:cNvSpPr/>
          <p:nvPr/>
        </p:nvSpPr>
        <p:spPr>
          <a:xfrm>
            <a:off x="1695634" y="2459115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B0E956-BDB2-4F04-A396-0C06D94D17F5}"/>
              </a:ext>
            </a:extLst>
          </p:cNvPr>
          <p:cNvSpPr/>
          <p:nvPr/>
        </p:nvSpPr>
        <p:spPr>
          <a:xfrm>
            <a:off x="4168456" y="2459114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7089CB-0D38-4300-B841-6144D1CD030E}"/>
              </a:ext>
            </a:extLst>
          </p:cNvPr>
          <p:cNvSpPr/>
          <p:nvPr/>
        </p:nvSpPr>
        <p:spPr>
          <a:xfrm>
            <a:off x="1695634" y="4830932"/>
            <a:ext cx="603682" cy="6125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0CF6A-8773-4458-9309-187D714944CF}"/>
              </a:ext>
            </a:extLst>
          </p:cNvPr>
          <p:cNvSpPr/>
          <p:nvPr/>
        </p:nvSpPr>
        <p:spPr>
          <a:xfrm>
            <a:off x="4168456" y="4830932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131157-9256-46E9-8B9E-A97C14FD5DFB}"/>
              </a:ext>
            </a:extLst>
          </p:cNvPr>
          <p:cNvCxnSpPr>
            <a:stCxn id="6" idx="6"/>
          </p:cNvCxnSpPr>
          <p:nvPr/>
        </p:nvCxnSpPr>
        <p:spPr>
          <a:xfrm flipV="1">
            <a:off x="2299316" y="2765393"/>
            <a:ext cx="1793289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341B21-8A01-49CF-9784-F5DEE27ED4B5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4470297" y="3071673"/>
            <a:ext cx="0" cy="1759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CF1AD-1226-4AA4-89A7-76678B4D5320}"/>
              </a:ext>
            </a:extLst>
          </p:cNvPr>
          <p:cNvCxnSpPr>
            <a:stCxn id="8" idx="0"/>
          </p:cNvCxnSpPr>
          <p:nvPr/>
        </p:nvCxnSpPr>
        <p:spPr>
          <a:xfrm flipV="1">
            <a:off x="1997475" y="3133818"/>
            <a:ext cx="0" cy="1697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6CD3F-C0B4-4A4D-9CE5-7E4357B642AD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2396970" y="5137211"/>
            <a:ext cx="17714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7E92C8-E2B2-4739-95D0-23CFE9B1F19C}"/>
              </a:ext>
            </a:extLst>
          </p:cNvPr>
          <p:cNvCxnSpPr>
            <a:stCxn id="8" idx="7"/>
          </p:cNvCxnSpPr>
          <p:nvPr/>
        </p:nvCxnSpPr>
        <p:spPr>
          <a:xfrm flipV="1">
            <a:off x="2210909" y="3071673"/>
            <a:ext cx="1957547" cy="184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202C94-24A6-4C03-A891-3B97FF7AE858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2210909" y="2981967"/>
            <a:ext cx="2045954" cy="1938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6B1519-E641-4F65-90C5-BB6EE739A6C7}"/>
              </a:ext>
            </a:extLst>
          </p:cNvPr>
          <p:cNvSpPr txBox="1"/>
          <p:nvPr/>
        </p:nvSpPr>
        <p:spPr>
          <a:xfrm>
            <a:off x="3093388" y="2256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7B52A7-63A3-4CE0-ADAD-1267FAC14DF5}"/>
                  </a:ext>
                </a:extLst>
              </p:cNvPr>
              <p:cNvSpPr txBox="1"/>
              <p:nvPr/>
            </p:nvSpPr>
            <p:spPr>
              <a:xfrm>
                <a:off x="4732185" y="3613043"/>
                <a:ext cx="2034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T’=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7B52A7-63A3-4CE0-ADAD-1267FAC1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85" y="3613043"/>
                <a:ext cx="2034083" cy="369332"/>
              </a:xfrm>
              <a:prstGeom prst="rect">
                <a:avLst/>
              </a:prstGeom>
              <a:blipFill>
                <a:blip r:embed="rId3"/>
                <a:stretch>
                  <a:fillRect l="-23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91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A641-48F0-4D47-B0F4-9E0C5F8B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69" y="363984"/>
            <a:ext cx="2410462" cy="829058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CFD8B02-45D6-46BF-BDE3-5BFD79E9803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182035" y="1743459"/>
                <a:ext cx="397523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נסדר את הקודקודים – </a:t>
                </a:r>
                <a:r>
                  <a:rPr lang="en-US" dirty="0"/>
                  <a:t>0,1,…n-1</a:t>
                </a:r>
                <a:r>
                  <a:rPr lang="he-IL" dirty="0"/>
                  <a:t> כך שיהיו כמה שיותר צלעות מהצורה – </a:t>
                </a:r>
                <a:r>
                  <a:rPr lang="en-US" dirty="0"/>
                  <a:t>IJ</a:t>
                </a:r>
                <a:r>
                  <a:rPr lang="he-IL" dirty="0"/>
                  <a:t> כך ש – </a:t>
                </a:r>
                <a:r>
                  <a:rPr lang="en-US" dirty="0"/>
                  <a:t>I&lt;J</a:t>
                </a:r>
                <a:r>
                  <a:rPr lang="he-IL" dirty="0"/>
                  <a:t> נקרא לסידור הזה סידור חציון.</a:t>
                </a:r>
              </a:p>
              <a:p>
                <a:pPr algn="r" rtl="1"/>
                <a:r>
                  <a:rPr lang="he-IL" dirty="0"/>
                  <a:t>ונגדיר – </a:t>
                </a:r>
                <a:r>
                  <a:rPr lang="en-US" dirty="0"/>
                  <a:t>[I,J)</a:t>
                </a:r>
                <a:r>
                  <a:rPr lang="he-IL" dirty="0"/>
                  <a:t> סידור של קודקודים מ – </a:t>
                </a:r>
                <a:r>
                  <a:rPr lang="en-US" dirty="0"/>
                  <a:t>{I...J-1}</a:t>
                </a:r>
                <a:r>
                  <a:rPr lang="he-IL" dirty="0"/>
                  <a:t> כאשר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 ,נמצא את הגרף -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בעזרת טענה 2.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CFD8B02-45D6-46BF-BDE3-5BFD79E9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182035" y="1743459"/>
                <a:ext cx="3975233" cy="3541714"/>
              </a:xfrm>
              <a:blipFill>
                <a:blip r:embed="rId2"/>
                <a:stretch>
                  <a:fillRect r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0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DE8-8DA2-464E-BE53-5206EC27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572" y="111373"/>
            <a:ext cx="1913313" cy="793547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2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451E8AD-DB4E-4734-9320-5D6001ECB28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96000" y="1658143"/>
                <a:ext cx="5058968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יהי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וגם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עבור כל תת קבוצה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מגודל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קיים אינדקס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וקבוצה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dirty="0"/>
                  <a:t> מגודל – </a:t>
                </a:r>
                <a:r>
                  <a:rPr lang="en-US" dirty="0"/>
                  <a:t>k</a:t>
                </a:r>
                <a:r>
                  <a:rPr lang="he-IL" dirty="0"/>
                  <a:t> כך ש – </a:t>
                </a:r>
                <a:r>
                  <a:rPr lang="en-US" dirty="0"/>
                  <a:t>A’</a:t>
                </a:r>
                <a:r>
                  <a:rPr lang="he-IL" dirty="0"/>
                  <a:t> מהווה טורניר טרנזיטיבי ולקודקודים שלה יש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he-IL" dirty="0"/>
                  <a:t> משותפים ב 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451E8AD-DB4E-4734-9320-5D6001ECB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96000" y="1658143"/>
                <a:ext cx="5058968" cy="3541714"/>
              </a:xfrm>
              <a:blipFill>
                <a:blip r:embed="rId2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D873A0C-4257-4126-BF79-2ECC6C7193CA}"/>
              </a:ext>
            </a:extLst>
          </p:cNvPr>
          <p:cNvSpPr/>
          <p:nvPr/>
        </p:nvSpPr>
        <p:spPr>
          <a:xfrm>
            <a:off x="1349406" y="2275893"/>
            <a:ext cx="3710866" cy="376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B5883B-C2CF-4E19-85A5-13994AD36D6C}"/>
              </a:ext>
            </a:extLst>
          </p:cNvPr>
          <p:cNvSpPr/>
          <p:nvPr/>
        </p:nvSpPr>
        <p:spPr>
          <a:xfrm>
            <a:off x="1606858" y="3116062"/>
            <a:ext cx="1713391" cy="2083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39A21C-5251-4BEB-B9A9-3D2684F0B168}"/>
                  </a:ext>
                </a:extLst>
              </p:cNvPr>
              <p:cNvSpPr txBox="1"/>
              <p:nvPr/>
            </p:nvSpPr>
            <p:spPr>
              <a:xfrm>
                <a:off x="2221692" y="2814221"/>
                <a:ext cx="483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39A21C-5251-4BEB-B9A9-3D2684F0B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2" y="2814221"/>
                <a:ext cx="4837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D482F8-EBE3-4E0D-BE92-E43A9A4F5C11}"/>
                  </a:ext>
                </a:extLst>
              </p:cNvPr>
              <p:cNvSpPr txBox="1"/>
              <p:nvPr/>
            </p:nvSpPr>
            <p:spPr>
              <a:xfrm>
                <a:off x="1846481" y="3550696"/>
                <a:ext cx="1046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D482F8-EBE3-4E0D-BE92-E43A9A4F5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81" y="3550696"/>
                <a:ext cx="104650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5AAA771-B8CF-4FD9-9E16-6ED30337C4CC}"/>
              </a:ext>
            </a:extLst>
          </p:cNvPr>
          <p:cNvSpPr/>
          <p:nvPr/>
        </p:nvSpPr>
        <p:spPr>
          <a:xfrm>
            <a:off x="3534526" y="3183553"/>
            <a:ext cx="1312681" cy="13802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51A6A-6658-40EE-B2DB-02C51CB7C78A}"/>
                  </a:ext>
                </a:extLst>
              </p:cNvPr>
              <p:cNvSpPr txBox="1"/>
              <p:nvPr/>
            </p:nvSpPr>
            <p:spPr>
              <a:xfrm>
                <a:off x="3758708" y="3429000"/>
                <a:ext cx="105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451A6A-6658-40EE-B2DB-02C51CB7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08" y="3429000"/>
                <a:ext cx="1059072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4CF64D0-7834-4E01-96AA-AFE8E5F0BEAF}"/>
              </a:ext>
            </a:extLst>
          </p:cNvPr>
          <p:cNvSpPr/>
          <p:nvPr/>
        </p:nvSpPr>
        <p:spPr>
          <a:xfrm>
            <a:off x="2221692" y="4510928"/>
            <a:ext cx="698001" cy="6391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A86F32-FC32-4C7C-956D-F77ABE5C3553}"/>
                  </a:ext>
                </a:extLst>
              </p:cNvPr>
              <p:cNvSpPr txBox="1"/>
              <p:nvPr/>
            </p:nvSpPr>
            <p:spPr>
              <a:xfrm>
                <a:off x="2439016" y="417748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A86F32-FC32-4C7C-956D-F77ABE5C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16" y="4177480"/>
                <a:ext cx="4539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FEA378-AB9B-42E7-8897-309D6DE0626E}"/>
              </a:ext>
            </a:extLst>
          </p:cNvPr>
          <p:cNvCxnSpPr/>
          <p:nvPr/>
        </p:nvCxnSpPr>
        <p:spPr>
          <a:xfrm flipV="1">
            <a:off x="2666001" y="4030462"/>
            <a:ext cx="1524865" cy="80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2AC4A5-C73F-44FB-B569-96BA24A91732}"/>
                  </a:ext>
                </a:extLst>
              </p:cNvPr>
              <p:cNvSpPr txBox="1"/>
              <p:nvPr/>
            </p:nvSpPr>
            <p:spPr>
              <a:xfrm>
                <a:off x="3246219" y="4385162"/>
                <a:ext cx="59189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2AC4A5-C73F-44FB-B569-96BA24A9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219" y="4385162"/>
                <a:ext cx="591893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82-7B2B-4C27-9BE0-A3E93F7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33" y="186430"/>
            <a:ext cx="2898734" cy="722526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2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924583" y="1557028"/>
                <a:ext cx="4476821" cy="3541714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הוכחה: קיימת תת קבוצה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e-IL" dirty="0"/>
                  <a:t> מגודל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שמהווה טורניר טרנזיטיבי לפי </a:t>
                </a:r>
                <a:r>
                  <a:rPr lang="he-IL" dirty="0">
                    <a:hlinkClick r:id="rId2" action="ppaction://hlinksldjump"/>
                  </a:rPr>
                  <a:t>טענת</a:t>
                </a:r>
                <a:r>
                  <a:rPr lang="he-IL" dirty="0"/>
                  <a:t> עזר 1.</a:t>
                </a:r>
              </a:p>
              <a:p>
                <a:pPr algn="r" rtl="1"/>
                <a:r>
                  <a:rPr lang="he-IL" dirty="0"/>
                  <a:t>יהי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אז לכל קודקוד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יש לפחות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he-IL" dirty="0"/>
                  <a:t> ב-</a:t>
                </a:r>
                <a:r>
                  <a:rPr lang="en-US" dirty="0"/>
                  <a:t>B</a:t>
                </a:r>
                <a:endParaRPr lang="he-IL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924583" y="1557028"/>
                <a:ext cx="4476821" cy="3541714"/>
              </a:xfrm>
              <a:blipFill>
                <a:blip r:embed="rId3"/>
                <a:stretch>
                  <a:fillRect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D254-E9D8-4823-A1C2-D05B39F3AD12}"/>
                  </a:ext>
                </a:extLst>
              </p:cNvPr>
              <p:cNvSpPr txBox="1"/>
              <p:nvPr/>
            </p:nvSpPr>
            <p:spPr>
              <a:xfrm>
                <a:off x="519782" y="2115057"/>
                <a:ext cx="5486399" cy="1007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D254-E9D8-4823-A1C2-D05B39F3A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82" y="2115057"/>
                <a:ext cx="5486399" cy="1007712"/>
              </a:xfrm>
              <a:prstGeom prst="rect">
                <a:avLst/>
              </a:prstGeom>
              <a:blipFill>
                <a:blip r:embed="rId4"/>
                <a:stretch>
                  <a:fillRect l="-889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05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82-7B2B-4C27-9BE0-A3E93F7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33" y="186430"/>
            <a:ext cx="2898734" cy="722526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2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7029" y="1557028"/>
                <a:ext cx="4654376" cy="3541714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אחרת ל – </a:t>
                </a:r>
                <a:r>
                  <a:rPr lang="en-US" dirty="0"/>
                  <a:t>v</a:t>
                </a:r>
                <a:r>
                  <a:rPr lang="he-IL" dirty="0"/>
                  <a:t> היה יותר מ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inneighbours</a:t>
                </a:r>
                <a:r>
                  <a:rPr lang="he-IL" dirty="0"/>
                  <a:t> ב – </a:t>
                </a:r>
                <a:r>
                  <a:rPr lang="en-US" dirty="0"/>
                  <a:t>B</a:t>
                </a:r>
                <a:r>
                  <a:rPr lang="he-IL" dirty="0"/>
                  <a:t> ואז היינו יכולים להזיז את – </a:t>
                </a:r>
                <a:r>
                  <a:rPr lang="en-US" dirty="0"/>
                  <a:t>v</a:t>
                </a:r>
                <a:r>
                  <a:rPr lang="he-IL" dirty="0"/>
                  <a:t> להיות האחרון בסדר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והיינו מקבלים עוד צלעות מהצורה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he-IL" dirty="0"/>
                  <a:t> כך ש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בסתירה לבחירה שלנו שממקסמת את מספר הצלעות מהצורה הזאת.</a:t>
                </a:r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7029" y="1557028"/>
                <a:ext cx="4654376" cy="3541714"/>
              </a:xfrm>
              <a:blipFill>
                <a:blip r:embed="rId2"/>
                <a:stretch>
                  <a:fillRect l="-1835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3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382-7B2B-4C27-9BE0-A3E93F7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33" y="186430"/>
            <a:ext cx="2898734" cy="722526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2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7029" y="1557028"/>
                <a:ext cx="4654376" cy="3541714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כעת נפעיל את </a:t>
                </a:r>
                <a:r>
                  <a:rPr lang="he-IL" dirty="0">
                    <a:hlinkClick r:id="rId2" action="ppaction://hlinksldjump"/>
                  </a:rPr>
                  <a:t>למה 4</a:t>
                </a:r>
                <a:r>
                  <a:rPr lang="he-IL" dirty="0"/>
                  <a:t>, כלומר קיימת תת קבוצה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he-IL" dirty="0"/>
                  <a:t> בגודל – </a:t>
                </a:r>
                <a:r>
                  <a:rPr lang="en-US" dirty="0"/>
                  <a:t>k</a:t>
                </a:r>
                <a:r>
                  <a:rPr lang="he-IL" dirty="0"/>
                  <a:t> עם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he-IL" dirty="0"/>
                  <a:t> משותפים ב – </a:t>
                </a:r>
                <a:r>
                  <a:rPr lang="en-US" dirty="0"/>
                  <a:t>B</a:t>
                </a:r>
                <a:r>
                  <a:rPr lang="he-IL" dirty="0"/>
                  <a:t> .</a:t>
                </a:r>
              </a:p>
              <a:p>
                <a:pPr algn="r" rtl="1"/>
                <a:r>
                  <a:rPr lang="he-IL" dirty="0"/>
                  <a:t>כעת נוכל לחלק את – </a:t>
                </a:r>
                <a:r>
                  <a:rPr lang="en-US" dirty="0"/>
                  <a:t>B</a:t>
                </a:r>
                <a:r>
                  <a:rPr lang="he-IL" dirty="0"/>
                  <a:t> 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חלקים מגודל – </a:t>
                </a:r>
                <a:r>
                  <a:rPr lang="en-US" dirty="0"/>
                  <a:t>t</a:t>
                </a:r>
                <a:r>
                  <a:rPr lang="he-IL" dirty="0"/>
                  <a:t> וכך נוכל לבחור את ה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מהטענה כך שב – </a:t>
                </a:r>
                <a:r>
                  <a:rPr lang="en-US" dirty="0"/>
                  <a:t>A’</a:t>
                </a:r>
                <a:r>
                  <a:rPr lang="he-IL" dirty="0"/>
                  <a:t> יהיו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en-US" dirty="0"/>
                  <a:t> </a:t>
                </a:r>
                <a:r>
                  <a:rPr lang="he-IL" dirty="0"/>
                  <a:t> משותפים ב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54FA45A-2618-4AFF-8654-BCE73CADA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7029" y="1557028"/>
                <a:ext cx="4654376" cy="3541714"/>
              </a:xfrm>
              <a:blipFill>
                <a:blip r:embed="rId3"/>
                <a:stretch>
                  <a:fillRect l="-1835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2CEAF9E-960A-4A7D-85B3-E58D64D3D7DE}"/>
              </a:ext>
            </a:extLst>
          </p:cNvPr>
          <p:cNvSpPr/>
          <p:nvPr/>
        </p:nvSpPr>
        <p:spPr>
          <a:xfrm>
            <a:off x="2530137" y="691550"/>
            <a:ext cx="234531" cy="567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B5D13-1A3B-41DD-84CC-CF45E13738F0}"/>
              </a:ext>
            </a:extLst>
          </p:cNvPr>
          <p:cNvSpPr txBox="1"/>
          <p:nvPr/>
        </p:nvSpPr>
        <p:spPr>
          <a:xfrm>
            <a:off x="2480524" y="63022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B0FCA0-F8B9-4BBB-A0B2-844258850566}"/>
              </a:ext>
            </a:extLst>
          </p:cNvPr>
          <p:cNvCxnSpPr/>
          <p:nvPr/>
        </p:nvCxnSpPr>
        <p:spPr>
          <a:xfrm>
            <a:off x="1203710" y="2966454"/>
            <a:ext cx="1326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30E003-1AC6-4528-9F83-B1D033C62606}"/>
              </a:ext>
            </a:extLst>
          </p:cNvPr>
          <p:cNvCxnSpPr/>
          <p:nvPr/>
        </p:nvCxnSpPr>
        <p:spPr>
          <a:xfrm>
            <a:off x="1203710" y="4990563"/>
            <a:ext cx="13264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8D03E1-0566-4D57-9C7F-603CCF29E815}"/>
              </a:ext>
            </a:extLst>
          </p:cNvPr>
          <p:cNvCxnSpPr/>
          <p:nvPr/>
        </p:nvCxnSpPr>
        <p:spPr>
          <a:xfrm>
            <a:off x="1203710" y="2966454"/>
            <a:ext cx="0" cy="202410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E0A13D-C656-4A21-97C8-15DBE1096F91}"/>
              </a:ext>
            </a:extLst>
          </p:cNvPr>
          <p:cNvSpPr txBox="1"/>
          <p:nvPr/>
        </p:nvSpPr>
        <p:spPr>
          <a:xfrm>
            <a:off x="2469557" y="274888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8BAD5-0D55-49A2-8340-9E59646E5B14}"/>
              </a:ext>
            </a:extLst>
          </p:cNvPr>
          <p:cNvSpPr txBox="1"/>
          <p:nvPr/>
        </p:nvSpPr>
        <p:spPr>
          <a:xfrm>
            <a:off x="2172345" y="462123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D8B52-28D7-49ED-8565-544F97664E14}"/>
                  </a:ext>
                </a:extLst>
              </p:cNvPr>
              <p:cNvSpPr txBox="1"/>
              <p:nvPr/>
            </p:nvSpPr>
            <p:spPr>
              <a:xfrm>
                <a:off x="573153" y="3723274"/>
                <a:ext cx="483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4D8B52-28D7-49ED-8565-544F9766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53" y="3723274"/>
                <a:ext cx="4837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12C8951-ABFB-4023-9A63-44597573AA9B}"/>
              </a:ext>
            </a:extLst>
          </p:cNvPr>
          <p:cNvSpPr txBox="1"/>
          <p:nvPr/>
        </p:nvSpPr>
        <p:spPr>
          <a:xfrm>
            <a:off x="3473368" y="179384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5C7A4D-4059-48F7-8D3C-F92F9426A379}"/>
              </a:ext>
            </a:extLst>
          </p:cNvPr>
          <p:cNvCxnSpPr/>
          <p:nvPr/>
        </p:nvCxnSpPr>
        <p:spPr>
          <a:xfrm flipH="1">
            <a:off x="2764668" y="2030768"/>
            <a:ext cx="747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44727B-D54F-40C7-A23C-62EB7147FFC8}"/>
              </a:ext>
            </a:extLst>
          </p:cNvPr>
          <p:cNvCxnSpPr>
            <a:cxnSpLocks/>
          </p:cNvCxnSpPr>
          <p:nvPr/>
        </p:nvCxnSpPr>
        <p:spPr>
          <a:xfrm flipH="1" flipV="1">
            <a:off x="2791829" y="1350719"/>
            <a:ext cx="1265265" cy="3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DBB11-63ED-4A31-A088-A143BC2E5A5D}"/>
              </a:ext>
            </a:extLst>
          </p:cNvPr>
          <p:cNvCxnSpPr>
            <a:cxnSpLocks/>
          </p:cNvCxnSpPr>
          <p:nvPr/>
        </p:nvCxnSpPr>
        <p:spPr>
          <a:xfrm flipH="1">
            <a:off x="2764668" y="2603041"/>
            <a:ext cx="1292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AFC1B-AB0D-4B03-8FDD-58BA76755151}"/>
              </a:ext>
            </a:extLst>
          </p:cNvPr>
          <p:cNvCxnSpPr>
            <a:cxnSpLocks/>
          </p:cNvCxnSpPr>
          <p:nvPr/>
        </p:nvCxnSpPr>
        <p:spPr>
          <a:xfrm>
            <a:off x="4057094" y="1350718"/>
            <a:ext cx="0" cy="1246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75D78-0527-4B40-91F0-4A14220A0C7E}"/>
                  </a:ext>
                </a:extLst>
              </p:cNvPr>
              <p:cNvSpPr txBox="1"/>
              <p:nvPr/>
            </p:nvSpPr>
            <p:spPr>
              <a:xfrm>
                <a:off x="3975987" y="1167988"/>
                <a:ext cx="1559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75D78-0527-4B40-91F0-4A14220A0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87" y="1167988"/>
                <a:ext cx="15597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397B9C-677D-47C6-9FEE-CBF87B48AC5F}"/>
              </a:ext>
            </a:extLst>
          </p:cNvPr>
          <p:cNvCxnSpPr/>
          <p:nvPr/>
        </p:nvCxnSpPr>
        <p:spPr>
          <a:xfrm>
            <a:off x="1944210" y="3428092"/>
            <a:ext cx="603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1380-AE70-440D-9C6B-0CB3A857B035}"/>
              </a:ext>
            </a:extLst>
          </p:cNvPr>
          <p:cNvCxnSpPr>
            <a:cxnSpLocks/>
          </p:cNvCxnSpPr>
          <p:nvPr/>
        </p:nvCxnSpPr>
        <p:spPr>
          <a:xfrm>
            <a:off x="1944210" y="4166418"/>
            <a:ext cx="626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10E2E3-AFD1-4E32-AEB8-BE1EAFF7AA0F}"/>
              </a:ext>
            </a:extLst>
          </p:cNvPr>
          <p:cNvCxnSpPr/>
          <p:nvPr/>
        </p:nvCxnSpPr>
        <p:spPr>
          <a:xfrm>
            <a:off x="1944210" y="3428092"/>
            <a:ext cx="0" cy="7383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3039C-1266-4F5C-B958-1A16DA284852}"/>
              </a:ext>
            </a:extLst>
          </p:cNvPr>
          <p:cNvSpPr txBox="1"/>
          <p:nvPr/>
        </p:nvSpPr>
        <p:spPr>
          <a:xfrm>
            <a:off x="1611828" y="36418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CDA956-F3FC-4567-8D30-B788186CD7AE}"/>
              </a:ext>
            </a:extLst>
          </p:cNvPr>
          <p:cNvCxnSpPr/>
          <p:nvPr/>
        </p:nvCxnSpPr>
        <p:spPr>
          <a:xfrm flipH="1">
            <a:off x="2764667" y="2387354"/>
            <a:ext cx="747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2ACC2F-C758-4E60-BB2C-F2C34F6E555E}"/>
              </a:ext>
            </a:extLst>
          </p:cNvPr>
          <p:cNvCxnSpPr/>
          <p:nvPr/>
        </p:nvCxnSpPr>
        <p:spPr>
          <a:xfrm flipV="1">
            <a:off x="3511668" y="2030768"/>
            <a:ext cx="0" cy="3565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F23-0394-49E4-BFA9-7F2006D37D39}"/>
              </a:ext>
            </a:extLst>
          </p:cNvPr>
          <p:cNvSpPr txBox="1"/>
          <p:nvPr/>
        </p:nvSpPr>
        <p:spPr>
          <a:xfrm>
            <a:off x="3444997" y="220268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B832C6-DB23-4B97-995C-28AD54B82562}"/>
              </a:ext>
            </a:extLst>
          </p:cNvPr>
          <p:cNvCxnSpPr/>
          <p:nvPr/>
        </p:nvCxnSpPr>
        <p:spPr>
          <a:xfrm flipV="1">
            <a:off x="2252315" y="2284101"/>
            <a:ext cx="790174" cy="16174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EBDD9F-525B-46A4-BBE7-EF834A7A80F1}"/>
                  </a:ext>
                </a:extLst>
              </p:cNvPr>
              <p:cNvSpPr txBox="1"/>
              <p:nvPr/>
            </p:nvSpPr>
            <p:spPr>
              <a:xfrm rot="18081447">
                <a:off x="2590959" y="2826440"/>
                <a:ext cx="594427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EBDD9F-525B-46A4-BBE7-EF834A7A8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81447">
                <a:off x="2590959" y="2826440"/>
                <a:ext cx="594427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F3E95-384F-492E-AD56-D110F0EFA59D}"/>
                  </a:ext>
                </a:extLst>
              </p:cNvPr>
              <p:cNvSpPr txBox="1"/>
              <p:nvPr/>
            </p:nvSpPr>
            <p:spPr>
              <a:xfrm>
                <a:off x="2454496" y="371871"/>
                <a:ext cx="38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F3E95-384F-492E-AD56-D110F0EF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96" y="371871"/>
                <a:ext cx="3858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E347E1-6B65-4081-B94A-DCD0FFC3D7C7}"/>
              </a:ext>
            </a:extLst>
          </p:cNvPr>
          <p:cNvCxnSpPr/>
          <p:nvPr/>
        </p:nvCxnSpPr>
        <p:spPr>
          <a:xfrm>
            <a:off x="1677396" y="2885445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5AEBD8-3006-4A22-8064-A0CCD3DC5EFD}"/>
              </a:ext>
            </a:extLst>
          </p:cNvPr>
          <p:cNvCxnSpPr/>
          <p:nvPr/>
        </p:nvCxnSpPr>
        <p:spPr>
          <a:xfrm>
            <a:off x="1677395" y="2238422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163AEB-9F1B-484B-8D50-6F8AB728F133}"/>
              </a:ext>
            </a:extLst>
          </p:cNvPr>
          <p:cNvCxnSpPr>
            <a:cxnSpLocks/>
          </p:cNvCxnSpPr>
          <p:nvPr/>
        </p:nvCxnSpPr>
        <p:spPr>
          <a:xfrm flipV="1">
            <a:off x="1677396" y="2238422"/>
            <a:ext cx="0" cy="647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B25388-70E1-46E5-BF77-0189A873D983}"/>
              </a:ext>
            </a:extLst>
          </p:cNvPr>
          <p:cNvSpPr txBox="1"/>
          <p:nvPr/>
        </p:nvSpPr>
        <p:spPr>
          <a:xfrm>
            <a:off x="1406808" y="2369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6A2A8F-66F3-4043-9E27-EA65EB8FD55E}"/>
              </a:ext>
            </a:extLst>
          </p:cNvPr>
          <p:cNvCxnSpPr/>
          <p:nvPr/>
        </p:nvCxnSpPr>
        <p:spPr>
          <a:xfrm>
            <a:off x="1677395" y="2369716"/>
            <a:ext cx="852742" cy="176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17489B-D070-4630-BDEB-7268008386C6}"/>
              </a:ext>
            </a:extLst>
          </p:cNvPr>
          <p:cNvCxnSpPr/>
          <p:nvPr/>
        </p:nvCxnSpPr>
        <p:spPr>
          <a:xfrm>
            <a:off x="1668276" y="2532219"/>
            <a:ext cx="852742" cy="176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08A86D-4C37-48D7-AE7E-0DB18E8BA2A3}"/>
              </a:ext>
            </a:extLst>
          </p:cNvPr>
          <p:cNvCxnSpPr/>
          <p:nvPr/>
        </p:nvCxnSpPr>
        <p:spPr>
          <a:xfrm>
            <a:off x="1680502" y="2718581"/>
            <a:ext cx="852742" cy="1763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5AD282-7309-4105-9504-155F5D4CD246}"/>
              </a:ext>
            </a:extLst>
          </p:cNvPr>
          <p:cNvSpPr txBox="1"/>
          <p:nvPr/>
        </p:nvSpPr>
        <p:spPr>
          <a:xfrm>
            <a:off x="4084496" y="234755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i+t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A26CE1-52C6-420C-930D-5DE84E73CDBA}"/>
              </a:ext>
            </a:extLst>
          </p:cNvPr>
          <p:cNvCxnSpPr>
            <a:cxnSpLocks/>
          </p:cNvCxnSpPr>
          <p:nvPr/>
        </p:nvCxnSpPr>
        <p:spPr>
          <a:xfrm>
            <a:off x="1556849" y="4483223"/>
            <a:ext cx="99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9BE7B4-39E0-4DE7-81A4-CFDF3B0C1734}"/>
              </a:ext>
            </a:extLst>
          </p:cNvPr>
          <p:cNvCxnSpPr/>
          <p:nvPr/>
        </p:nvCxnSpPr>
        <p:spPr>
          <a:xfrm>
            <a:off x="1586613" y="3215196"/>
            <a:ext cx="9359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4541F4-6831-43EA-AE1B-855C18F3EEBF}"/>
              </a:ext>
            </a:extLst>
          </p:cNvPr>
          <p:cNvCxnSpPr/>
          <p:nvPr/>
        </p:nvCxnSpPr>
        <p:spPr>
          <a:xfrm>
            <a:off x="1556849" y="3222594"/>
            <a:ext cx="0" cy="12606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1388F6-48DA-4FE5-B2E9-4CD3D9C898A2}"/>
              </a:ext>
            </a:extLst>
          </p:cNvPr>
          <p:cNvSpPr txBox="1"/>
          <p:nvPr/>
        </p:nvSpPr>
        <p:spPr>
          <a:xfrm>
            <a:off x="1278096" y="37225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8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7" y="26437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889072" y="1658143"/>
                <a:ext cx="3964055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נניח ש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יהי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כעת נפעיל את טענה 2 עם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נקבל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מגודל – </a:t>
                </a:r>
                <a:r>
                  <a:rPr lang="en-US" dirty="0"/>
                  <a:t>k</a:t>
                </a:r>
                <a:r>
                  <a:rPr lang="he-IL" dirty="0"/>
                  <a:t> כאשר – </a:t>
                </a:r>
                <a:r>
                  <a:rPr lang="en-US" dirty="0"/>
                  <a:t>A’</a:t>
                </a:r>
                <a:r>
                  <a:rPr lang="he-IL" dirty="0"/>
                  <a:t> הוא טורניר טרנזיטיבי ולכן נקבל את החזקה ה – </a:t>
                </a:r>
                <a:r>
                  <a:rPr lang="en-US" dirty="0"/>
                  <a:t>k</a:t>
                </a:r>
                <a:r>
                  <a:rPr lang="he-IL" dirty="0"/>
                  <a:t> של המסלול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889072" y="1658143"/>
                <a:ext cx="3964055" cy="3541714"/>
              </a:xfrm>
              <a:blipFill>
                <a:blip r:embed="rId2"/>
                <a:stretch>
                  <a:fillRect l="-615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5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7" y="26437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56443" y="1658143"/>
                <a:ext cx="9796685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כעת לפי טענה 2 – </a:t>
                </a:r>
                <a:r>
                  <a:rPr lang="en-US" dirty="0"/>
                  <a:t>A’</a:t>
                </a:r>
                <a:r>
                  <a:rPr lang="he-IL" dirty="0"/>
                  <a:t> מכילה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he-IL" dirty="0"/>
                  <a:t> משותפים ב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כאשר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כעת נגדיר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ונבחר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להיות כל ה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ה – </a:t>
                </a:r>
                <a:r>
                  <a:rPr lang="en-US" dirty="0" err="1"/>
                  <a:t>outneighbours</a:t>
                </a:r>
                <a:r>
                  <a:rPr lang="en-US" dirty="0"/>
                  <a:t> </a:t>
                </a:r>
                <a:r>
                  <a:rPr lang="he-IL" dirty="0"/>
                  <a:t> המשותפים.</a:t>
                </a:r>
              </a:p>
              <a:p>
                <a:pPr algn="r" rtl="1"/>
                <a:r>
                  <a:rPr lang="he-IL" dirty="0"/>
                  <a:t>בשלב – </a:t>
                </a:r>
                <a:r>
                  <a:rPr lang="en-US" dirty="0"/>
                  <a:t>s</a:t>
                </a:r>
                <a:r>
                  <a:rPr lang="he-IL" dirty="0"/>
                  <a:t> נפעיל את טענה 2 שוב עם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dirty="0"/>
                  <a:t> כדי למצוא את החזקה של המסלול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ב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he-IL" dirty="0"/>
                  <a:t> עם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he-IL" dirty="0"/>
                  <a:t> משותפים ב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כאשר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56443" y="1658143"/>
                <a:ext cx="9796685" cy="3541714"/>
              </a:xfrm>
              <a:blipFill>
                <a:blip r:embed="rId2"/>
                <a:stretch>
                  <a:fillRect r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6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7" y="26437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75177" y="1365180"/>
                <a:ext cx="5792858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נחזור על התהליך הזה עד שלב – </a:t>
                </a:r>
                <a:r>
                  <a:rPr lang="en-US" dirty="0"/>
                  <a:t>L</a:t>
                </a:r>
                <a:r>
                  <a:rPr lang="he-IL" dirty="0"/>
                  <a:t> עם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כעת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he-IL" dirty="0"/>
                  <a:t> חייב להכיל טורניר טרנזיטיבי מגודל – </a:t>
                </a:r>
                <a:r>
                  <a:rPr lang="en-US" b="1" dirty="0"/>
                  <a:t>2k+1</a:t>
                </a:r>
                <a:r>
                  <a:rPr lang="he-IL" dirty="0"/>
                  <a:t> מטענת עזר 1</a:t>
                </a:r>
              </a:p>
              <a:p>
                <a:pPr algn="r" rtl="1"/>
                <a:r>
                  <a:rPr lang="he-IL" dirty="0"/>
                  <a:t>נבחין כי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לכן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 dirty="0"/>
                  <a:t> לפי משוואה – </a:t>
                </a:r>
                <a:r>
                  <a:rPr lang="en-US" dirty="0">
                    <a:solidFill>
                      <a:srgbClr val="FF0000"/>
                    </a:solidFill>
                  </a:rPr>
                  <a:t>(1)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75177" y="1365180"/>
                <a:ext cx="5792858" cy="3541714"/>
              </a:xfrm>
              <a:blipFill>
                <a:blip r:embed="rId2"/>
                <a:stretch>
                  <a:fillRect l="-1368" r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E0CBEE-ACE3-428C-9330-D85C31AA9E9D}"/>
                  </a:ext>
                </a:extLst>
              </p:cNvPr>
              <p:cNvSpPr txBox="1"/>
              <p:nvPr/>
            </p:nvSpPr>
            <p:spPr>
              <a:xfrm>
                <a:off x="227390" y="2099214"/>
                <a:ext cx="4451141" cy="147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E0CBEE-ACE3-428C-9330-D85C31AA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90" y="2099214"/>
                <a:ext cx="4451141" cy="147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BF83A4-69E6-486D-83AD-EF2DF93D77F6}"/>
              </a:ext>
            </a:extLst>
          </p:cNvPr>
          <p:cNvSpPr txBox="1"/>
          <p:nvPr/>
        </p:nvSpPr>
        <p:spPr>
          <a:xfrm>
            <a:off x="227390" y="20992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114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7D8FB-61C7-4B84-9A86-F45F8818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63" y="473965"/>
            <a:ext cx="5320072" cy="745723"/>
          </a:xfrm>
        </p:spPr>
        <p:txBody>
          <a:bodyPr>
            <a:normAutofit/>
          </a:bodyPr>
          <a:lstStyle/>
          <a:p>
            <a:r>
              <a:rPr lang="he-IL" sz="4400" dirty="0">
                <a:solidFill>
                  <a:schemeClr val="bg1"/>
                </a:solidFill>
              </a:rPr>
              <a:t>מה אנחנו רוצים להוכיח?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70DD5CA-7FC1-4D8E-94A5-BE13A8DCB78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2875" y="1658143"/>
                <a:ext cx="4546320" cy="3541714"/>
              </a:xfrm>
            </p:spPr>
            <p:txBody>
              <a:bodyPr/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>
                    <a:solidFill>
                      <a:schemeClr val="tx1"/>
                    </a:solidFill>
                  </a:rPr>
                  <a:t>שכל טורניר מכיל את החזקה ה – </a:t>
                </a:r>
                <a:r>
                  <a:rPr lang="en-US" dirty="0">
                    <a:solidFill>
                      <a:schemeClr val="tx1"/>
                    </a:solidFill>
                  </a:rPr>
                  <a:t>k</a:t>
                </a:r>
                <a:r>
                  <a:rPr lang="he-IL" dirty="0">
                    <a:solidFill>
                      <a:schemeClr val="tx1"/>
                    </a:solidFill>
                  </a:rPr>
                  <a:t> של מסלול מכוון מגודל לינארי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he-IL" dirty="0">
                    <a:solidFill>
                      <a:schemeClr val="tx1"/>
                    </a:solidFill>
                  </a:rPr>
                  <a:t>פתרון מלא כאשר – </a:t>
                </a:r>
                <a:r>
                  <a:rPr lang="en-US" dirty="0">
                    <a:solidFill>
                      <a:schemeClr val="tx1"/>
                    </a:solidFill>
                  </a:rPr>
                  <a:t>k=2</a:t>
                </a:r>
                <a:r>
                  <a:rPr lang="he-IL" dirty="0">
                    <a:solidFill>
                      <a:schemeClr val="tx1"/>
                    </a:solidFill>
                  </a:rPr>
                  <a:t> שהוא מסלול מכוון באורך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70DD5CA-7FC1-4D8E-94A5-BE13A8DCB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2875" y="1658143"/>
                <a:ext cx="4546320" cy="3541714"/>
              </a:xfrm>
              <a:blipFill>
                <a:blip r:embed="rId2"/>
                <a:stretch>
                  <a:fillRect l="-268" t="-1205"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4716F180-C172-43A4-9EA5-009CE11B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{\displaystyle \lceil -2\rceil =-2}">
            <a:extLst>
              <a:ext uri="{FF2B5EF4-FFF2-40B4-BE49-F238E27FC236}">
                <a16:creationId xmlns:a16="http://schemas.microsoft.com/office/drawing/2014/main" id="{36CD068E-F394-4663-B76B-30DF3B040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7" y="26437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44862" y="1365180"/>
                <a:ext cx="64231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המסלול שקיבלנו הוא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מאורך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he-IL" dirty="0"/>
                  <a:t> שהחזקה ה – </a:t>
                </a:r>
                <a:r>
                  <a:rPr lang="en-US" dirty="0"/>
                  <a:t>k</a:t>
                </a:r>
                <a:r>
                  <a:rPr lang="he-IL" dirty="0"/>
                  <a:t> שלו מוכלת בטורניר.</a:t>
                </a:r>
              </a:p>
              <a:p>
                <a:pPr algn="r" rtl="1"/>
                <a:r>
                  <a:rPr lang="he-IL" b="0" dirty="0"/>
                  <a:t>למעשה הוכחנו גם שהטורניר מכיל את כל הצלעות</a:t>
                </a:r>
                <a:endParaRPr lang="en-US" b="0" dirty="0"/>
              </a:p>
              <a:p>
                <a:pPr algn="r" rtl="1"/>
                <a:r>
                  <a:rPr lang="he-IL" b="0" dirty="0"/>
                  <a:t> מהצורה</a:t>
                </a:r>
                <a:r>
                  <a:rPr lang="en-US" b="0" dirty="0"/>
                  <a:t> </a:t>
                </a:r>
                <a:r>
                  <a:rPr lang="he-IL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he-IL" b="0" dirty="0"/>
                  <a:t> כך ש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he-IL" dirty="0"/>
                  <a:t> וגם 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44862" y="1365180"/>
                <a:ext cx="6423173" cy="3541714"/>
              </a:xfrm>
              <a:blipFill>
                <a:blip r:embed="rId2"/>
                <a:stretch>
                  <a:fillRect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942803-B784-43A1-A464-53AFE8D31A85}"/>
                  </a:ext>
                </a:extLst>
              </p:cNvPr>
              <p:cNvSpPr txBox="1"/>
              <p:nvPr/>
            </p:nvSpPr>
            <p:spPr>
              <a:xfrm>
                <a:off x="1047565" y="2641693"/>
                <a:ext cx="5335479" cy="12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trike="sngStrike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trike="sngStrike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he-I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942803-B784-43A1-A464-53AFE8D3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5" y="2641693"/>
                <a:ext cx="5335479" cy="1262718"/>
              </a:xfrm>
              <a:prstGeom prst="rect">
                <a:avLst/>
              </a:prstGeom>
              <a:blipFill>
                <a:blip r:embed="rId3"/>
                <a:stretch>
                  <a:fillRect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6F4979-EC9F-4AB7-974F-6CF4DC6E2DE4}"/>
              </a:ext>
            </a:extLst>
          </p:cNvPr>
          <p:cNvSpPr txBox="1"/>
          <p:nvPr/>
        </p:nvSpPr>
        <p:spPr>
          <a:xfrm>
            <a:off x="523783" y="26416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84898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37" y="26437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עליון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930283" y="1365180"/>
                <a:ext cx="5437752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יהי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המספר הגדול ביותר כך שכל טורניר בעל – </a:t>
                </a:r>
                <a:r>
                  <a:rPr lang="en-US" dirty="0"/>
                  <a:t>n</a:t>
                </a:r>
                <a:r>
                  <a:rPr lang="he-IL" dirty="0"/>
                  <a:t> קודקודים מכיל את החזקה של מסלול על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dirty="0"/>
                  <a:t> קודקודים.</a:t>
                </a:r>
                <a:endParaRPr lang="en-US" dirty="0"/>
              </a:p>
              <a:p>
                <a:pPr algn="r" rtl="1"/>
                <a:r>
                  <a:rPr lang="he-IL" dirty="0"/>
                  <a:t>כמו כן ניתן להגיד באופן שקול ש 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הוא המספר הקטן ביותר כך שקיים טורניר עם – </a:t>
                </a:r>
                <a:r>
                  <a:rPr lang="en-US" dirty="0"/>
                  <a:t>n</a:t>
                </a:r>
                <a:r>
                  <a:rPr lang="he-IL" dirty="0"/>
                  <a:t> קודקודים שלא מכיל את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he-IL" dirty="0"/>
                  <a:t> .</a:t>
                </a:r>
              </a:p>
              <a:p>
                <a:pPr algn="r" rtl="1"/>
                <a:r>
                  <a:rPr lang="he-IL" dirty="0"/>
                  <a:t>ראשית נראה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היא תת </a:t>
                </a:r>
                <a:r>
                  <a:rPr lang="he-IL" dirty="0" err="1"/>
                  <a:t>אדיטיבית</a:t>
                </a:r>
                <a:r>
                  <a:rPr lang="he-IL" dirty="0"/>
                  <a:t>,</a:t>
                </a:r>
                <a:endParaRPr lang="en-US" dirty="0"/>
              </a:p>
              <a:p>
                <a:pPr algn="r" rtl="1"/>
                <a:r>
                  <a:rPr lang="he-IL" dirty="0"/>
                  <a:t> כלומר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930283" y="1365180"/>
                <a:ext cx="5437752" cy="3541714"/>
              </a:xfrm>
              <a:blipFill>
                <a:blip r:embed="rId2"/>
                <a:stretch>
                  <a:fillRect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97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56275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5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20070" y="1365180"/>
                <a:ext cx="6147965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נוכיח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עבור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הוכחה: יהיו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טורנירים על – </a:t>
                </a:r>
                <a:r>
                  <a:rPr lang="en-US" dirty="0" err="1"/>
                  <a:t>n,m</a:t>
                </a:r>
                <a:r>
                  <a:rPr lang="he-IL" dirty="0"/>
                  <a:t> קודקודים בהתאמה, כך שהם לא מכילים את החזקה ה – </a:t>
                </a:r>
                <a:r>
                  <a:rPr lang="en-US" dirty="0"/>
                  <a:t>k</a:t>
                </a:r>
                <a:r>
                  <a:rPr lang="he-IL" dirty="0"/>
                  <a:t> של מסלול באורך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בהתאמה.</a:t>
                </a:r>
              </a:p>
              <a:p>
                <a:pPr algn="r" rtl="1"/>
                <a:r>
                  <a:rPr lang="he-IL" dirty="0"/>
                  <a:t>יהי – </a:t>
                </a:r>
                <a:r>
                  <a:rPr lang="en-US" dirty="0"/>
                  <a:t>T</a:t>
                </a:r>
                <a:r>
                  <a:rPr lang="he-IL" dirty="0"/>
                  <a:t> טורניר עם – </a:t>
                </a:r>
                <a:r>
                  <a:rPr lang="en-US" dirty="0" err="1"/>
                  <a:t>n+m</a:t>
                </a:r>
                <a:r>
                  <a:rPr lang="he-IL" dirty="0"/>
                  <a:t> קודקודים וחיבור כל הצלעות מ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ל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אז כל חזקה – </a:t>
                </a:r>
                <a:r>
                  <a:rPr lang="en-US" dirty="0"/>
                  <a:t>k</a:t>
                </a:r>
                <a:r>
                  <a:rPr lang="he-IL" dirty="0"/>
                  <a:t> של מסלול ב – </a:t>
                </a:r>
                <a:r>
                  <a:rPr lang="en-US" dirty="0"/>
                  <a:t>T</a:t>
                </a:r>
                <a:r>
                  <a:rPr lang="he-IL" dirty="0"/>
                  <a:t> חייבת להיות חיבור של חזקה – </a:t>
                </a:r>
                <a:r>
                  <a:rPr lang="en-US" dirty="0"/>
                  <a:t>k</a:t>
                </a:r>
                <a:r>
                  <a:rPr lang="he-IL" dirty="0"/>
                  <a:t> של מסלול ב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עם החזקה – </a:t>
                </a:r>
                <a:r>
                  <a:rPr lang="en-US" dirty="0"/>
                  <a:t>k</a:t>
                </a:r>
                <a:r>
                  <a:rPr lang="he-IL" dirty="0"/>
                  <a:t> של מסלול מ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ולכן האורך שלו חייב להיות לכל היותר: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20070" y="1365180"/>
                <a:ext cx="6147965" cy="3541714"/>
              </a:xfrm>
              <a:blipFill>
                <a:blip r:embed="rId2"/>
                <a:stretch>
                  <a:fillRect l="-1288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B7D19F9-A713-4EEC-A007-3250F342F288}"/>
              </a:ext>
            </a:extLst>
          </p:cNvPr>
          <p:cNvSpPr/>
          <p:nvPr/>
        </p:nvSpPr>
        <p:spPr>
          <a:xfrm>
            <a:off x="843379" y="2840854"/>
            <a:ext cx="1358283" cy="14204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3B3D7-C973-440F-8A20-232855337733}"/>
              </a:ext>
            </a:extLst>
          </p:cNvPr>
          <p:cNvSpPr/>
          <p:nvPr/>
        </p:nvSpPr>
        <p:spPr>
          <a:xfrm>
            <a:off x="2805344" y="2840854"/>
            <a:ext cx="1473693" cy="1420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57CD6-C453-496A-9E63-9D0B128CB814}"/>
                  </a:ext>
                </a:extLst>
              </p:cNvPr>
              <p:cNvSpPr txBox="1"/>
              <p:nvPr/>
            </p:nvSpPr>
            <p:spPr>
              <a:xfrm>
                <a:off x="1290597" y="2471522"/>
                <a:ext cx="46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57CD6-C453-496A-9E63-9D0B128C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97" y="2471522"/>
                <a:ext cx="4638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50B57-7E35-4A7E-B6D6-FC30645EAB09}"/>
                  </a:ext>
                </a:extLst>
              </p:cNvPr>
              <p:cNvSpPr txBox="1"/>
              <p:nvPr/>
            </p:nvSpPr>
            <p:spPr>
              <a:xfrm>
                <a:off x="3307606" y="2405849"/>
                <a:ext cx="469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50B57-7E35-4A7E-B6D6-FC30645E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06" y="2405849"/>
                <a:ext cx="4691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AF13C3-9C5A-46D7-A595-1E84A06A3182}"/>
              </a:ext>
            </a:extLst>
          </p:cNvPr>
          <p:cNvCxnSpPr>
            <a:stCxn id="3" idx="7"/>
            <a:endCxn id="5" idx="1"/>
          </p:cNvCxnSpPr>
          <p:nvPr/>
        </p:nvCxnSpPr>
        <p:spPr>
          <a:xfrm>
            <a:off x="2002746" y="3048871"/>
            <a:ext cx="1018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D05A6-9DD7-4B1B-A99B-B17378CAC61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201662" y="3551068"/>
            <a:ext cx="603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8CD547-E981-4375-A699-A2B75F6031A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08699" y="4053265"/>
            <a:ext cx="1112462" cy="8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995F7-3833-4E2A-B131-589D65D6D026}"/>
              </a:ext>
            </a:extLst>
          </p:cNvPr>
          <p:cNvCxnSpPr>
            <a:cxnSpLocks/>
            <a:stCxn id="3" idx="4"/>
            <a:endCxn id="5" idx="4"/>
          </p:cNvCxnSpPr>
          <p:nvPr/>
        </p:nvCxnSpPr>
        <p:spPr>
          <a:xfrm>
            <a:off x="1522521" y="4261282"/>
            <a:ext cx="2019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5BC49A-A008-4E40-9132-89537B8637AF}"/>
              </a:ext>
            </a:extLst>
          </p:cNvPr>
          <p:cNvSpPr txBox="1"/>
          <p:nvPr/>
        </p:nvSpPr>
        <p:spPr>
          <a:xfrm>
            <a:off x="2412771" y="16977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320D1C-9E4F-47E6-B949-6243F828BEB4}"/>
              </a:ext>
            </a:extLst>
          </p:cNvPr>
          <p:cNvSpPr/>
          <p:nvPr/>
        </p:nvSpPr>
        <p:spPr>
          <a:xfrm>
            <a:off x="452702" y="2133464"/>
            <a:ext cx="4205795" cy="3249228"/>
          </a:xfrm>
          <a:prstGeom prst="ellipse">
            <a:avLst/>
          </a:prstGeom>
          <a:noFill/>
          <a:ln w="7620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56275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6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59822" y="1365180"/>
                <a:ext cx="6408214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לכל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he-IL" dirty="0"/>
                  <a:t> אז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הוכחה: יהי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נשים לב של -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יש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𝑘𝑙</m:t>
                    </m:r>
                    <m:r>
                      <a:rPr lang="en-US" b="0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𝑙</m:t>
                    </m:r>
                    <m:r>
                      <a:rPr lang="he-IL" b="0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 </m:t>
                    </m:r>
                  </m:oMath>
                </a14:m>
                <a:r>
                  <a:rPr lang="he-IL" dirty="0">
                    <a:hlinkClick r:id="rId2" action="ppaction://hlinksldjump"/>
                  </a:rPr>
                  <a:t>  </a:t>
                </a:r>
                <a:r>
                  <a:rPr lang="he-IL" dirty="0"/>
                  <a:t>צלעות.</a:t>
                </a:r>
              </a:p>
              <a:p>
                <a:pPr algn="r" rtl="1"/>
                <a:r>
                  <a:rPr lang="he-IL" dirty="0"/>
                  <a:t>יהי – </a:t>
                </a:r>
                <a:r>
                  <a:rPr lang="en-US" dirty="0"/>
                  <a:t>T</a:t>
                </a:r>
                <a:r>
                  <a:rPr lang="he-IL" dirty="0"/>
                  <a:t> טורניר רנדומלי עם – </a:t>
                </a:r>
                <a:r>
                  <a:rPr lang="en-US" dirty="0"/>
                  <a:t>n</a:t>
                </a:r>
                <a:r>
                  <a:rPr lang="he-IL" dirty="0"/>
                  <a:t> צלעות כך שהצלעות שלו מכוונות לכיוון מסוים בהסתברות אחידה. </a:t>
                </a:r>
                <a:endParaRPr lang="en-US" dirty="0"/>
              </a:p>
              <a:p>
                <a:pPr algn="r" rtl="1"/>
                <a:r>
                  <a:rPr lang="he-IL" dirty="0"/>
                  <a:t>ההסתברות שיהיו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dirty="0"/>
                  <a:t> קודקודים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שמייצרים את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he-IL" dirty="0"/>
                  <a:t> היא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59822" y="1365180"/>
                <a:ext cx="6408214" cy="3541714"/>
              </a:xfrm>
              <a:blipFill>
                <a:blip r:embed="rId3"/>
                <a:stretch>
                  <a:fillRect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707" y="196410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6 המשך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0BDCCF-2589-474D-A194-D849E96A5102}"/>
              </a:ext>
            </a:extLst>
          </p:cNvPr>
          <p:cNvSpPr/>
          <p:nvPr/>
        </p:nvSpPr>
        <p:spPr>
          <a:xfrm>
            <a:off x="7938944" y="1611784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EA5B0-345A-4BA6-BCA8-45DB1DD7AE5A}"/>
              </a:ext>
            </a:extLst>
          </p:cNvPr>
          <p:cNvSpPr/>
          <p:nvPr/>
        </p:nvSpPr>
        <p:spPr>
          <a:xfrm>
            <a:off x="8746485" y="2002402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D4A8D1-ACE4-46DE-8A47-9F88D03491A9}"/>
              </a:ext>
            </a:extLst>
          </p:cNvPr>
          <p:cNvSpPr/>
          <p:nvPr/>
        </p:nvSpPr>
        <p:spPr>
          <a:xfrm>
            <a:off x="9351145" y="2630748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014F8E-DCCB-4FDD-878A-DACC94281BD3}"/>
              </a:ext>
            </a:extLst>
          </p:cNvPr>
          <p:cNvSpPr/>
          <p:nvPr/>
        </p:nvSpPr>
        <p:spPr>
          <a:xfrm>
            <a:off x="9552698" y="3647241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A02BB6-16E9-4088-BA29-2A0037EEF64E}"/>
              </a:ext>
            </a:extLst>
          </p:cNvPr>
          <p:cNvSpPr/>
          <p:nvPr/>
        </p:nvSpPr>
        <p:spPr>
          <a:xfrm>
            <a:off x="9351145" y="4301230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E9CD6-B8A8-45A8-8F20-887582591058}"/>
              </a:ext>
            </a:extLst>
          </p:cNvPr>
          <p:cNvSpPr/>
          <p:nvPr/>
        </p:nvSpPr>
        <p:spPr>
          <a:xfrm>
            <a:off x="7161318" y="1652726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6E4C86-4E66-4DD5-AA3C-7550F9FE3B4B}"/>
              </a:ext>
            </a:extLst>
          </p:cNvPr>
          <p:cNvSpPr/>
          <p:nvPr/>
        </p:nvSpPr>
        <p:spPr>
          <a:xfrm>
            <a:off x="6425301" y="1906228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873A15-4AAA-470F-9505-4DFD0BAF87D6}"/>
              </a:ext>
            </a:extLst>
          </p:cNvPr>
          <p:cNvSpPr/>
          <p:nvPr/>
        </p:nvSpPr>
        <p:spPr>
          <a:xfrm>
            <a:off x="5968101" y="2494869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44614E-6BDB-49BA-9DF1-A18241EECDE6}"/>
              </a:ext>
            </a:extLst>
          </p:cNvPr>
          <p:cNvSpPr/>
          <p:nvPr/>
        </p:nvSpPr>
        <p:spPr>
          <a:xfrm>
            <a:off x="5981417" y="3467469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85714F-8624-4A02-BF0A-67F107188549}"/>
              </a:ext>
            </a:extLst>
          </p:cNvPr>
          <p:cNvSpPr/>
          <p:nvPr/>
        </p:nvSpPr>
        <p:spPr>
          <a:xfrm>
            <a:off x="7659623" y="2459112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36C48D-7BCE-421A-B8D4-EFC858C15C83}"/>
              </a:ext>
            </a:extLst>
          </p:cNvPr>
          <p:cNvSpPr/>
          <p:nvPr/>
        </p:nvSpPr>
        <p:spPr>
          <a:xfrm>
            <a:off x="7144718" y="4708123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95C9CD-7340-4740-ACC4-A003392EEA5F}"/>
              </a:ext>
            </a:extLst>
          </p:cNvPr>
          <p:cNvSpPr/>
          <p:nvPr/>
        </p:nvSpPr>
        <p:spPr>
          <a:xfrm>
            <a:off x="6384523" y="4301230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030983-8140-49C1-8836-BE415BC27130}"/>
              </a:ext>
            </a:extLst>
          </p:cNvPr>
          <p:cNvSpPr/>
          <p:nvPr/>
        </p:nvSpPr>
        <p:spPr>
          <a:xfrm>
            <a:off x="6897622" y="3180424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3654B4-19D4-4FD9-B57F-5F1546D3F062}"/>
              </a:ext>
            </a:extLst>
          </p:cNvPr>
          <p:cNvSpPr/>
          <p:nvPr/>
        </p:nvSpPr>
        <p:spPr>
          <a:xfrm>
            <a:off x="8439453" y="3451932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7A8035-62F8-47AE-BD64-B46D66471D39}"/>
              </a:ext>
            </a:extLst>
          </p:cNvPr>
          <p:cNvSpPr/>
          <p:nvPr/>
        </p:nvSpPr>
        <p:spPr>
          <a:xfrm>
            <a:off x="8036347" y="4981852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3E829D-079B-4D55-9CA9-F6FE1E7A90C9}"/>
              </a:ext>
            </a:extLst>
          </p:cNvPr>
          <p:cNvSpPr/>
          <p:nvPr/>
        </p:nvSpPr>
        <p:spPr>
          <a:xfrm>
            <a:off x="8927976" y="4903432"/>
            <a:ext cx="40310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6C65C-135D-4E31-BF24-419A36EBA1AD}"/>
              </a:ext>
            </a:extLst>
          </p:cNvPr>
          <p:cNvSpPr txBox="1"/>
          <p:nvPr/>
        </p:nvSpPr>
        <p:spPr>
          <a:xfrm>
            <a:off x="8818225" y="20143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93812-E776-4E78-BBD3-BE3493B9FBFC}"/>
              </a:ext>
            </a:extLst>
          </p:cNvPr>
          <p:cNvSpPr txBox="1"/>
          <p:nvPr/>
        </p:nvSpPr>
        <p:spPr>
          <a:xfrm>
            <a:off x="9442947" y="26480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C2F53-7912-4BE2-AAFC-67522AEF8DBE}"/>
              </a:ext>
            </a:extLst>
          </p:cNvPr>
          <p:cNvSpPr txBox="1"/>
          <p:nvPr/>
        </p:nvSpPr>
        <p:spPr>
          <a:xfrm>
            <a:off x="9595966" y="36734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7E1A0-D68D-4CC4-B3CE-FF75DAE40F1E}"/>
              </a:ext>
            </a:extLst>
          </p:cNvPr>
          <p:cNvSpPr txBox="1"/>
          <p:nvPr/>
        </p:nvSpPr>
        <p:spPr>
          <a:xfrm>
            <a:off x="9397046" y="4311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9E3CCB-D98D-49FD-8B48-ABFA45759C0E}"/>
              </a:ext>
            </a:extLst>
          </p:cNvPr>
          <p:cNvSpPr txBox="1"/>
          <p:nvPr/>
        </p:nvSpPr>
        <p:spPr>
          <a:xfrm>
            <a:off x="8982036" y="49247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FAD800-36A3-4BD1-A999-066081976E58}"/>
              </a:ext>
            </a:extLst>
          </p:cNvPr>
          <p:cNvSpPr txBox="1"/>
          <p:nvPr/>
        </p:nvSpPr>
        <p:spPr>
          <a:xfrm>
            <a:off x="7200081" y="471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00B352-6DAF-413B-8226-DB85155CD1CC}"/>
              </a:ext>
            </a:extLst>
          </p:cNvPr>
          <p:cNvSpPr txBox="1"/>
          <p:nvPr/>
        </p:nvSpPr>
        <p:spPr>
          <a:xfrm>
            <a:off x="8074883" y="4981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922AF-50E6-44C9-837C-9AC85C6EA0CF}"/>
              </a:ext>
            </a:extLst>
          </p:cNvPr>
          <p:cNvSpPr txBox="1"/>
          <p:nvPr/>
        </p:nvSpPr>
        <p:spPr>
          <a:xfrm>
            <a:off x="6430424" y="4301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EFD38-D84E-4694-B490-8026D2220828}"/>
              </a:ext>
            </a:extLst>
          </p:cNvPr>
          <p:cNvSpPr txBox="1"/>
          <p:nvPr/>
        </p:nvSpPr>
        <p:spPr>
          <a:xfrm>
            <a:off x="8404619" y="34489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C254B-2B4A-490E-B78A-132F9B1DE4DE}"/>
              </a:ext>
            </a:extLst>
          </p:cNvPr>
          <p:cNvSpPr txBox="1"/>
          <p:nvPr/>
        </p:nvSpPr>
        <p:spPr>
          <a:xfrm>
            <a:off x="6865462" y="31804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8306F-CF1D-46EE-BD76-B0B68E9CC954}"/>
              </a:ext>
            </a:extLst>
          </p:cNvPr>
          <p:cNvSpPr txBox="1"/>
          <p:nvPr/>
        </p:nvSpPr>
        <p:spPr>
          <a:xfrm>
            <a:off x="7673541" y="24931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84CB5-A8CD-4F55-871C-864D5D47E809}"/>
              </a:ext>
            </a:extLst>
          </p:cNvPr>
          <p:cNvSpPr txBox="1"/>
          <p:nvPr/>
        </p:nvSpPr>
        <p:spPr>
          <a:xfrm>
            <a:off x="7145076" y="164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D7B46C-C355-4919-8444-1EE6668D668D}"/>
              </a:ext>
            </a:extLst>
          </p:cNvPr>
          <p:cNvSpPr txBox="1"/>
          <p:nvPr/>
        </p:nvSpPr>
        <p:spPr>
          <a:xfrm>
            <a:off x="6407884" y="19062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9809C5-1DE6-458D-90FF-8A3D2F6ED9DE}"/>
              </a:ext>
            </a:extLst>
          </p:cNvPr>
          <p:cNvSpPr txBox="1"/>
          <p:nvPr/>
        </p:nvSpPr>
        <p:spPr>
          <a:xfrm>
            <a:off x="5956886" y="24970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5D7109-E1DD-4A36-97E4-45B430A0B66D}"/>
              </a:ext>
            </a:extLst>
          </p:cNvPr>
          <p:cNvSpPr txBox="1"/>
          <p:nvPr/>
        </p:nvSpPr>
        <p:spPr>
          <a:xfrm>
            <a:off x="5981417" y="34489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511C94-2554-4AC5-8490-C4C027848856}"/>
              </a:ext>
            </a:extLst>
          </p:cNvPr>
          <p:cNvSpPr txBox="1"/>
          <p:nvPr/>
        </p:nvSpPr>
        <p:spPr>
          <a:xfrm>
            <a:off x="7984845" y="16117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B56340-A6A3-4845-BC7F-FB0E424B08AB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flipH="1">
            <a:off x="7303402" y="2862511"/>
            <a:ext cx="589109" cy="50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98B1B2-5F1B-4EA1-ACF3-63283185C4F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511385" y="1981116"/>
            <a:ext cx="349791" cy="47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710C9B-D013-4CAF-AB71-9461E572CD69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flipV="1">
            <a:off x="6626854" y="1826749"/>
            <a:ext cx="518222" cy="7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C5B965-861B-42A9-B207-211B99B68DBD}"/>
              </a:ext>
            </a:extLst>
          </p:cNvPr>
          <p:cNvCxnSpPr>
            <a:cxnSpLocks/>
            <a:stCxn id="36" idx="0"/>
            <a:endCxn id="35" idx="1"/>
          </p:cNvCxnSpPr>
          <p:nvPr/>
        </p:nvCxnSpPr>
        <p:spPr>
          <a:xfrm flipV="1">
            <a:off x="6175856" y="2090894"/>
            <a:ext cx="232028" cy="40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FFC1D1-DAE4-4B2A-808A-92374433211C}"/>
              </a:ext>
            </a:extLst>
          </p:cNvPr>
          <p:cNvCxnSpPr>
            <a:cxnSpLocks/>
            <a:stCxn id="37" idx="0"/>
            <a:endCxn id="15" idx="4"/>
          </p:cNvCxnSpPr>
          <p:nvPr/>
        </p:nvCxnSpPr>
        <p:spPr>
          <a:xfrm flipH="1" flipV="1">
            <a:off x="6169654" y="2885487"/>
            <a:ext cx="30733" cy="56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6470B-AC97-409E-9201-373F6F10C2DC}"/>
              </a:ext>
            </a:extLst>
          </p:cNvPr>
          <p:cNvCxnSpPr>
            <a:cxnSpLocks/>
            <a:stCxn id="30" idx="0"/>
            <a:endCxn id="16" idx="4"/>
          </p:cNvCxnSpPr>
          <p:nvPr/>
        </p:nvCxnSpPr>
        <p:spPr>
          <a:xfrm flipH="1" flipV="1">
            <a:off x="6182970" y="3858087"/>
            <a:ext cx="403106" cy="443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9D966F-DCD8-4F4C-AD1C-B9F064620877}"/>
              </a:ext>
            </a:extLst>
          </p:cNvPr>
          <p:cNvCxnSpPr>
            <a:cxnSpLocks/>
            <a:stCxn id="18" idx="1"/>
            <a:endCxn id="19" idx="6"/>
          </p:cNvCxnSpPr>
          <p:nvPr/>
        </p:nvCxnSpPr>
        <p:spPr>
          <a:xfrm flipH="1" flipV="1">
            <a:off x="6787629" y="4496539"/>
            <a:ext cx="416123" cy="26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A4AE8D-309E-4B82-87DF-680D51BD6AB1}"/>
              </a:ext>
            </a:extLst>
          </p:cNvPr>
          <p:cNvCxnSpPr>
            <a:cxnSpLocks/>
            <a:stCxn id="22" idx="2"/>
            <a:endCxn id="28" idx="3"/>
          </p:cNvCxnSpPr>
          <p:nvPr/>
        </p:nvCxnSpPr>
        <p:spPr>
          <a:xfrm flipH="1" flipV="1">
            <a:off x="7511385" y="4903432"/>
            <a:ext cx="524962" cy="273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113488-5A2A-4F8F-B2BD-1C7C53C8FD03}"/>
              </a:ext>
            </a:extLst>
          </p:cNvPr>
          <p:cNvCxnSpPr>
            <a:cxnSpLocks/>
            <a:stCxn id="23" idx="2"/>
            <a:endCxn id="29" idx="3"/>
          </p:cNvCxnSpPr>
          <p:nvPr/>
        </p:nvCxnSpPr>
        <p:spPr>
          <a:xfrm flipH="1">
            <a:off x="8386187" y="5098741"/>
            <a:ext cx="541789" cy="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04BAF9-6582-4236-8B60-25AD14239BE3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 flipH="1">
            <a:off x="9137688" y="4691848"/>
            <a:ext cx="415010" cy="23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06B71F-2297-4B74-B7B8-30382CD3A401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 flipH="1">
            <a:off x="9552698" y="4037859"/>
            <a:ext cx="201553" cy="27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9523B8-1EAE-43B3-A74A-C5DC60DA46B6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9598599" y="3017414"/>
            <a:ext cx="155652" cy="62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110DD3-AF84-45AF-A267-6FFDB7B6B09C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149591" y="2197711"/>
            <a:ext cx="403107" cy="433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806923-3A62-4B5D-89A1-F6D461BD1DA6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342050" y="1807093"/>
            <a:ext cx="463469" cy="25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F9076-312B-4B38-952E-8E30EF314BD8}"/>
                  </a:ext>
                </a:extLst>
              </p:cNvPr>
              <p:cNvSpPr txBox="1"/>
              <p:nvPr/>
            </p:nvSpPr>
            <p:spPr>
              <a:xfrm>
                <a:off x="97989" y="2293991"/>
                <a:ext cx="4729500" cy="184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F9076-312B-4B38-952E-8E30EF31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9" y="2293991"/>
                <a:ext cx="4729500" cy="1842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301B1C-0E5F-43EE-A637-2F878332CA4D}"/>
                  </a:ext>
                </a:extLst>
              </p:cNvPr>
              <p:cNvSpPr txBox="1"/>
              <p:nvPr/>
            </p:nvSpPr>
            <p:spPr>
              <a:xfrm>
                <a:off x="7583016" y="963967"/>
                <a:ext cx="2753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301B1C-0E5F-43EE-A637-2F878332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16" y="963967"/>
                <a:ext cx="27538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3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56275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 6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59822" y="1365180"/>
                <a:ext cx="6408214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יש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he-IL" dirty="0"/>
                  <a:t> </a:t>
                </a:r>
                <a:r>
                  <a:rPr lang="he-IL" dirty="0" err="1"/>
                  <a:t>אפשרוית</a:t>
                </a:r>
                <a:r>
                  <a:rPr lang="he-IL" dirty="0"/>
                  <a:t> לבחור קבוצת קודקודים מגודל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e-IL" dirty="0"/>
                  <a:t> אז ההסתברות ש – </a:t>
                </a:r>
                <a:r>
                  <a:rPr lang="en-US" dirty="0"/>
                  <a:t>T</a:t>
                </a:r>
                <a:r>
                  <a:rPr lang="he-IL" dirty="0"/>
                  <a:t> מכיל את החזקה ה – </a:t>
                </a:r>
                <a:r>
                  <a:rPr lang="en-US" dirty="0"/>
                  <a:t>k</a:t>
                </a:r>
                <a:r>
                  <a:rPr lang="he-IL" dirty="0"/>
                  <a:t> של מסלול מאורך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היא לכל היותר –</a:t>
                </a:r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 </a:t>
                </a:r>
              </a:p>
              <a:p>
                <a:pPr algn="r" rtl="1"/>
                <a:r>
                  <a:rPr lang="he-IL" dirty="0"/>
                  <a:t>לכן בהסתברות חיובית – </a:t>
                </a:r>
                <a:r>
                  <a:rPr lang="en-US" dirty="0"/>
                  <a:t>T</a:t>
                </a:r>
                <a:r>
                  <a:rPr lang="he-IL" dirty="0"/>
                  <a:t> לא מכיל את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he-IL" dirty="0"/>
                  <a:t>  </a:t>
                </a:r>
                <a:endParaRPr lang="en-US" dirty="0"/>
              </a:p>
              <a:p>
                <a:pPr algn="r" rtl="1"/>
                <a:r>
                  <a:rPr lang="he-IL" dirty="0"/>
                  <a:t>ולכן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59822" y="1365180"/>
                <a:ext cx="6408214" cy="3541714"/>
              </a:xfrm>
              <a:blipFill>
                <a:blip r:embed="rId2"/>
                <a:stretch>
                  <a:fillRect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CCF7B61-2A8A-4AE7-87BE-9742D99FFC34}"/>
              </a:ext>
            </a:extLst>
          </p:cNvPr>
          <p:cNvSpPr txBox="1"/>
          <p:nvPr/>
        </p:nvSpPr>
        <p:spPr>
          <a:xfrm>
            <a:off x="0" y="265643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BE9A19-0FF1-4415-BC4F-AFE8A770DC37}"/>
                  </a:ext>
                </a:extLst>
              </p:cNvPr>
              <p:cNvSpPr txBox="1"/>
              <p:nvPr/>
            </p:nvSpPr>
            <p:spPr>
              <a:xfrm>
                <a:off x="404599" y="2494626"/>
                <a:ext cx="5419152" cy="1062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BE9A19-0FF1-4415-BC4F-AFE8A770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99" y="2494626"/>
                <a:ext cx="5419152" cy="1062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47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562755"/>
            <a:ext cx="369772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חסם תחתון המשך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נשים לב כי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 היא פונקציה מונוטונית עולה.</a:t>
                </a:r>
              </a:p>
              <a:p>
                <a:pPr algn="r" rtl="1"/>
                <a:r>
                  <a:rPr lang="he-IL" dirty="0"/>
                  <a:t>כעת מלמה 5 ולמה 6 נסיק כי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עבור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7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269792"/>
            <a:ext cx="4905741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כעת נוכיח שכל טורניר מכיל את החזקה ה – 2 של מסלול מאורך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או במילים אחרות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ראשית נשים לב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ונוכיח באינדוקציה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4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269792"/>
            <a:ext cx="6503721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בסיס האינדוקציה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כעת נניח שהטענה נכונה עד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ונוכיח עבור – </a:t>
                </a:r>
                <a:r>
                  <a:rPr lang="en-US" dirty="0"/>
                  <a:t>n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2737617-3ECF-4FC9-8C98-F5D8A439F502}"/>
              </a:ext>
            </a:extLst>
          </p:cNvPr>
          <p:cNvSpPr/>
          <p:nvPr/>
        </p:nvSpPr>
        <p:spPr>
          <a:xfrm>
            <a:off x="754602" y="1198485"/>
            <a:ext cx="443883" cy="45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8E982-C374-4A4F-A191-B22C641136EE}"/>
              </a:ext>
            </a:extLst>
          </p:cNvPr>
          <p:cNvSpPr/>
          <p:nvPr/>
        </p:nvSpPr>
        <p:spPr>
          <a:xfrm>
            <a:off x="1247638" y="2265285"/>
            <a:ext cx="443883" cy="45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B37E4D-AE03-483A-9060-856BCC0C6FAD}"/>
              </a:ext>
            </a:extLst>
          </p:cNvPr>
          <p:cNvSpPr/>
          <p:nvPr/>
        </p:nvSpPr>
        <p:spPr>
          <a:xfrm>
            <a:off x="1691521" y="1198485"/>
            <a:ext cx="443883" cy="45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DE1CD-8D4F-4361-9136-099B46D4BF80}"/>
              </a:ext>
            </a:extLst>
          </p:cNvPr>
          <p:cNvCxnSpPr>
            <a:cxnSpLocks/>
            <a:stCxn id="5" idx="1"/>
            <a:endCxn id="3" idx="4"/>
          </p:cNvCxnSpPr>
          <p:nvPr/>
        </p:nvCxnSpPr>
        <p:spPr>
          <a:xfrm flipH="1" flipV="1">
            <a:off x="976544" y="1651247"/>
            <a:ext cx="336099" cy="68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904779-B112-430E-B3A6-7B339E7AD718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1626516" y="1651247"/>
            <a:ext cx="286947" cy="68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B4DB81-53EC-45F1-9705-7D559B4A1E9D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198485" y="1424866"/>
            <a:ext cx="493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33680B-BAC5-4E67-8D6B-0F123BEC1BCA}"/>
              </a:ext>
            </a:extLst>
          </p:cNvPr>
          <p:cNvSpPr txBox="1"/>
          <p:nvPr/>
        </p:nvSpPr>
        <p:spPr>
          <a:xfrm>
            <a:off x="1312643" y="230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CAE1B-6C7C-4EF3-B276-BF87706767E9}"/>
              </a:ext>
            </a:extLst>
          </p:cNvPr>
          <p:cNvSpPr txBox="1"/>
          <p:nvPr/>
        </p:nvSpPr>
        <p:spPr>
          <a:xfrm>
            <a:off x="1769989" y="1208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0FD7B-CE4B-4610-A00A-C141C5CEBCA3}"/>
              </a:ext>
            </a:extLst>
          </p:cNvPr>
          <p:cNvSpPr txBox="1"/>
          <p:nvPr/>
        </p:nvSpPr>
        <p:spPr>
          <a:xfrm>
            <a:off x="820090" y="124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CC69B7-E59F-4691-B62C-F9EFD65AFBE3}"/>
              </a:ext>
            </a:extLst>
          </p:cNvPr>
          <p:cNvCxnSpPr/>
          <p:nvPr/>
        </p:nvCxnSpPr>
        <p:spPr>
          <a:xfrm flipV="1">
            <a:off x="7729816" y="2581613"/>
            <a:ext cx="0" cy="59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0B7B27-BA85-4FEE-9591-022E3B219DD4}"/>
              </a:ext>
            </a:extLst>
          </p:cNvPr>
          <p:cNvCxnSpPr/>
          <p:nvPr/>
        </p:nvCxnSpPr>
        <p:spPr>
          <a:xfrm flipV="1">
            <a:off x="9471320" y="2615047"/>
            <a:ext cx="0" cy="59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63F0E1-F59E-44D7-B26F-9DA469690361}"/>
              </a:ext>
            </a:extLst>
          </p:cNvPr>
          <p:cNvSpPr txBox="1"/>
          <p:nvPr/>
        </p:nvSpPr>
        <p:spPr>
          <a:xfrm>
            <a:off x="7314800" y="31360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למה 5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A2C48-8D1B-4A27-9460-76833540891F}"/>
              </a:ext>
            </a:extLst>
          </p:cNvPr>
          <p:cNvSpPr txBox="1"/>
          <p:nvPr/>
        </p:nvSpPr>
        <p:spPr>
          <a:xfrm>
            <a:off x="8515333" y="31588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הנחת האינדוקציה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1AE87-F6F0-42AB-B928-B782578F6AE8}"/>
              </a:ext>
            </a:extLst>
          </p:cNvPr>
          <p:cNvSpPr txBox="1"/>
          <p:nvPr/>
        </p:nvSpPr>
        <p:spPr>
          <a:xfrm>
            <a:off x="8831764" y="3821146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זה מוכיח את החסם העליון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6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263" y="269792"/>
            <a:ext cx="6503721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בשביל להראות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נראה שהחסם התחתון גם הוא שווה ל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בעזרת טענה 3.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7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75A5-A7DF-43F9-B350-F92CDB53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514" y="426128"/>
            <a:ext cx="2780972" cy="692458"/>
          </a:xfrm>
        </p:spPr>
        <p:txBody>
          <a:bodyPr>
            <a:no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מהו טורניר?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8123-A6EF-460E-96B0-E11A5C64E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0009" y="1658143"/>
            <a:ext cx="3856037" cy="3541714"/>
          </a:xfrm>
        </p:spPr>
        <p:txBody>
          <a:bodyPr/>
          <a:lstStyle/>
          <a:p>
            <a:pPr algn="r" rtl="1"/>
            <a:r>
              <a:rPr lang="he-IL" dirty="0"/>
              <a:t>טורניר הוא גרף שלם מכוון.</a:t>
            </a:r>
          </a:p>
          <a:p>
            <a:pPr algn="r" rtl="1"/>
            <a:r>
              <a:rPr lang="he-IL" dirty="0"/>
              <a:t>כלומר בין כל קודקוד לכל קודקוד קיימת צלע והצלעות הן מכוונות.</a:t>
            </a:r>
          </a:p>
          <a:p>
            <a:pPr algn="r" rtl="1"/>
            <a:r>
              <a:rPr lang="he-IL" dirty="0"/>
              <a:t>אם קיימת צלע מכוונת – </a:t>
            </a:r>
            <a:r>
              <a:rPr lang="en-US" dirty="0"/>
              <a:t>IJ</a:t>
            </a:r>
            <a:r>
              <a:rPr lang="he-IL" dirty="0"/>
              <a:t> אז בהכרח הצלע- </a:t>
            </a:r>
            <a:r>
              <a:rPr lang="en-US" dirty="0"/>
              <a:t>JI</a:t>
            </a:r>
            <a:r>
              <a:rPr lang="he-IL" dirty="0"/>
              <a:t> אינה נמצאת, כלומר זהו גרף ללא צלעות כפולות.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7BA-2DC3-4A83-9EED-ED688A5A06E3}"/>
              </a:ext>
            </a:extLst>
          </p:cNvPr>
          <p:cNvSpPr/>
          <p:nvPr/>
        </p:nvSpPr>
        <p:spPr>
          <a:xfrm>
            <a:off x="1358283" y="1748901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BAF2-3E95-42DE-805D-78DFD9A1416F}"/>
              </a:ext>
            </a:extLst>
          </p:cNvPr>
          <p:cNvSpPr/>
          <p:nvPr/>
        </p:nvSpPr>
        <p:spPr>
          <a:xfrm>
            <a:off x="3831105" y="1748900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48F46F-35DB-4030-BB7D-03A1BE467A43}"/>
              </a:ext>
            </a:extLst>
          </p:cNvPr>
          <p:cNvSpPr/>
          <p:nvPr/>
        </p:nvSpPr>
        <p:spPr>
          <a:xfrm>
            <a:off x="1358283" y="4120718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B29B9B-91E9-4936-B469-F64B3396DD93}"/>
              </a:ext>
            </a:extLst>
          </p:cNvPr>
          <p:cNvSpPr/>
          <p:nvPr/>
        </p:nvSpPr>
        <p:spPr>
          <a:xfrm>
            <a:off x="3831105" y="4120718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C5EC9E-B8CE-4541-AF2E-22EE221B344B}"/>
              </a:ext>
            </a:extLst>
          </p:cNvPr>
          <p:cNvCxnSpPr>
            <a:stCxn id="5" idx="6"/>
          </p:cNvCxnSpPr>
          <p:nvPr/>
        </p:nvCxnSpPr>
        <p:spPr>
          <a:xfrm flipV="1">
            <a:off x="1961965" y="2055179"/>
            <a:ext cx="1793289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8667F7-27B3-4140-B6C5-6CA10C2CB6DA}"/>
              </a:ext>
            </a:extLst>
          </p:cNvPr>
          <p:cNvCxnSpPr>
            <a:stCxn id="6" idx="4"/>
          </p:cNvCxnSpPr>
          <p:nvPr/>
        </p:nvCxnSpPr>
        <p:spPr>
          <a:xfrm>
            <a:off x="4132946" y="2361459"/>
            <a:ext cx="0" cy="1677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F7573-5DEE-4B6C-AB00-1092803AEEFA}"/>
              </a:ext>
            </a:extLst>
          </p:cNvPr>
          <p:cNvCxnSpPr>
            <a:stCxn id="7" idx="0"/>
          </p:cNvCxnSpPr>
          <p:nvPr/>
        </p:nvCxnSpPr>
        <p:spPr>
          <a:xfrm flipV="1">
            <a:off x="1660124" y="2423604"/>
            <a:ext cx="0" cy="169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210B3C-C45B-47EF-9B4C-B32A721FFFAA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059619" y="4426997"/>
            <a:ext cx="17714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6A990-A234-4F58-819B-6EE6EEE4DD31}"/>
              </a:ext>
            </a:extLst>
          </p:cNvPr>
          <p:cNvCxnSpPr>
            <a:stCxn id="7" idx="7"/>
          </p:cNvCxnSpPr>
          <p:nvPr/>
        </p:nvCxnSpPr>
        <p:spPr>
          <a:xfrm flipV="1">
            <a:off x="1873558" y="2361459"/>
            <a:ext cx="1957547" cy="184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61FE05-9752-45D9-94CC-94322E5E256C}"/>
              </a:ext>
            </a:extLst>
          </p:cNvPr>
          <p:cNvCxnSpPr>
            <a:stCxn id="5" idx="5"/>
          </p:cNvCxnSpPr>
          <p:nvPr/>
        </p:nvCxnSpPr>
        <p:spPr>
          <a:xfrm>
            <a:off x="1873558" y="2271753"/>
            <a:ext cx="2023739" cy="184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05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28" y="260914"/>
            <a:ext cx="1757778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3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לכל סידור חציון של טורניר מתקיימות התכונות הבאות:</a:t>
                </a:r>
              </a:p>
              <a:p>
                <a:pPr algn="r" rtl="1"/>
                <a:r>
                  <a:rPr lang="en-US" dirty="0"/>
                  <a:t>(a)</a:t>
                </a:r>
                <a:r>
                  <a:rPr lang="he-IL" dirty="0"/>
                  <a:t> כל הצלעות מהצורה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נמצאות בטורניר.</a:t>
                </a:r>
              </a:p>
              <a:p>
                <a:pPr algn="r" rtl="1"/>
                <a:r>
                  <a:rPr lang="en-US" dirty="0"/>
                  <a:t>(b)</a:t>
                </a:r>
                <a:r>
                  <a:rPr lang="he-IL" dirty="0"/>
                  <a:t> אם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היא צלע בטורניר אז "סיבוב" המשולש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נותן את סידורי החציון הבאים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וגם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en-US" dirty="0"/>
                  <a:t>(c)</a:t>
                </a:r>
                <a:r>
                  <a:rPr lang="he-IL" dirty="0"/>
                  <a:t> אם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היא צלע בטורניר אז כל אחד מהקודקודים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הוא – </a:t>
                </a:r>
                <a:r>
                  <a:rPr lang="en-US" dirty="0" err="1"/>
                  <a:t>inneighbour</a:t>
                </a:r>
                <a:r>
                  <a:rPr lang="he-IL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ולכל היותר אחד מהם הוא </a:t>
                </a:r>
                <a:r>
                  <a:rPr lang="en-US" dirty="0" err="1"/>
                  <a:t>outneighbour</a:t>
                </a:r>
                <a:r>
                  <a:rPr lang="he-IL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6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052" y="260914"/>
            <a:ext cx="2840854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3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תכונה – </a:t>
                </a:r>
                <a:r>
                  <a:rPr lang="en-US" dirty="0"/>
                  <a:t>(a)</a:t>
                </a:r>
                <a:r>
                  <a:rPr lang="he-IL" dirty="0"/>
                  <a:t> מתקיימת כי אחרת היינו יכולים להחליף בין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כדי למקסם את ה – </a:t>
                </a:r>
                <a:r>
                  <a:rPr lang="en-US" dirty="0"/>
                  <a:t>forward edges</a:t>
                </a:r>
                <a:r>
                  <a:rPr lang="he-IL" dirty="0"/>
                  <a:t> בסתירה לסידור שלנו.</a:t>
                </a:r>
              </a:p>
              <a:p>
                <a:pPr algn="r" rtl="1"/>
                <a:r>
                  <a:rPr lang="he-IL" dirty="0"/>
                  <a:t>תכונה – </a:t>
                </a:r>
                <a:r>
                  <a:rPr lang="en-US" dirty="0"/>
                  <a:t>(b)</a:t>
                </a:r>
                <a:r>
                  <a:rPr lang="he-IL" dirty="0"/>
                  <a:t> מתקיימת כי "סיבוב" המשולש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לא משפיעים על מספר ה – </a:t>
                </a:r>
                <a:r>
                  <a:rPr lang="en-US" dirty="0"/>
                  <a:t>forward edges</a:t>
                </a:r>
                <a:r>
                  <a:rPr lang="he-IL" dirty="0"/>
                  <a:t> תמיד יהיו שני – </a:t>
                </a:r>
                <a:r>
                  <a:rPr lang="en-US" dirty="0"/>
                  <a:t>forward edges</a:t>
                </a:r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l="-583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2963598-2DDB-4D82-82B3-2D97CEE49152}"/>
              </a:ext>
            </a:extLst>
          </p:cNvPr>
          <p:cNvSpPr/>
          <p:nvPr/>
        </p:nvSpPr>
        <p:spPr>
          <a:xfrm>
            <a:off x="1643844" y="4788599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D683F8-DF13-44A4-8D2A-B9F15CBF006D}"/>
              </a:ext>
            </a:extLst>
          </p:cNvPr>
          <p:cNvSpPr/>
          <p:nvPr/>
        </p:nvSpPr>
        <p:spPr>
          <a:xfrm>
            <a:off x="2568602" y="3485061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B8AB9-6645-4B15-98DE-A19289D85158}"/>
              </a:ext>
            </a:extLst>
          </p:cNvPr>
          <p:cNvSpPr/>
          <p:nvPr/>
        </p:nvSpPr>
        <p:spPr>
          <a:xfrm>
            <a:off x="3189386" y="4864799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5B79-D002-4561-B32B-88E86C050380}"/>
                  </a:ext>
                </a:extLst>
              </p:cNvPr>
              <p:cNvSpPr txBox="1"/>
              <p:nvPr/>
            </p:nvSpPr>
            <p:spPr>
              <a:xfrm>
                <a:off x="2599310" y="3499366"/>
                <a:ext cx="444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5B79-D002-4561-B32B-88E86C05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10" y="3499366"/>
                <a:ext cx="444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70CD3B-F90A-444F-A2F8-73A6505E6900}"/>
                  </a:ext>
                </a:extLst>
              </p:cNvPr>
              <p:cNvSpPr txBox="1"/>
              <p:nvPr/>
            </p:nvSpPr>
            <p:spPr>
              <a:xfrm>
                <a:off x="1564746" y="4800891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70CD3B-F90A-444F-A2F8-73A6505E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46" y="4800891"/>
                <a:ext cx="664221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6A75E9-63DE-493F-9135-8AF21DA45BDE}"/>
                  </a:ext>
                </a:extLst>
              </p:cNvPr>
              <p:cNvSpPr txBox="1"/>
              <p:nvPr/>
            </p:nvSpPr>
            <p:spPr>
              <a:xfrm>
                <a:off x="3110287" y="4924238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6A75E9-63DE-493F-9135-8AF21DA45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287" y="4924238"/>
                <a:ext cx="66422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955906-9C6E-4643-B487-E490CF615B7A}"/>
              </a:ext>
            </a:extLst>
          </p:cNvPr>
          <p:cNvCxnSpPr>
            <a:cxnSpLocks/>
          </p:cNvCxnSpPr>
          <p:nvPr/>
        </p:nvCxnSpPr>
        <p:spPr>
          <a:xfrm flipH="1">
            <a:off x="1896858" y="3937618"/>
            <a:ext cx="745850" cy="850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8C0259-0BDC-4216-B0FC-3639E698F372}"/>
              </a:ext>
            </a:extLst>
          </p:cNvPr>
          <p:cNvCxnSpPr>
            <a:cxnSpLocks/>
          </p:cNvCxnSpPr>
          <p:nvPr/>
        </p:nvCxnSpPr>
        <p:spPr>
          <a:xfrm flipH="1" flipV="1">
            <a:off x="3000523" y="3937618"/>
            <a:ext cx="441877" cy="9271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8A8FB7-CAED-4EDB-9A39-AC33C42423E8}"/>
              </a:ext>
            </a:extLst>
          </p:cNvPr>
          <p:cNvCxnSpPr>
            <a:cxnSpLocks/>
            <a:stCxn id="18" idx="5"/>
            <a:endCxn id="20" idx="3"/>
          </p:cNvCxnSpPr>
          <p:nvPr/>
        </p:nvCxnSpPr>
        <p:spPr>
          <a:xfrm>
            <a:off x="2075765" y="5241156"/>
            <a:ext cx="1187727" cy="762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E20FA3-C090-4D1E-B7A1-EBB0C2318933}"/>
                  </a:ext>
                </a:extLst>
              </p:cNvPr>
              <p:cNvSpPr txBox="1"/>
              <p:nvPr/>
            </p:nvSpPr>
            <p:spPr>
              <a:xfrm>
                <a:off x="4075478" y="3761704"/>
                <a:ext cx="144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E20FA3-C090-4D1E-B7A1-EBB0C231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78" y="3761704"/>
                <a:ext cx="1448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9C3AA2-125D-4E6B-B66A-8B32E12D461E}"/>
                  </a:ext>
                </a:extLst>
              </p:cNvPr>
              <p:cNvSpPr txBox="1"/>
              <p:nvPr/>
            </p:nvSpPr>
            <p:spPr>
              <a:xfrm>
                <a:off x="7825836" y="3871575"/>
                <a:ext cx="144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9C3AA2-125D-4E6B-B66A-8B32E12D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836" y="3871575"/>
                <a:ext cx="14486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19AD43-6F11-4BCB-A7C3-AF356F9D5F5F}"/>
                  </a:ext>
                </a:extLst>
              </p:cNvPr>
              <p:cNvSpPr txBox="1"/>
              <p:nvPr/>
            </p:nvSpPr>
            <p:spPr>
              <a:xfrm>
                <a:off x="659206" y="3760305"/>
                <a:ext cx="144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19AD43-6F11-4BCB-A7C3-AF356F9D5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06" y="3760305"/>
                <a:ext cx="1448602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865230FB-AF93-4E6B-8CAA-3B2DD59A7445}"/>
              </a:ext>
            </a:extLst>
          </p:cNvPr>
          <p:cNvSpPr/>
          <p:nvPr/>
        </p:nvSpPr>
        <p:spPr>
          <a:xfrm>
            <a:off x="6644579" y="5030799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06D0548-408E-4108-BFC7-4FFB0336B8B3}"/>
              </a:ext>
            </a:extLst>
          </p:cNvPr>
          <p:cNvSpPr/>
          <p:nvPr/>
        </p:nvSpPr>
        <p:spPr>
          <a:xfrm>
            <a:off x="5028105" y="4939790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AE4796-5728-488E-A8B1-CCA196A39DA6}"/>
              </a:ext>
            </a:extLst>
          </p:cNvPr>
          <p:cNvSpPr/>
          <p:nvPr/>
        </p:nvSpPr>
        <p:spPr>
          <a:xfrm>
            <a:off x="6059457" y="3586493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9D3100-AC8E-4F31-AEC5-A0463FA723D5}"/>
                  </a:ext>
                </a:extLst>
              </p:cNvPr>
              <p:cNvSpPr txBox="1"/>
              <p:nvPr/>
            </p:nvSpPr>
            <p:spPr>
              <a:xfrm>
                <a:off x="5046177" y="4966231"/>
                <a:ext cx="444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9D3100-AC8E-4F31-AEC5-A0463FA7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77" y="4966231"/>
                <a:ext cx="44460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891B56-D202-4B14-AD05-D5F22189B877}"/>
                  </a:ext>
                </a:extLst>
              </p:cNvPr>
              <p:cNvSpPr txBox="1"/>
              <p:nvPr/>
            </p:nvSpPr>
            <p:spPr>
              <a:xfrm>
                <a:off x="6549381" y="5060560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891B56-D202-4B14-AD05-D5F22189B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381" y="5060560"/>
                <a:ext cx="6642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045A1D-E753-49E2-A173-DC3137FBA642}"/>
                  </a:ext>
                </a:extLst>
              </p:cNvPr>
              <p:cNvSpPr txBox="1"/>
              <p:nvPr/>
            </p:nvSpPr>
            <p:spPr>
              <a:xfrm>
                <a:off x="5980358" y="3645932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045A1D-E753-49E2-A173-DC3137FBA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58" y="3645932"/>
                <a:ext cx="6642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346AEA-7F5F-4D76-B410-D7C06F33F4E3}"/>
              </a:ext>
            </a:extLst>
          </p:cNvPr>
          <p:cNvCxnSpPr>
            <a:cxnSpLocks/>
          </p:cNvCxnSpPr>
          <p:nvPr/>
        </p:nvCxnSpPr>
        <p:spPr>
          <a:xfrm flipH="1">
            <a:off x="5352055" y="4056241"/>
            <a:ext cx="745850" cy="8509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BB427A-D770-4C08-A740-E69550A8F3CD}"/>
              </a:ext>
            </a:extLst>
          </p:cNvPr>
          <p:cNvCxnSpPr>
            <a:cxnSpLocks/>
          </p:cNvCxnSpPr>
          <p:nvPr/>
        </p:nvCxnSpPr>
        <p:spPr>
          <a:xfrm flipH="1" flipV="1">
            <a:off x="6455720" y="4056241"/>
            <a:ext cx="441877" cy="9271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3EE324-E4D2-4C18-8F6A-51C788C67EA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5534132" y="5204892"/>
            <a:ext cx="1031352" cy="22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83BA872-21D4-417A-AAD4-711FA061E49E}"/>
              </a:ext>
            </a:extLst>
          </p:cNvPr>
          <p:cNvSpPr/>
          <p:nvPr/>
        </p:nvSpPr>
        <p:spPr>
          <a:xfrm>
            <a:off x="10112513" y="4971360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3D8869-6E7E-4A5F-BD34-9784D3EFE496}"/>
              </a:ext>
            </a:extLst>
          </p:cNvPr>
          <p:cNvSpPr/>
          <p:nvPr/>
        </p:nvSpPr>
        <p:spPr>
          <a:xfrm>
            <a:off x="8553785" y="4888760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DE0A51-5915-40C7-B44D-30C112789E85}"/>
              </a:ext>
            </a:extLst>
          </p:cNvPr>
          <p:cNvSpPr/>
          <p:nvPr/>
        </p:nvSpPr>
        <p:spPr>
          <a:xfrm>
            <a:off x="9527391" y="3527054"/>
            <a:ext cx="506027" cy="5302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D0B06-F789-4704-B928-3BFB1C9F39FF}"/>
                  </a:ext>
                </a:extLst>
              </p:cNvPr>
              <p:cNvSpPr txBox="1"/>
              <p:nvPr/>
            </p:nvSpPr>
            <p:spPr>
              <a:xfrm>
                <a:off x="10143221" y="5020225"/>
                <a:ext cx="444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D0B06-F789-4704-B928-3BFB1C9F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21" y="5020225"/>
                <a:ext cx="444609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3385223-3DF6-4043-B6EB-53C20287AF51}"/>
                  </a:ext>
                </a:extLst>
              </p:cNvPr>
              <p:cNvSpPr txBox="1"/>
              <p:nvPr/>
            </p:nvSpPr>
            <p:spPr>
              <a:xfrm>
                <a:off x="9448292" y="3563004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3385223-3DF6-4043-B6EB-53C20287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292" y="3563004"/>
                <a:ext cx="6642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9FD982-9CBE-4FD0-B2D3-E234ABBB906C}"/>
                  </a:ext>
                </a:extLst>
              </p:cNvPr>
              <p:cNvSpPr txBox="1"/>
              <p:nvPr/>
            </p:nvSpPr>
            <p:spPr>
              <a:xfrm>
                <a:off x="8499740" y="4899896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9FD982-9CBE-4FD0-B2D3-E234ABBB9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40" y="4899896"/>
                <a:ext cx="66422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318E14-8C5D-4427-AFC4-52CBB7975E7A}"/>
              </a:ext>
            </a:extLst>
          </p:cNvPr>
          <p:cNvCxnSpPr>
            <a:cxnSpLocks/>
          </p:cNvCxnSpPr>
          <p:nvPr/>
        </p:nvCxnSpPr>
        <p:spPr>
          <a:xfrm flipH="1">
            <a:off x="8819989" y="3996802"/>
            <a:ext cx="745850" cy="8509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EF18C1-C702-4726-85D6-5C6C74435948}"/>
              </a:ext>
            </a:extLst>
          </p:cNvPr>
          <p:cNvCxnSpPr>
            <a:cxnSpLocks/>
          </p:cNvCxnSpPr>
          <p:nvPr/>
        </p:nvCxnSpPr>
        <p:spPr>
          <a:xfrm flipH="1" flipV="1">
            <a:off x="9923654" y="3996802"/>
            <a:ext cx="441877" cy="9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76946B-B61E-4C5A-A47A-028996381412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9059812" y="5153862"/>
            <a:ext cx="1031352" cy="2263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Arrow: Curved Down 65">
            <a:extLst>
              <a:ext uri="{FF2B5EF4-FFF2-40B4-BE49-F238E27FC236}">
                <a16:creationId xmlns:a16="http://schemas.microsoft.com/office/drawing/2014/main" id="{A70DDCD8-1460-4591-80ED-75175808EC17}"/>
              </a:ext>
            </a:extLst>
          </p:cNvPr>
          <p:cNvSpPr/>
          <p:nvPr/>
        </p:nvSpPr>
        <p:spPr>
          <a:xfrm flipH="1">
            <a:off x="3939273" y="3019509"/>
            <a:ext cx="860506" cy="440354"/>
          </a:xfrm>
          <a:prstGeom prst="curvedDownArrow">
            <a:avLst>
              <a:gd name="adj1" fmla="val 25000"/>
              <a:gd name="adj2" fmla="val 56096"/>
              <a:gd name="adj3" fmla="val 29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BD59E666-168C-4F59-9EA1-9CB11D61473F}"/>
              </a:ext>
            </a:extLst>
          </p:cNvPr>
          <p:cNvSpPr/>
          <p:nvPr/>
        </p:nvSpPr>
        <p:spPr>
          <a:xfrm flipH="1">
            <a:off x="7762520" y="3101727"/>
            <a:ext cx="860506" cy="440354"/>
          </a:xfrm>
          <a:prstGeom prst="curvedDownArrow">
            <a:avLst>
              <a:gd name="adj1" fmla="val 25000"/>
              <a:gd name="adj2" fmla="val 56096"/>
              <a:gd name="adj3" fmla="val 29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5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052" y="260914"/>
            <a:ext cx="2840854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טענה 3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תכונות – </a:t>
                </a:r>
                <a:r>
                  <a:rPr lang="en-US" dirty="0"/>
                  <a:t>(a),(b)</a:t>
                </a:r>
                <a:r>
                  <a:rPr lang="he-IL" dirty="0"/>
                  <a:t> נותנות לנו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הן </a:t>
                </a:r>
                <a:r>
                  <a:rPr lang="en-US" dirty="0" err="1"/>
                  <a:t>inneighbours</a:t>
                </a:r>
                <a:r>
                  <a:rPr lang="he-IL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אחרת הייתה לנו סתירה ל – </a:t>
                </a:r>
                <a:r>
                  <a:rPr lang="en-US" dirty="0"/>
                  <a:t>(a)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כעת נניח בשלילה ששתיים מהקודקודים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הם </a:t>
                </a:r>
                <a:r>
                  <a:rPr lang="en-US" dirty="0" err="1"/>
                  <a:t>outneighbours</a:t>
                </a:r>
                <a:r>
                  <a:rPr lang="en-US" dirty="0"/>
                  <a:t> </a:t>
                </a:r>
                <a:r>
                  <a:rPr lang="he-IL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אז אם נסובב את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נוכל לקבל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  <a:r>
                  <a:rPr lang="he-IL" dirty="0"/>
                  <a:t>וזה סותר את – </a:t>
                </a:r>
                <a:r>
                  <a:rPr lang="en-US" dirty="0"/>
                  <a:t>(a)</a:t>
                </a:r>
                <a:r>
                  <a:rPr lang="he-IL" dirty="0"/>
                  <a:t>.</a:t>
                </a:r>
                <a:r>
                  <a:rPr lang="en-US" dirty="0"/>
                  <a:t> </a:t>
                </a:r>
                <a:r>
                  <a:rPr lang="he-IL" dirty="0"/>
                  <a:t>ולכן חייב להיות לכל היותר קודקוד אחד מ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 שהוא </a:t>
                </a:r>
                <a:r>
                  <a:rPr lang="en-US" dirty="0" err="1"/>
                  <a:t>outneighbour</a:t>
                </a:r>
                <a:r>
                  <a:rPr lang="en-US" dirty="0"/>
                  <a:t> </a:t>
                </a:r>
                <a:r>
                  <a:rPr lang="he-IL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he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4F0FCA-4B83-4AEE-8CD9-571354CD4580}"/>
                  </a:ext>
                </a:extLst>
              </p:cNvPr>
              <p:cNvSpPr txBox="1"/>
              <p:nvPr/>
            </p:nvSpPr>
            <p:spPr>
              <a:xfrm>
                <a:off x="735247" y="1365180"/>
                <a:ext cx="1935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4F0FCA-4B83-4AEE-8CD9-571354CD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" y="1365180"/>
                <a:ext cx="19355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0A0B7F-E471-4E86-878A-0AC75DEED534}"/>
                  </a:ext>
                </a:extLst>
              </p:cNvPr>
              <p:cNvSpPr txBox="1"/>
              <p:nvPr/>
            </p:nvSpPr>
            <p:spPr>
              <a:xfrm>
                <a:off x="735247" y="1756555"/>
                <a:ext cx="1935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0A0B7F-E471-4E86-878A-0AC75DEE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" y="1756555"/>
                <a:ext cx="19355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9D66EC-9FA2-46B2-B5CC-F9B57E796074}"/>
                  </a:ext>
                </a:extLst>
              </p:cNvPr>
              <p:cNvSpPr txBox="1"/>
              <p:nvPr/>
            </p:nvSpPr>
            <p:spPr>
              <a:xfrm>
                <a:off x="735247" y="2145964"/>
                <a:ext cx="1935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9D66EC-9FA2-46B2-B5CC-F9B57E796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7" y="2145964"/>
                <a:ext cx="19355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57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572" y="198770"/>
            <a:ext cx="5166804" cy="80242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נגדיר ש –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he-IL" dirty="0">
                    <a:solidFill>
                      <a:schemeClr val="bg1"/>
                    </a:solidFill>
                  </a:rPr>
                  <a:t>אינדקס רע </a:t>
                </a:r>
                <a:r>
                  <a:rPr lang="he-IL" dirty="0"/>
                  <a:t>בסידור חציון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אם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היא צלע וגם לפחות אחת מ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היא גם צלע.</a:t>
                </a:r>
              </a:p>
              <a:p>
                <a:pPr algn="r" rtl="1"/>
                <a:r>
                  <a:rPr lang="he-IL" dirty="0"/>
                  <a:t>נשתמש בלמה 7 כדי להוכיח את הטענה המרכזית.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4263" y="1365180"/>
                <a:ext cx="8363773" cy="3541714"/>
              </a:xfrm>
              <a:blipFill>
                <a:blip r:embed="rId2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09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1" y="252036"/>
            <a:ext cx="1677879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7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3790C-99C1-4345-A374-D2CC6649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4263" y="1365180"/>
            <a:ext cx="8363773" cy="3541714"/>
          </a:xfrm>
        </p:spPr>
        <p:txBody>
          <a:bodyPr/>
          <a:lstStyle/>
          <a:p>
            <a:pPr algn="r" rtl="1"/>
            <a:r>
              <a:rPr lang="he-IL" dirty="0"/>
              <a:t>לכל טורניר יש סידור חציון ללא </a:t>
            </a:r>
            <a:r>
              <a:rPr lang="he-IL" dirty="0">
                <a:solidFill>
                  <a:schemeClr val="bg1"/>
                </a:solidFill>
              </a:rPr>
              <a:t>אינדקס רע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80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5" y="252036"/>
            <a:ext cx="283197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7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39339" y="1365180"/>
                <a:ext cx="7328697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נניח שקיים טורניר עם סידור חציון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שיש בו – </a:t>
                </a:r>
                <a:r>
                  <a:rPr lang="he-IL" dirty="0">
                    <a:solidFill>
                      <a:schemeClr val="bg1"/>
                    </a:solidFill>
                  </a:rPr>
                  <a:t>אינדקס רע</a:t>
                </a:r>
                <a:r>
                  <a:rPr lang="he-IL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>
                    <a:solidFill>
                      <a:schemeClr val="bg1"/>
                    </a:solidFill>
                  </a:rPr>
                  <a:t> </a:t>
                </a:r>
                <a:r>
                  <a:rPr lang="he-IL" dirty="0"/>
                  <a:t>שהוא הכי גדול.</a:t>
                </a:r>
              </a:p>
              <a:p>
                <a:pPr algn="r" rtl="1"/>
                <a:r>
                  <a:rPr lang="he-IL" dirty="0"/>
                  <a:t>בגלל ש –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he-IL" dirty="0">
                    <a:solidFill>
                      <a:schemeClr val="bg1"/>
                    </a:solidFill>
                  </a:rPr>
                  <a:t>אינדקס רע </a:t>
                </a:r>
                <a:r>
                  <a:rPr lang="he-IL" dirty="0"/>
                  <a:t>אז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היא צלע וגם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או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היא צלע.</a:t>
                </a:r>
              </a:p>
              <a:p>
                <a:pPr algn="r" rtl="1"/>
                <a:r>
                  <a:rPr lang="he-IL" dirty="0"/>
                  <a:t>אז לפי – </a:t>
                </a:r>
                <a:r>
                  <a:rPr lang="en-US" dirty="0"/>
                  <a:t>(b)</a:t>
                </a:r>
                <a:r>
                  <a:rPr lang="he-IL" dirty="0"/>
                  <a:t> נוכל לסובב את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b="0" dirty="0"/>
                  <a:t>  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b="0" dirty="0"/>
                  <a:t> או 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ולקבל את הצלע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e-IL" b="0" dirty="0"/>
                  <a:t> בסידור חציון החדש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b="0" dirty="0"/>
                  <a:t> </a:t>
                </a:r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39339" y="1365180"/>
                <a:ext cx="7328697" cy="3541714"/>
              </a:xfrm>
              <a:blipFill>
                <a:blip r:embed="rId2"/>
                <a:stretch>
                  <a:fillRect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F92FA34F-EE91-4B9B-9252-6A5D3D2CA644}"/>
              </a:ext>
            </a:extLst>
          </p:cNvPr>
          <p:cNvSpPr/>
          <p:nvPr/>
        </p:nvSpPr>
        <p:spPr>
          <a:xfrm>
            <a:off x="362324" y="2656643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411860-AE57-49E1-86E8-A735BFAE37C1}"/>
              </a:ext>
            </a:extLst>
          </p:cNvPr>
          <p:cNvSpPr/>
          <p:nvPr/>
        </p:nvSpPr>
        <p:spPr>
          <a:xfrm>
            <a:off x="1628222" y="2656643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C0C6E0-C819-4C8E-B985-C7CDF41B39B7}"/>
              </a:ext>
            </a:extLst>
          </p:cNvPr>
          <p:cNvSpPr/>
          <p:nvPr/>
        </p:nvSpPr>
        <p:spPr>
          <a:xfrm>
            <a:off x="1029809" y="1488489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790F24-ADF7-480E-952D-C3F5390CC81E}"/>
              </a:ext>
            </a:extLst>
          </p:cNvPr>
          <p:cNvSpPr/>
          <p:nvPr/>
        </p:nvSpPr>
        <p:spPr>
          <a:xfrm>
            <a:off x="2432482" y="3078332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A3CF31-199C-416C-BAD4-D6B5BBA38F9C}"/>
              </a:ext>
            </a:extLst>
          </p:cNvPr>
          <p:cNvSpPr/>
          <p:nvPr/>
        </p:nvSpPr>
        <p:spPr>
          <a:xfrm>
            <a:off x="2432482" y="1967883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B958B-3680-42AB-95DE-F700873EC767}"/>
              </a:ext>
            </a:extLst>
          </p:cNvPr>
          <p:cNvSpPr txBox="1"/>
          <p:nvPr/>
        </p:nvSpPr>
        <p:spPr>
          <a:xfrm>
            <a:off x="432222" y="270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0F616-583D-4BF3-A735-9B2EAB6A6A5D}"/>
              </a:ext>
            </a:extLst>
          </p:cNvPr>
          <p:cNvSpPr txBox="1"/>
          <p:nvPr/>
        </p:nvSpPr>
        <p:spPr>
          <a:xfrm>
            <a:off x="2507649" y="3136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C3E1B8-3394-4D51-8077-4B37249DEEA2}"/>
              </a:ext>
            </a:extLst>
          </p:cNvPr>
          <p:cNvSpPr txBox="1"/>
          <p:nvPr/>
        </p:nvSpPr>
        <p:spPr>
          <a:xfrm>
            <a:off x="2507649" y="2022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54B1D-FC4B-41C6-9641-9E14071CC624}"/>
              </a:ext>
            </a:extLst>
          </p:cNvPr>
          <p:cNvSpPr txBox="1"/>
          <p:nvPr/>
        </p:nvSpPr>
        <p:spPr>
          <a:xfrm>
            <a:off x="1104976" y="15435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F258E-A5A9-4EEF-8EF0-367BE5B6A889}"/>
              </a:ext>
            </a:extLst>
          </p:cNvPr>
          <p:cNvSpPr txBox="1"/>
          <p:nvPr/>
        </p:nvSpPr>
        <p:spPr>
          <a:xfrm>
            <a:off x="1699196" y="270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B485D-1D52-4666-B540-244E52D11C46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823963" y="2896340"/>
            <a:ext cx="80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2B3D86-D627-4C12-A405-9ABDF27E1AA0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1423843" y="1897677"/>
            <a:ext cx="435199" cy="75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883568-65A7-4A4D-83B1-F78D737E6D71}"/>
              </a:ext>
            </a:extLst>
          </p:cNvPr>
          <p:cNvCxnSpPr>
            <a:cxnSpLocks/>
            <a:stCxn id="6" idx="3"/>
            <a:endCxn id="3" idx="0"/>
          </p:cNvCxnSpPr>
          <p:nvPr/>
        </p:nvCxnSpPr>
        <p:spPr>
          <a:xfrm flipH="1">
            <a:off x="593144" y="1897677"/>
            <a:ext cx="504270" cy="75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ADE41C-7D8D-4217-9802-A281F3694386}"/>
              </a:ext>
            </a:extLst>
          </p:cNvPr>
          <p:cNvCxnSpPr>
            <a:cxnSpLocks/>
            <a:stCxn id="7" idx="2"/>
            <a:endCxn id="5" idx="5"/>
          </p:cNvCxnSpPr>
          <p:nvPr/>
        </p:nvCxnSpPr>
        <p:spPr>
          <a:xfrm flipH="1" flipV="1">
            <a:off x="2022256" y="3065831"/>
            <a:ext cx="410226" cy="25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6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5" y="252036"/>
            <a:ext cx="283197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7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b="0" dirty="0"/>
                  <a:t>מתכונה – </a:t>
                </a:r>
                <a:r>
                  <a:rPr lang="en-US" dirty="0"/>
                  <a:t>(c) </a:t>
                </a:r>
                <a:r>
                  <a:rPr lang="he-IL" dirty="0"/>
                  <a:t> אנחנו יודעים שרק אחת מ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e-IL" b="0" dirty="0"/>
                  <a:t> היא </a:t>
                </a:r>
                <a:r>
                  <a:rPr lang="en-US" b="0" dirty="0" err="1"/>
                  <a:t>outneighbour</a:t>
                </a:r>
                <a:r>
                  <a:rPr lang="he-IL" b="0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וכיוון שיש לנו את הצלע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e-IL" b="0" dirty="0"/>
                  <a:t> אז 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:r>
                  <a:rPr lang="he-IL" b="0" dirty="0"/>
                  <a:t> הן לא – </a:t>
                </a:r>
                <a:r>
                  <a:rPr lang="en-US" b="0" dirty="0" err="1"/>
                  <a:t>outneighbours</a:t>
                </a:r>
                <a:r>
                  <a:rPr lang="he-IL" b="0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כמו כן מ – </a:t>
                </a:r>
                <a:r>
                  <a:rPr lang="en-US" dirty="0"/>
                  <a:t>(c)</a:t>
                </a:r>
                <a:r>
                  <a:rPr lang="he-IL" dirty="0"/>
                  <a:t> אנחנו גם יודעים שכל אחד מ 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e-IL" b="0" dirty="0"/>
                  <a:t> הוא </a:t>
                </a:r>
                <a:r>
                  <a:rPr lang="en-US" b="0" dirty="0" err="1"/>
                  <a:t>inneighbour</a:t>
                </a:r>
                <a:r>
                  <a:rPr lang="he-IL" b="0" dirty="0"/>
                  <a:t> של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לכן גם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b="0" dirty="0"/>
                  <a:t> וגם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הם </a:t>
                </a:r>
                <a:r>
                  <a:rPr lang="en-US" b="0" dirty="0" err="1"/>
                  <a:t>outneighbours</a:t>
                </a:r>
                <a:r>
                  <a:rPr lang="he-IL" b="0" dirty="0"/>
                  <a:t> של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ולכן אף אחד מ – </a:t>
                </a:r>
                <a:r>
                  <a:rPr lang="en-US" dirty="0"/>
                  <a:t>i,i+1,i+2</a:t>
                </a:r>
                <a:r>
                  <a:rPr lang="he-IL" dirty="0"/>
                  <a:t> הוא לא אינדקס רע בסידור החדש ולכן ה</a:t>
                </a:r>
                <a:r>
                  <a:rPr lang="he-IL" dirty="0">
                    <a:solidFill>
                      <a:schemeClr val="bg1"/>
                    </a:solidFill>
                  </a:rPr>
                  <a:t>אינדקס הרע </a:t>
                </a:r>
                <a:r>
                  <a:rPr lang="he-IL" dirty="0"/>
                  <a:t>קטן יותר מ –</a:t>
                </a:r>
                <a:r>
                  <a:rPr lang="en-US" dirty="0" err="1"/>
                  <a:t>i</a:t>
                </a:r>
                <a:r>
                  <a:rPr lang="he-IL" dirty="0"/>
                  <a:t> בסתירה להנחה.</a:t>
                </a:r>
                <a:endParaRPr lang="he-IL" b="0" dirty="0"/>
              </a:p>
              <a:p>
                <a:pPr algn="r" rtl="1"/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668E61-C511-4EFD-B322-B08F4E3E9B32}"/>
              </a:ext>
            </a:extLst>
          </p:cNvPr>
          <p:cNvSpPr/>
          <p:nvPr/>
        </p:nvSpPr>
        <p:spPr>
          <a:xfrm>
            <a:off x="362324" y="2656643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D590FC-B9D2-4452-8724-C68315B033DE}"/>
              </a:ext>
            </a:extLst>
          </p:cNvPr>
          <p:cNvSpPr/>
          <p:nvPr/>
        </p:nvSpPr>
        <p:spPr>
          <a:xfrm>
            <a:off x="1628222" y="2656643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A2ED0C-05EE-4244-8461-0706577A7DCC}"/>
              </a:ext>
            </a:extLst>
          </p:cNvPr>
          <p:cNvSpPr/>
          <p:nvPr/>
        </p:nvSpPr>
        <p:spPr>
          <a:xfrm>
            <a:off x="1029809" y="1488489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8EF815-FB59-4F7F-BDB0-DC2D862B818B}"/>
              </a:ext>
            </a:extLst>
          </p:cNvPr>
          <p:cNvSpPr/>
          <p:nvPr/>
        </p:nvSpPr>
        <p:spPr>
          <a:xfrm>
            <a:off x="2432482" y="3078332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12FF6C-E866-4D4B-9419-E7881563F1C0}"/>
              </a:ext>
            </a:extLst>
          </p:cNvPr>
          <p:cNvSpPr/>
          <p:nvPr/>
        </p:nvSpPr>
        <p:spPr>
          <a:xfrm>
            <a:off x="2432482" y="1430784"/>
            <a:ext cx="461639" cy="4793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290AF-D0F7-499F-A4ED-274200FE3DD7}"/>
              </a:ext>
            </a:extLst>
          </p:cNvPr>
          <p:cNvSpPr txBox="1"/>
          <p:nvPr/>
        </p:nvSpPr>
        <p:spPr>
          <a:xfrm>
            <a:off x="1723438" y="2696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9B598-B0D5-43B3-972B-D271D244EB73}"/>
              </a:ext>
            </a:extLst>
          </p:cNvPr>
          <p:cNvSpPr txBox="1"/>
          <p:nvPr/>
        </p:nvSpPr>
        <p:spPr>
          <a:xfrm>
            <a:off x="2507649" y="3136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5DC81E-AA63-4281-9184-775D17DE4EC5}"/>
              </a:ext>
            </a:extLst>
          </p:cNvPr>
          <p:cNvSpPr txBox="1"/>
          <p:nvPr/>
        </p:nvSpPr>
        <p:spPr>
          <a:xfrm>
            <a:off x="2481014" y="14884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8CCEB-C5F9-49B2-8DDD-7FA03E15D02B}"/>
              </a:ext>
            </a:extLst>
          </p:cNvPr>
          <p:cNvSpPr txBox="1"/>
          <p:nvPr/>
        </p:nvSpPr>
        <p:spPr>
          <a:xfrm>
            <a:off x="438103" y="2696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0337C7-0D26-4F92-B652-34627E657282}"/>
              </a:ext>
            </a:extLst>
          </p:cNvPr>
          <p:cNvSpPr txBox="1"/>
          <p:nvPr/>
        </p:nvSpPr>
        <p:spPr>
          <a:xfrm>
            <a:off x="1088345" y="15283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FBB54C-AF40-4884-BF6B-4FA30F0E63FE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823963" y="2896340"/>
            <a:ext cx="80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BC6333-512E-43CF-B2A5-E6F83058DC4F}"/>
              </a:ext>
            </a:extLst>
          </p:cNvPr>
          <p:cNvCxnSpPr>
            <a:cxnSpLocks/>
            <a:stCxn id="20" idx="0"/>
            <a:endCxn id="21" idx="5"/>
          </p:cNvCxnSpPr>
          <p:nvPr/>
        </p:nvCxnSpPr>
        <p:spPr>
          <a:xfrm flipH="1" flipV="1">
            <a:off x="1423843" y="1897677"/>
            <a:ext cx="435199" cy="75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AB4808-7A58-4FAB-AD46-1A8AADF97F25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 flipH="1">
            <a:off x="593144" y="1897677"/>
            <a:ext cx="504270" cy="758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0C9500-0B4A-48F3-9133-8B206E13A819}"/>
              </a:ext>
            </a:extLst>
          </p:cNvPr>
          <p:cNvCxnSpPr>
            <a:cxnSpLocks/>
            <a:stCxn id="23" idx="2"/>
            <a:endCxn id="20" idx="5"/>
          </p:cNvCxnSpPr>
          <p:nvPr/>
        </p:nvCxnSpPr>
        <p:spPr>
          <a:xfrm flipH="1" flipV="1">
            <a:off x="2022256" y="3065831"/>
            <a:ext cx="410226" cy="25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2831F-6E53-4483-86A7-8CAEEA85168F}"/>
              </a:ext>
            </a:extLst>
          </p:cNvPr>
          <p:cNvCxnSpPr>
            <a:cxnSpLocks/>
            <a:stCxn id="21" idx="6"/>
            <a:endCxn id="23" idx="0"/>
          </p:cNvCxnSpPr>
          <p:nvPr/>
        </p:nvCxnSpPr>
        <p:spPr>
          <a:xfrm>
            <a:off x="1491448" y="1728186"/>
            <a:ext cx="1171854" cy="135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D85EE-79DA-470E-A0A0-1AF0C96B9B78}"/>
              </a:ext>
            </a:extLst>
          </p:cNvPr>
          <p:cNvCxnSpPr>
            <a:cxnSpLocks/>
            <a:stCxn id="18" idx="4"/>
            <a:endCxn id="23" idx="3"/>
          </p:cNvCxnSpPr>
          <p:nvPr/>
        </p:nvCxnSpPr>
        <p:spPr>
          <a:xfrm>
            <a:off x="593144" y="3136037"/>
            <a:ext cx="1906943" cy="35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2E6F10-BE75-41F6-99D9-7CDA877E874B}"/>
              </a:ext>
            </a:extLst>
          </p:cNvPr>
          <p:cNvCxnSpPr>
            <a:cxnSpLocks/>
            <a:stCxn id="20" idx="7"/>
            <a:endCxn id="24" idx="4"/>
          </p:cNvCxnSpPr>
          <p:nvPr/>
        </p:nvCxnSpPr>
        <p:spPr>
          <a:xfrm flipV="1">
            <a:off x="2022256" y="1910178"/>
            <a:ext cx="641046" cy="816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EFAA01-5CC6-48E8-A8BF-CB0EDBE65D71}"/>
              </a:ext>
            </a:extLst>
          </p:cNvPr>
          <p:cNvCxnSpPr>
            <a:cxnSpLocks/>
            <a:stCxn id="21" idx="7"/>
            <a:endCxn id="24" idx="2"/>
          </p:cNvCxnSpPr>
          <p:nvPr/>
        </p:nvCxnSpPr>
        <p:spPr>
          <a:xfrm>
            <a:off x="1423843" y="1558695"/>
            <a:ext cx="1008639" cy="111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3843DD-9B3C-4ED2-AB55-E1B300A4B7A4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756358" y="1839972"/>
            <a:ext cx="1743729" cy="886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5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21" y="155292"/>
            <a:ext cx="5353235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b="0" dirty="0"/>
                  <a:t>כעת נוכיח שאכן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ניקח טורניר בעל – </a:t>
                </a:r>
                <a:r>
                  <a:rPr lang="en-US" dirty="0"/>
                  <a:t>n</a:t>
                </a:r>
                <a:r>
                  <a:rPr lang="he-IL" dirty="0"/>
                  <a:t> קודקודים וסידור חציון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b="0" dirty="0"/>
                  <a:t> ללא </a:t>
                </a:r>
                <a:r>
                  <a:rPr lang="he-IL" b="0" dirty="0">
                    <a:solidFill>
                      <a:schemeClr val="bg1"/>
                    </a:solidFill>
                  </a:rPr>
                  <a:t>אינדקסים רעים </a:t>
                </a:r>
                <a:endParaRPr lang="he-IL" b="0" dirty="0"/>
              </a:p>
              <a:p>
                <a:pPr algn="r" rtl="1"/>
                <a:r>
                  <a:rPr lang="he-IL" dirty="0"/>
                  <a:t>ויהי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b="0" dirty="0"/>
                  <a:t> להיות קבוצה של אינדקסים – </a:t>
                </a:r>
                <a:r>
                  <a:rPr lang="en-US" b="0" dirty="0" err="1"/>
                  <a:t>i</a:t>
                </a:r>
                <a:r>
                  <a:rPr lang="he-IL" b="0" dirty="0"/>
                  <a:t> כך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היא לא צלע</a:t>
                </a:r>
              </a:p>
              <a:p>
                <a:pPr algn="r" rtl="1"/>
                <a:r>
                  <a:rPr lang="he-IL" dirty="0"/>
                  <a:t>אז נראה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הוא מסלול מכוון על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he-IL" b="0" dirty="0"/>
                  <a:t> קודקודים שהחזקה ה – 2 שלו מוכלת בטורניר.</a:t>
                </a:r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56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21" y="155292"/>
            <a:ext cx="5353235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ראשית </a:t>
                </a:r>
                <a:r>
                  <a:rPr lang="he-IL" b="0" dirty="0"/>
                  <a:t>נראה שאם – </a:t>
                </a:r>
                <a:r>
                  <a:rPr lang="en-US" b="0" dirty="0"/>
                  <a:t>i+2</a:t>
                </a:r>
                <a:r>
                  <a:rPr lang="he-IL" b="0" dirty="0"/>
                  <a:t> לא נמצא ב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אז – </a:t>
                </a:r>
                <a:r>
                  <a:rPr lang="en-US" dirty="0"/>
                  <a:t>i,i+1</a:t>
                </a:r>
                <a:r>
                  <a:rPr lang="he-IL" dirty="0"/>
                  <a:t> כן נמצאים ב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אם – </a:t>
                </a:r>
                <a:r>
                  <a:rPr lang="en-US" dirty="0"/>
                  <a:t>i+2 </a:t>
                </a:r>
                <a:r>
                  <a:rPr lang="he-IL" dirty="0"/>
                  <a:t> לא ב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אז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b="0" dirty="0"/>
                  <a:t> היא צלע ואז נוכל "לסובב" את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להיות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b="0" dirty="0"/>
                  <a:t> לפי – </a:t>
                </a:r>
                <a:r>
                  <a:rPr lang="en-US" dirty="0"/>
                  <a:t>(b)</a:t>
                </a:r>
                <a:r>
                  <a:rPr lang="he-IL" dirty="0"/>
                  <a:t> ואז לפי – </a:t>
                </a:r>
                <a:r>
                  <a:rPr lang="en-US" dirty="0"/>
                  <a:t>(a)</a:t>
                </a:r>
                <a:r>
                  <a:rPr lang="he-IL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b="0" dirty="0"/>
                  <a:t> חייבת להיות צלע ולכן – </a:t>
                </a:r>
                <a:r>
                  <a:rPr lang="en-US" b="0" dirty="0"/>
                  <a:t>i+1</a:t>
                </a:r>
                <a:r>
                  <a:rPr lang="he-IL" b="0" dirty="0"/>
                  <a:t> נמצאת ב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ומכיוון שאין אינדקסים רעים אז – </a:t>
                </a:r>
                <a:r>
                  <a:rPr lang="en-US" dirty="0" err="1"/>
                  <a:t>i</a:t>
                </a:r>
                <a:r>
                  <a:rPr lang="he-IL" dirty="0"/>
                  <a:t> הוא גם לא אינדקס רע ולכן הצלע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b="0" dirty="0"/>
                  <a:t> חייבת להיות אחרת – </a:t>
                </a:r>
                <a:r>
                  <a:rPr lang="en-US" b="0" dirty="0" err="1"/>
                  <a:t>i</a:t>
                </a:r>
                <a:r>
                  <a:rPr lang="he-IL" b="0" dirty="0"/>
                  <a:t> היה אינדקס רע כי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b="0" dirty="0"/>
                  <a:t>  נמצאת.</a:t>
                </a:r>
              </a:p>
              <a:p>
                <a:pPr algn="r" rtl="1"/>
                <a:r>
                  <a:rPr lang="he-IL" dirty="0"/>
                  <a:t>ולכן גם – </a:t>
                </a:r>
                <a:r>
                  <a:rPr lang="en-US" dirty="0" err="1"/>
                  <a:t>i</a:t>
                </a:r>
                <a:r>
                  <a:rPr lang="he-IL" dirty="0"/>
                  <a:t> נמצאת ב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מכל האמור לעיל אנחנו כבר רואים שאורך המסלול הוא לכל הפחות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1ADEAF2-65CD-4AE8-A7ED-66C051DB5C5B}"/>
              </a:ext>
            </a:extLst>
          </p:cNvPr>
          <p:cNvSpPr/>
          <p:nvPr/>
        </p:nvSpPr>
        <p:spPr>
          <a:xfrm>
            <a:off x="640671" y="4687410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242B9-F5E7-4EC4-BC07-7F148C496928}"/>
              </a:ext>
            </a:extLst>
          </p:cNvPr>
          <p:cNvSpPr/>
          <p:nvPr/>
        </p:nvSpPr>
        <p:spPr>
          <a:xfrm>
            <a:off x="2398257" y="4687409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82CDF1-50C0-4016-9543-1D1A110E3728}"/>
              </a:ext>
            </a:extLst>
          </p:cNvPr>
          <p:cNvSpPr/>
          <p:nvPr/>
        </p:nvSpPr>
        <p:spPr>
          <a:xfrm>
            <a:off x="3385161" y="3428999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D3D58-CDC1-4D2D-8C3D-DEB1F64820F4}"/>
              </a:ext>
            </a:extLst>
          </p:cNvPr>
          <p:cNvSpPr/>
          <p:nvPr/>
        </p:nvSpPr>
        <p:spPr>
          <a:xfrm>
            <a:off x="1473694" y="3429000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3CDE0D-15C9-4149-A38B-FBA377A91134}"/>
              </a:ext>
            </a:extLst>
          </p:cNvPr>
          <p:cNvSpPr/>
          <p:nvPr/>
        </p:nvSpPr>
        <p:spPr>
          <a:xfrm>
            <a:off x="2435246" y="2170591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D99D3-BF38-4B3A-9D86-1B09AEDE1FB8}"/>
              </a:ext>
            </a:extLst>
          </p:cNvPr>
          <p:cNvSpPr/>
          <p:nvPr/>
        </p:nvSpPr>
        <p:spPr>
          <a:xfrm>
            <a:off x="4854606" y="4687409"/>
            <a:ext cx="559293" cy="5859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FDA5-C08C-44E6-9E2D-A3D77A89A227}"/>
              </a:ext>
            </a:extLst>
          </p:cNvPr>
          <p:cNvSpPr txBox="1"/>
          <p:nvPr/>
        </p:nvSpPr>
        <p:spPr>
          <a:xfrm>
            <a:off x="4977799" y="4809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6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56117-F5D0-4A35-80FB-77ED25468156}"/>
              </a:ext>
            </a:extLst>
          </p:cNvPr>
          <p:cNvSpPr txBox="1"/>
          <p:nvPr/>
        </p:nvSpPr>
        <p:spPr>
          <a:xfrm>
            <a:off x="3508354" y="3549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29ECF-45FC-400D-ADCD-9F16BE063B09}"/>
              </a:ext>
            </a:extLst>
          </p:cNvPr>
          <p:cNvSpPr txBox="1"/>
          <p:nvPr/>
        </p:nvSpPr>
        <p:spPr>
          <a:xfrm>
            <a:off x="2538853" y="2294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FD5A5-A45B-423E-B51F-FA8D0DFFC788}"/>
              </a:ext>
            </a:extLst>
          </p:cNvPr>
          <p:cNvSpPr txBox="1"/>
          <p:nvPr/>
        </p:nvSpPr>
        <p:spPr>
          <a:xfrm>
            <a:off x="1596887" y="3549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AF7E8-9688-423F-B2E7-AD0BE3B32B89}"/>
              </a:ext>
            </a:extLst>
          </p:cNvPr>
          <p:cNvSpPr txBox="1"/>
          <p:nvPr/>
        </p:nvSpPr>
        <p:spPr>
          <a:xfrm>
            <a:off x="2489736" y="4795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78B42-9FBD-448F-8815-A31CA3A646D1}"/>
              </a:ext>
            </a:extLst>
          </p:cNvPr>
          <p:cNvSpPr txBox="1"/>
          <p:nvPr/>
        </p:nvSpPr>
        <p:spPr>
          <a:xfrm>
            <a:off x="763864" y="4795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D1C76F-7203-4D17-BB2A-10E04667F537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199964" y="4980373"/>
            <a:ext cx="11982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D50607-D37D-473A-89B3-5BEF51C7BFBB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951080" y="3929120"/>
            <a:ext cx="529084" cy="84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D2F514-9542-40E9-A370-E5FE039E626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2032987" y="3721963"/>
            <a:ext cx="13521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07935-9314-456D-A6FC-617E9797D3C5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2912632" y="2670711"/>
            <a:ext cx="554436" cy="844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18E9F-F887-44BD-81B4-352E70F276A2}"/>
              </a:ext>
            </a:extLst>
          </p:cNvPr>
          <p:cNvCxnSpPr>
            <a:cxnSpLocks/>
            <a:stCxn id="8" idx="6"/>
            <a:endCxn id="9" idx="0"/>
          </p:cNvCxnSpPr>
          <p:nvPr/>
        </p:nvCxnSpPr>
        <p:spPr>
          <a:xfrm>
            <a:off x="2994539" y="2463555"/>
            <a:ext cx="2139714" cy="222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83AF43-1AF8-4F2D-BB5A-7A8D2F5B294C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753341" y="2670711"/>
            <a:ext cx="763812" cy="7582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828896-FD5C-4D7A-A379-74758A2C697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862547" y="3929119"/>
            <a:ext cx="1073966" cy="84409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D9BF4D-F863-4679-A1F6-F9787D60F6E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32987" y="3830261"/>
            <a:ext cx="2821619" cy="115011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E4FD6F-1A63-4894-ADA8-13FA08AA64FA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118057" y="3929120"/>
            <a:ext cx="437544" cy="844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AF3E5E-40E1-4835-A25D-7C5C4E32B4D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875643" y="3929119"/>
            <a:ext cx="591425" cy="844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67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21" y="155292"/>
            <a:ext cx="5353235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כעת רק נותר לבדוק האם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הן צלעות בטורניר.</a:t>
                </a:r>
              </a:p>
              <a:p>
                <a:pPr algn="r" rtl="1"/>
                <a:r>
                  <a:rPr lang="he-IL" dirty="0"/>
                  <a:t>לפי מה שאמרנו קודם אנחנו יודעים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b="0" dirty="0"/>
                  <a:t> </a:t>
                </a:r>
                <a:endParaRPr lang="en-US" b="0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היא צלע מ – </a:t>
                </a:r>
                <a:r>
                  <a:rPr lang="en-US" b="0" dirty="0"/>
                  <a:t>(a)</a:t>
                </a:r>
                <a:r>
                  <a:rPr lang="he-IL" b="0" dirty="0"/>
                  <a:t> ו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היא צלע מההגדרה של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אז כל מה שנותר להראות הוא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היא צלע כאשר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e-IL" b="0" dirty="0"/>
                  <a:t> </a:t>
                </a:r>
                <a:endParaRPr lang="en-US" b="0" dirty="0"/>
              </a:p>
              <a:p>
                <a:pPr algn="r" rtl="1"/>
                <a:r>
                  <a:rPr lang="he-IL" b="0" dirty="0"/>
                  <a:t>במקרה זה קיים אינדקס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b="0" dirty="0"/>
                  <a:t> כך ש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b="0" dirty="0"/>
                  <a:t> שהוא לא ב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e-IL" b="0" dirty="0"/>
                  <a:t> כלומר הצלע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b="0" dirty="0"/>
                  <a:t> היא צלע בטורניר. </a:t>
                </a:r>
              </a:p>
              <a:p>
                <a:pPr algn="r" rtl="1"/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EC102-11B6-4697-BDCD-4692DA051CC5}"/>
                  </a:ext>
                </a:extLst>
              </p:cNvPr>
              <p:cNvSpPr txBox="1"/>
              <p:nvPr/>
            </p:nvSpPr>
            <p:spPr>
              <a:xfrm>
                <a:off x="-113284" y="1562469"/>
                <a:ext cx="5792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EC102-11B6-4697-BDCD-4692DA05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284" y="1562469"/>
                <a:ext cx="579267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A9B53-72A0-4709-AAA7-AB209A6293C6}"/>
                  </a:ext>
                </a:extLst>
              </p:cNvPr>
              <p:cNvSpPr txBox="1"/>
              <p:nvPr/>
            </p:nvSpPr>
            <p:spPr>
              <a:xfrm>
                <a:off x="2452355" y="1891265"/>
                <a:ext cx="322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{…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A9B53-72A0-4709-AAA7-AB209A62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55" y="1891265"/>
                <a:ext cx="3227037" cy="369332"/>
              </a:xfrm>
              <a:prstGeom prst="rect">
                <a:avLst/>
              </a:prstGeom>
              <a:blipFill>
                <a:blip r:embed="rId4"/>
                <a:stretch>
                  <a:fillRect l="-1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12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99D-AB72-4D11-9A85-77134E4A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824" y="581250"/>
            <a:ext cx="6106351" cy="66926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החזקה ה – </a:t>
            </a:r>
            <a:r>
              <a:rPr lang="en-US" sz="4400" dirty="0">
                <a:solidFill>
                  <a:schemeClr val="bg1"/>
                </a:solidFill>
              </a:rPr>
              <a:t>k</a:t>
            </a:r>
            <a:r>
              <a:rPr lang="he-IL" sz="4400" dirty="0">
                <a:solidFill>
                  <a:schemeClr val="bg1"/>
                </a:solidFill>
              </a:rPr>
              <a:t> של מסלול מכוון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B5F113-B769-4443-96D6-891FE07B638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08549" y="1658143"/>
                <a:ext cx="4942232" cy="3541714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יהי מסלול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he-IL" dirty="0"/>
                  <a:t> החזקה ה – </a:t>
                </a:r>
                <a:r>
                  <a:rPr lang="en-US" dirty="0"/>
                  <a:t>k</a:t>
                </a:r>
                <a:r>
                  <a:rPr lang="he-IL" dirty="0"/>
                  <a:t> של המסלול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he-IL" dirty="0"/>
                  <a:t> הוא גרף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he-IL" dirty="0"/>
                  <a:t> על אותם הקודקודים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אשר מכיל את הצלע המכוונת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אם ורק אם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B5F113-B769-4443-96D6-891FE07B6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08549" y="1658143"/>
                <a:ext cx="4942232" cy="3541714"/>
              </a:xfrm>
              <a:blipFill>
                <a:blip r:embed="rId2"/>
                <a:stretch>
                  <a:fillRect t="-86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411045E-8C4F-415F-8811-6B19046BFC17}"/>
              </a:ext>
            </a:extLst>
          </p:cNvPr>
          <p:cNvSpPr/>
          <p:nvPr/>
        </p:nvSpPr>
        <p:spPr>
          <a:xfrm>
            <a:off x="248574" y="1250511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64EEF6-3490-47C7-8374-439B31D43949}"/>
              </a:ext>
            </a:extLst>
          </p:cNvPr>
          <p:cNvSpPr/>
          <p:nvPr/>
        </p:nvSpPr>
        <p:spPr>
          <a:xfrm>
            <a:off x="2721396" y="1250510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4C1E66-1E72-4D23-AA80-228DF10E51EF}"/>
              </a:ext>
            </a:extLst>
          </p:cNvPr>
          <p:cNvSpPr/>
          <p:nvPr/>
        </p:nvSpPr>
        <p:spPr>
          <a:xfrm>
            <a:off x="248574" y="3622328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AC024-D8A5-436C-922F-7501EDE18D6C}"/>
              </a:ext>
            </a:extLst>
          </p:cNvPr>
          <p:cNvSpPr/>
          <p:nvPr/>
        </p:nvSpPr>
        <p:spPr>
          <a:xfrm>
            <a:off x="2721396" y="3622328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B005EA-8C2D-48DB-921F-390CFA79DB7A}"/>
              </a:ext>
            </a:extLst>
          </p:cNvPr>
          <p:cNvCxnSpPr>
            <a:stCxn id="5" idx="6"/>
          </p:cNvCxnSpPr>
          <p:nvPr/>
        </p:nvCxnSpPr>
        <p:spPr>
          <a:xfrm flipV="1">
            <a:off x="852256" y="1556789"/>
            <a:ext cx="1793289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C9AE0-AB15-4F41-B73B-D2F4C66217B1}"/>
              </a:ext>
            </a:extLst>
          </p:cNvPr>
          <p:cNvCxnSpPr>
            <a:stCxn id="6" idx="4"/>
          </p:cNvCxnSpPr>
          <p:nvPr/>
        </p:nvCxnSpPr>
        <p:spPr>
          <a:xfrm>
            <a:off x="3023237" y="1863069"/>
            <a:ext cx="0" cy="1677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B41545-6BF6-4650-A196-D3201B0A910F}"/>
              </a:ext>
            </a:extLst>
          </p:cNvPr>
          <p:cNvCxnSpPr>
            <a:stCxn id="7" idx="0"/>
          </p:cNvCxnSpPr>
          <p:nvPr/>
        </p:nvCxnSpPr>
        <p:spPr>
          <a:xfrm flipV="1">
            <a:off x="550415" y="1925214"/>
            <a:ext cx="0" cy="16971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8B316D-697E-4E41-BCC9-517FB39DC429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949910" y="3928607"/>
            <a:ext cx="177148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B62E9-8ABC-46FB-B387-B6A87BE3BD57}"/>
              </a:ext>
            </a:extLst>
          </p:cNvPr>
          <p:cNvCxnSpPr>
            <a:stCxn id="7" idx="7"/>
          </p:cNvCxnSpPr>
          <p:nvPr/>
        </p:nvCxnSpPr>
        <p:spPr>
          <a:xfrm flipV="1">
            <a:off x="763849" y="1863069"/>
            <a:ext cx="1957547" cy="184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F71CD2-9D2D-48A3-9E99-A54674B9404F}"/>
              </a:ext>
            </a:extLst>
          </p:cNvPr>
          <p:cNvCxnSpPr>
            <a:stCxn id="5" idx="5"/>
          </p:cNvCxnSpPr>
          <p:nvPr/>
        </p:nvCxnSpPr>
        <p:spPr>
          <a:xfrm>
            <a:off x="763849" y="1773363"/>
            <a:ext cx="2023739" cy="184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08892-8782-41FA-9561-D95A2BC82A86}"/>
                  </a:ext>
                </a:extLst>
              </p:cNvPr>
              <p:cNvSpPr txBox="1"/>
              <p:nvPr/>
            </p:nvSpPr>
            <p:spPr>
              <a:xfrm>
                <a:off x="3337809" y="1985065"/>
                <a:ext cx="1195071" cy="4029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1,2,4,3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08892-8782-41FA-9561-D95A2BC8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09" y="1985065"/>
                <a:ext cx="1195071" cy="402931"/>
              </a:xfrm>
              <a:prstGeom prst="rect">
                <a:avLst/>
              </a:prstGeom>
              <a:blipFill>
                <a:blip r:embed="rId3"/>
                <a:stretch>
                  <a:fillRect r="-2513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34123AC9-8CE6-40BA-B4F4-293B50867B9F}"/>
              </a:ext>
            </a:extLst>
          </p:cNvPr>
          <p:cNvSpPr/>
          <p:nvPr/>
        </p:nvSpPr>
        <p:spPr>
          <a:xfrm>
            <a:off x="3570847" y="5452607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FDAEBB-0311-45C2-B6C7-F1675AA7A10A}"/>
              </a:ext>
            </a:extLst>
          </p:cNvPr>
          <p:cNvSpPr/>
          <p:nvPr/>
        </p:nvSpPr>
        <p:spPr>
          <a:xfrm>
            <a:off x="5346772" y="5452608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C8C527-8C02-42D8-8EC8-4CD3430C713A}"/>
              </a:ext>
            </a:extLst>
          </p:cNvPr>
          <p:cNvSpPr/>
          <p:nvPr/>
        </p:nvSpPr>
        <p:spPr>
          <a:xfrm>
            <a:off x="5346772" y="4234887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7D5E0C-7D9B-4A57-8B5E-DAA12CDBC35F}"/>
              </a:ext>
            </a:extLst>
          </p:cNvPr>
          <p:cNvSpPr/>
          <p:nvPr/>
        </p:nvSpPr>
        <p:spPr>
          <a:xfrm>
            <a:off x="3535727" y="4234887"/>
            <a:ext cx="603682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9A6DFA-B72C-41CF-9019-925EE86B812B}"/>
              </a:ext>
            </a:extLst>
          </p:cNvPr>
          <p:cNvCxnSpPr>
            <a:stCxn id="20" idx="6"/>
          </p:cNvCxnSpPr>
          <p:nvPr/>
        </p:nvCxnSpPr>
        <p:spPr>
          <a:xfrm flipV="1">
            <a:off x="4139409" y="4541166"/>
            <a:ext cx="11339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600640-EABD-45B7-A9F7-AA95F298CD07}"/>
              </a:ext>
            </a:extLst>
          </p:cNvPr>
          <p:cNvCxnSpPr>
            <a:stCxn id="19" idx="4"/>
          </p:cNvCxnSpPr>
          <p:nvPr/>
        </p:nvCxnSpPr>
        <p:spPr>
          <a:xfrm>
            <a:off x="5648613" y="4847446"/>
            <a:ext cx="0" cy="51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5F28A6-AE31-49F3-8274-80EB0A79D4EE}"/>
              </a:ext>
            </a:extLst>
          </p:cNvPr>
          <p:cNvCxnSpPr>
            <a:stCxn id="20" idx="5"/>
          </p:cNvCxnSpPr>
          <p:nvPr/>
        </p:nvCxnSpPr>
        <p:spPr>
          <a:xfrm>
            <a:off x="4051002" y="4757739"/>
            <a:ext cx="1222334" cy="82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49E9FD-0A5C-4EA7-A303-30C949E5AE0E}"/>
              </a:ext>
            </a:extLst>
          </p:cNvPr>
          <p:cNvCxnSpPr>
            <a:stCxn id="19" idx="3"/>
          </p:cNvCxnSpPr>
          <p:nvPr/>
        </p:nvCxnSpPr>
        <p:spPr>
          <a:xfrm flipH="1">
            <a:off x="4212845" y="4757739"/>
            <a:ext cx="1222334" cy="835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D7D4FC-F51D-4114-A1B6-89B527F89159}"/>
                  </a:ext>
                </a:extLst>
              </p:cNvPr>
              <p:cNvSpPr txBox="1"/>
              <p:nvPr/>
            </p:nvSpPr>
            <p:spPr>
              <a:xfrm>
                <a:off x="3337809" y="2395078"/>
                <a:ext cx="1373001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4D7D4FC-F51D-4114-A1B6-89B527F8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09" y="2395078"/>
                <a:ext cx="13730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458FD2-244E-4F86-8003-8758D2195549}"/>
                  </a:ext>
                </a:extLst>
              </p:cNvPr>
              <p:cNvSpPr txBox="1"/>
              <p:nvPr/>
            </p:nvSpPr>
            <p:spPr>
              <a:xfrm>
                <a:off x="3636408" y="3717230"/>
                <a:ext cx="2213363" cy="4491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458FD2-244E-4F86-8003-8758D2195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08" y="3717230"/>
                <a:ext cx="2213363" cy="449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48746-EB96-4C9D-8D41-BEB947AEBFF7}"/>
              </a:ext>
            </a:extLst>
          </p:cNvPr>
          <p:cNvCxnSpPr>
            <a:stCxn id="18" idx="2"/>
            <a:endCxn id="17" idx="6"/>
          </p:cNvCxnSpPr>
          <p:nvPr/>
        </p:nvCxnSpPr>
        <p:spPr>
          <a:xfrm flipH="1" flipV="1">
            <a:off x="4174529" y="5758887"/>
            <a:ext cx="1172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55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21" y="155292"/>
            <a:ext cx="5353235" cy="802425"/>
          </a:xfrm>
        </p:spPr>
        <p:txBody>
          <a:bodyPr>
            <a:normAutofit/>
          </a:bodyPr>
          <a:lstStyle/>
          <a:p>
            <a:pPr algn="r" rtl="1"/>
            <a:r>
              <a:rPr lang="en-US" sz="4400" dirty="0">
                <a:solidFill>
                  <a:schemeClr val="bg1"/>
                </a:solidFill>
              </a:rPr>
              <a:t>The square of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b="0" dirty="0"/>
                  <a:t>אז נחלק לשני מקרים אפשריים:</a:t>
                </a:r>
              </a:p>
              <a:p>
                <a:pPr algn="r" rtl="1"/>
                <a:r>
                  <a:rPr lang="he-IL" dirty="0"/>
                  <a:t>אם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b="0" dirty="0"/>
                  <a:t> אז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היא צלע מתכונה – </a:t>
                </a:r>
                <a:r>
                  <a:rPr lang="en-US" b="0" dirty="0"/>
                  <a:t>(c)</a:t>
                </a:r>
                <a:r>
                  <a:rPr lang="he-IL" b="0" dirty="0"/>
                  <a:t> </a:t>
                </a:r>
              </a:p>
              <a:p>
                <a:pPr algn="r" rtl="1"/>
                <a:r>
                  <a:rPr lang="he-IL" dirty="0"/>
                  <a:t>ואם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b="0" dirty="0"/>
                  <a:t> אז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היא צלע כי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b="0" dirty="0"/>
                  <a:t> הוא לא אינדקס רע</a:t>
                </a:r>
              </a:p>
              <a:p>
                <a:pPr algn="r" rtl="1"/>
                <a:r>
                  <a:rPr lang="he-IL" dirty="0"/>
                  <a:t>מהבנייה שלנו ולכן אסור שהצלע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e-IL" b="0" dirty="0"/>
                  <a:t> תהיה.</a:t>
                </a:r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EC102-11B6-4697-BDCD-4692DA051CC5}"/>
                  </a:ext>
                </a:extLst>
              </p:cNvPr>
              <p:cNvSpPr txBox="1"/>
              <p:nvPr/>
            </p:nvSpPr>
            <p:spPr>
              <a:xfrm>
                <a:off x="-113284" y="1562469"/>
                <a:ext cx="5792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EC102-11B6-4697-BDCD-4692DA05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284" y="1562469"/>
                <a:ext cx="579267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A9B53-72A0-4709-AAA7-AB209A6293C6}"/>
                  </a:ext>
                </a:extLst>
              </p:cNvPr>
              <p:cNvSpPr txBox="1"/>
              <p:nvPr/>
            </p:nvSpPr>
            <p:spPr>
              <a:xfrm>
                <a:off x="2452355" y="1891265"/>
                <a:ext cx="322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{…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8A9B53-72A0-4709-AAA7-AB209A62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55" y="1891265"/>
                <a:ext cx="3227037" cy="369332"/>
              </a:xfrm>
              <a:prstGeom prst="rect">
                <a:avLst/>
              </a:prstGeom>
              <a:blipFill>
                <a:blip r:embed="rId4"/>
                <a:stretch>
                  <a:fillRect l="-1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196723-4185-4E11-BA9D-C27AC99B7EE7}"/>
              </a:ext>
            </a:extLst>
          </p:cNvPr>
          <p:cNvSpPr/>
          <p:nvPr/>
        </p:nvSpPr>
        <p:spPr>
          <a:xfrm>
            <a:off x="4349568" y="3802853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743BFB-92C9-4C8B-9A29-430CC067AF0E}"/>
              </a:ext>
            </a:extLst>
          </p:cNvPr>
          <p:cNvSpPr/>
          <p:nvPr/>
        </p:nvSpPr>
        <p:spPr>
          <a:xfrm>
            <a:off x="4293385" y="4938288"/>
            <a:ext cx="612560" cy="594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23A00-8B8F-4E57-88E8-ED72C3E7FF6F}"/>
              </a:ext>
            </a:extLst>
          </p:cNvPr>
          <p:cNvSpPr/>
          <p:nvPr/>
        </p:nvSpPr>
        <p:spPr>
          <a:xfrm>
            <a:off x="3040885" y="3802853"/>
            <a:ext cx="612560" cy="594804"/>
          </a:xfrm>
          <a:prstGeom prst="ellipse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ABC5E-060F-4CAF-946A-0BA60948F0E7}"/>
              </a:ext>
            </a:extLst>
          </p:cNvPr>
          <p:cNvSpPr/>
          <p:nvPr/>
        </p:nvSpPr>
        <p:spPr>
          <a:xfrm>
            <a:off x="3055174" y="4998879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373D16-346F-4645-86B2-3E4AA3967793}"/>
              </a:ext>
            </a:extLst>
          </p:cNvPr>
          <p:cNvSpPr/>
          <p:nvPr/>
        </p:nvSpPr>
        <p:spPr>
          <a:xfrm>
            <a:off x="1683285" y="3681274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88D13-58F3-48F7-AD59-0163899A9261}"/>
              </a:ext>
            </a:extLst>
          </p:cNvPr>
          <p:cNvSpPr/>
          <p:nvPr/>
        </p:nvSpPr>
        <p:spPr>
          <a:xfrm>
            <a:off x="363243" y="3691631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BC64E1-7229-48AA-98CA-1EF3E1572B82}"/>
              </a:ext>
            </a:extLst>
          </p:cNvPr>
          <p:cNvSpPr/>
          <p:nvPr/>
        </p:nvSpPr>
        <p:spPr>
          <a:xfrm>
            <a:off x="1510683" y="4968536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8A1CF8-5E78-40E3-8CBB-9460C31AE1D1}"/>
              </a:ext>
            </a:extLst>
          </p:cNvPr>
          <p:cNvSpPr/>
          <p:nvPr/>
        </p:nvSpPr>
        <p:spPr>
          <a:xfrm>
            <a:off x="372862" y="4899496"/>
            <a:ext cx="612560" cy="594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A46E9-4EBF-43D9-88CC-C1570F979314}"/>
              </a:ext>
            </a:extLst>
          </p:cNvPr>
          <p:cNvSpPr txBox="1"/>
          <p:nvPr/>
        </p:nvSpPr>
        <p:spPr>
          <a:xfrm>
            <a:off x="1657197" y="5051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5725F-0528-46C4-B60F-BF313341D617}"/>
              </a:ext>
            </a:extLst>
          </p:cNvPr>
          <p:cNvSpPr txBox="1"/>
          <p:nvPr/>
        </p:nvSpPr>
        <p:spPr>
          <a:xfrm>
            <a:off x="500263" y="3802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BAEEE-FFAC-4F36-BAD8-0397F29ABBB0}"/>
              </a:ext>
            </a:extLst>
          </p:cNvPr>
          <p:cNvSpPr txBox="1"/>
          <p:nvPr/>
        </p:nvSpPr>
        <p:spPr>
          <a:xfrm>
            <a:off x="555490" y="4998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10AE4-5DF7-4839-BCB7-4D55DAA2DF9F}"/>
              </a:ext>
            </a:extLst>
          </p:cNvPr>
          <p:cNvSpPr txBox="1"/>
          <p:nvPr/>
        </p:nvSpPr>
        <p:spPr>
          <a:xfrm>
            <a:off x="1810337" y="3802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4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0CC2E-D115-43EC-8C0B-AF870A1F11F5}"/>
              </a:ext>
            </a:extLst>
          </p:cNvPr>
          <p:cNvSpPr txBox="1"/>
          <p:nvPr/>
        </p:nvSpPr>
        <p:spPr>
          <a:xfrm>
            <a:off x="3205001" y="5123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5E4FFB-24DD-4E23-9759-9911E9178922}"/>
              </a:ext>
            </a:extLst>
          </p:cNvPr>
          <p:cNvSpPr txBox="1"/>
          <p:nvPr/>
        </p:nvSpPr>
        <p:spPr>
          <a:xfrm>
            <a:off x="3190712" y="38940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6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C9168-D328-4744-AAB5-156793E7F778}"/>
              </a:ext>
            </a:extLst>
          </p:cNvPr>
          <p:cNvSpPr txBox="1"/>
          <p:nvPr/>
        </p:nvSpPr>
        <p:spPr>
          <a:xfrm>
            <a:off x="4443212" y="5049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FF072-2348-46D5-AB57-62ACEA5431BE}"/>
              </a:ext>
            </a:extLst>
          </p:cNvPr>
          <p:cNvSpPr txBox="1"/>
          <p:nvPr/>
        </p:nvSpPr>
        <p:spPr>
          <a:xfrm>
            <a:off x="4499395" y="39180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8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DDEEC9-C76E-4281-97E6-E6F3FBFA95F5}"/>
              </a:ext>
            </a:extLst>
          </p:cNvPr>
          <p:cNvCxnSpPr>
            <a:stCxn id="8" idx="0"/>
            <a:endCxn id="10" idx="7"/>
          </p:cNvCxnSpPr>
          <p:nvPr/>
        </p:nvCxnSpPr>
        <p:spPr>
          <a:xfrm flipH="1">
            <a:off x="3578027" y="4938288"/>
            <a:ext cx="1021638" cy="147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7EDC47-8309-4425-A37F-871A244BBF5E}"/>
              </a:ext>
            </a:extLst>
          </p:cNvPr>
          <p:cNvCxnSpPr>
            <a:stCxn id="10" idx="0"/>
            <a:endCxn id="3" idx="4"/>
          </p:cNvCxnSpPr>
          <p:nvPr/>
        </p:nvCxnSpPr>
        <p:spPr>
          <a:xfrm flipV="1">
            <a:off x="3361454" y="4397657"/>
            <a:ext cx="1294394" cy="60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E8EA0B-3229-4A04-9D2E-4DA52D315B44}"/>
              </a:ext>
            </a:extLst>
          </p:cNvPr>
          <p:cNvCxnSpPr>
            <a:stCxn id="9" idx="1"/>
            <a:endCxn id="11" idx="7"/>
          </p:cNvCxnSpPr>
          <p:nvPr/>
        </p:nvCxnSpPr>
        <p:spPr>
          <a:xfrm flipH="1" flipV="1">
            <a:off x="2206138" y="3768381"/>
            <a:ext cx="924454" cy="12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AB-9A47-4A32-8CAD-43EFFF65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37" y="62898"/>
            <a:ext cx="2041865" cy="802425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סיכום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</p:spPr>
            <p:txBody>
              <a:bodyPr/>
              <a:lstStyle/>
              <a:p>
                <a:pPr algn="r" rtl="1"/>
                <a:r>
                  <a:rPr lang="he-IL" b="0" dirty="0"/>
                  <a:t>הוכחנו ש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he-IL" b="0" dirty="0"/>
                  <a:t> ולכן בסך </a:t>
                </a:r>
                <a:r>
                  <a:rPr lang="he-IL" b="0" dirty="0" err="1"/>
                  <a:t>הכל</a:t>
                </a:r>
                <a:r>
                  <a:rPr lang="he-IL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he-IL" b="0" dirty="0"/>
              </a:p>
              <a:p>
                <a:pPr algn="r" rtl="1"/>
                <a:r>
                  <a:rPr lang="he-IL" b="0" dirty="0"/>
                  <a:t>כלומר שבכל טורניר בעל – </a:t>
                </a:r>
                <a:r>
                  <a:rPr lang="en-US" b="0" dirty="0"/>
                  <a:t>n</a:t>
                </a:r>
                <a:r>
                  <a:rPr lang="he-IL" b="0" dirty="0"/>
                  <a:t> קודקודים מוכל החזקה ה -2 של מסלול מאורך -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b="0" dirty="0"/>
              </a:p>
              <a:p>
                <a:pPr algn="r" rtl="1"/>
                <a:r>
                  <a:rPr lang="he-IL" dirty="0"/>
                  <a:t>כמו כן הראנו חסמים לינאריים למקרה הכללי.</a:t>
                </a:r>
                <a:endParaRPr lang="en-US" b="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373790C-99C1-4345-A374-D2CC6649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92414" y="1365180"/>
                <a:ext cx="7275622" cy="3541714"/>
              </a:xfrm>
              <a:blipFill>
                <a:blip r:embed="rId2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FBA29BE-38C7-4238-82C8-DC944E85F672}"/>
              </a:ext>
            </a:extLst>
          </p:cNvPr>
          <p:cNvSpPr txBox="1"/>
          <p:nvPr/>
        </p:nvSpPr>
        <p:spPr>
          <a:xfrm>
            <a:off x="1367162" y="5114363"/>
            <a:ext cx="420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תודה רבה למי שהקשיב!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A3F-7E95-45FA-8481-B8F50DEC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42" y="408373"/>
            <a:ext cx="2952000" cy="740281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איך מוכיחים?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881A5-DCE9-4DAB-A2D1-8A888220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8743" y="1658143"/>
            <a:ext cx="4125810" cy="3541714"/>
          </a:xfrm>
        </p:spPr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כדי להוכיח נראה שני חסמים, חסם תחתון וחסם עליון.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שני החסמים יהיו לינאריים ב – </a:t>
            </a:r>
            <a:r>
              <a:rPr lang="en-US" dirty="0"/>
              <a:t>n</a:t>
            </a:r>
            <a:r>
              <a:rPr lang="he-IL" dirty="0"/>
              <a:t> ולכן המסלול יהיה באורך לינארי.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לבסוף נראה את הפתרון השלם עבור – </a:t>
            </a:r>
            <a:r>
              <a:rPr lang="en-US" dirty="0"/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8513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7B8-661F-47AD-AE68-91984427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96" y="344274"/>
            <a:ext cx="2312808" cy="722526"/>
          </a:xfrm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4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8293536-C914-47A1-B94B-DC3F69D7D1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578" y="1658143"/>
                <a:ext cx="4554243" cy="3541714"/>
              </a:xfrm>
            </p:spPr>
            <p:txBody>
              <a:bodyPr/>
              <a:lstStyle/>
              <a:p>
                <a:pPr algn="r" rtl="1"/>
                <a:r>
                  <a:rPr lang="he-IL" b="1" u="sng" dirty="0">
                    <a:solidFill>
                      <a:schemeClr val="tx1">
                        <a:lumMod val="85000"/>
                      </a:schemeClr>
                    </a:solidFill>
                  </a:rPr>
                  <a:t>למה 4.</a:t>
                </a:r>
                <a:r>
                  <a:rPr lang="he-IL" dirty="0"/>
                  <a:t>יהי – </a:t>
                </a:r>
                <a:r>
                  <a:rPr lang="en-US" dirty="0"/>
                  <a:t>G</a:t>
                </a:r>
                <a:r>
                  <a:rPr lang="he-IL" dirty="0"/>
                  <a:t> גרף מכוון עם שתי תתי קבוצות זרות – </a:t>
                </a:r>
                <a:r>
                  <a:rPr lang="en-US" dirty="0"/>
                  <a:t>A,B</a:t>
                </a:r>
                <a:r>
                  <a:rPr lang="he-IL" dirty="0"/>
                  <a:t> כאשר - </a:t>
                </a:r>
                <a:r>
                  <a:rPr lang="en-US" dirty="0"/>
                  <a:t>|A|=2k+1,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ולכל קודקוד ב – </a:t>
                </a:r>
                <a:r>
                  <a:rPr lang="en-US" dirty="0"/>
                  <a:t>A</a:t>
                </a:r>
                <a:r>
                  <a:rPr lang="he-IL" dirty="0"/>
                  <a:t> יש לפחות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 err="1"/>
                  <a:t>outneighbours</a:t>
                </a:r>
                <a:r>
                  <a:rPr lang="en-US" dirty="0"/>
                  <a:t> </a:t>
                </a:r>
                <a:r>
                  <a:rPr lang="he-IL" dirty="0"/>
                  <a:t> ב – </a:t>
                </a:r>
                <a:r>
                  <a:rPr lang="en-US" dirty="0"/>
                  <a:t>B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אז – </a:t>
                </a:r>
                <a:r>
                  <a:rPr lang="en-US" dirty="0"/>
                  <a:t>A</a:t>
                </a:r>
                <a:r>
                  <a:rPr lang="he-IL" dirty="0"/>
                  <a:t> מכילה תת קבוצה – </a:t>
                </a:r>
                <a:r>
                  <a:rPr lang="en-US" dirty="0"/>
                  <a:t>A’</a:t>
                </a:r>
                <a:r>
                  <a:rPr lang="he-IL" dirty="0"/>
                  <a:t> מגודל – </a:t>
                </a:r>
                <a:r>
                  <a:rPr lang="en-US" dirty="0"/>
                  <a:t>k</a:t>
                </a:r>
                <a:r>
                  <a:rPr lang="he-IL" dirty="0"/>
                  <a:t> שיש לה לפחות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  </a:t>
                </a:r>
                <a:r>
                  <a:rPr lang="en-US" dirty="0"/>
                  <a:t>outneighbours </a:t>
                </a:r>
                <a:r>
                  <a:rPr lang="he-IL" dirty="0"/>
                  <a:t> משותפים ב – </a:t>
                </a:r>
                <a:r>
                  <a:rPr lang="en-US" dirty="0"/>
                  <a:t>B</a:t>
                </a:r>
                <a:r>
                  <a:rPr lang="he-IL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8293536-C914-47A1-B94B-DC3F69D7D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578" y="1658143"/>
                <a:ext cx="4554243" cy="3541714"/>
              </a:xfrm>
              <a:blipFill>
                <a:blip r:embed="rId2"/>
                <a:stretch>
                  <a:fillRect l="-1339" r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8F06F3B4-635D-4745-85DA-39DA3330FC4B}"/>
              </a:ext>
            </a:extLst>
          </p:cNvPr>
          <p:cNvSpPr/>
          <p:nvPr/>
        </p:nvSpPr>
        <p:spPr>
          <a:xfrm>
            <a:off x="1269507" y="1793289"/>
            <a:ext cx="4651899" cy="4323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73097-5A76-454E-BDDF-AC26B5C1DDC6}"/>
              </a:ext>
            </a:extLst>
          </p:cNvPr>
          <p:cNvSpPr txBox="1"/>
          <p:nvPr/>
        </p:nvSpPr>
        <p:spPr>
          <a:xfrm>
            <a:off x="3414156" y="14239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C1542E-4E48-404B-85B9-F7AE017827A0}"/>
              </a:ext>
            </a:extLst>
          </p:cNvPr>
          <p:cNvSpPr/>
          <p:nvPr/>
        </p:nvSpPr>
        <p:spPr>
          <a:xfrm>
            <a:off x="1775534" y="2867487"/>
            <a:ext cx="1704513" cy="17932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F3ABBE-E59F-4D6A-BA18-8D84FDD2750A}"/>
              </a:ext>
            </a:extLst>
          </p:cNvPr>
          <p:cNvSpPr/>
          <p:nvPr/>
        </p:nvSpPr>
        <p:spPr>
          <a:xfrm>
            <a:off x="4048219" y="2867487"/>
            <a:ext cx="1775532" cy="20152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71DC5-A8B5-41D8-AF84-8DD8F53F241E}"/>
              </a:ext>
            </a:extLst>
          </p:cNvPr>
          <p:cNvSpPr txBox="1"/>
          <p:nvPr/>
        </p:nvSpPr>
        <p:spPr>
          <a:xfrm>
            <a:off x="2465726" y="24981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C8052-93BD-4CBF-ACEB-F0686ECF50CB}"/>
              </a:ext>
            </a:extLst>
          </p:cNvPr>
          <p:cNvSpPr txBox="1"/>
          <p:nvPr/>
        </p:nvSpPr>
        <p:spPr>
          <a:xfrm>
            <a:off x="4833085" y="25671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50C6D-E1F6-487C-A035-46E4C57B0182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3230427" y="3130108"/>
            <a:ext cx="1077813" cy="32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5235B3-0604-4286-B536-C39559818DD4}"/>
                  </a:ext>
                </a:extLst>
              </p:cNvPr>
              <p:cNvSpPr txBox="1"/>
              <p:nvPr/>
            </p:nvSpPr>
            <p:spPr>
              <a:xfrm>
                <a:off x="2890327" y="2284762"/>
                <a:ext cx="1775532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5235B3-0604-4286-B536-C3955981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27" y="2284762"/>
                <a:ext cx="1775532" cy="8392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5A5185B-3D27-4087-8192-73571F988331}"/>
              </a:ext>
            </a:extLst>
          </p:cNvPr>
          <p:cNvSpPr/>
          <p:nvPr/>
        </p:nvSpPr>
        <p:spPr>
          <a:xfrm>
            <a:off x="2210540" y="3986074"/>
            <a:ext cx="790112" cy="5415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F185-A797-494D-BF28-463C18B4D438}"/>
              </a:ext>
            </a:extLst>
          </p:cNvPr>
          <p:cNvSpPr txBox="1"/>
          <p:nvPr/>
        </p:nvSpPr>
        <p:spPr>
          <a:xfrm>
            <a:off x="2444086" y="363449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A’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B1816-C152-4495-9BD7-17FB252633FC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000652" y="3429000"/>
            <a:ext cx="1180731" cy="82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C782AF-6855-4AC2-9848-7791FC7E3FDE}"/>
                  </a:ext>
                </a:extLst>
              </p:cNvPr>
              <p:cNvSpPr txBox="1"/>
              <p:nvPr/>
            </p:nvSpPr>
            <p:spPr>
              <a:xfrm rot="19102865">
                <a:off x="2947185" y="3882072"/>
                <a:ext cx="1391791" cy="420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C782AF-6855-4AC2-9848-7791FC7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2865">
                <a:off x="2947185" y="3882072"/>
                <a:ext cx="1391791" cy="420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32DD9C-F241-4477-8387-8190E0B9138D}"/>
              </a:ext>
            </a:extLst>
          </p:cNvPr>
          <p:cNvSpPr txBox="1"/>
          <p:nvPr/>
        </p:nvSpPr>
        <p:spPr>
          <a:xfrm>
            <a:off x="1447060" y="932155"/>
            <a:ext cx="418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 dirty="0">
                <a:hlinkClick r:id="rId5" action="ppaction://hlinksldjump"/>
              </a:rPr>
              <a:t>חזור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5022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089-748D-487B-B3B2-73503B6B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699" y="450135"/>
            <a:ext cx="3398752" cy="598238"/>
          </a:xfrm>
        </p:spPr>
        <p:txBody>
          <a:bodyPr>
            <a:no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4 הוכחה</a:t>
            </a:r>
            <a:endParaRPr lang="en-US" sz="4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90835A-284A-4A20-84AD-9A889B20BC4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995604" y="1658143"/>
                <a:ext cx="4884452" cy="3180187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הוכחה: נניח בשלילה שלא קיימת תת קבוצה – </a:t>
                </a:r>
                <a:r>
                  <a:rPr lang="en-US" dirty="0"/>
                  <a:t>A’</a:t>
                </a:r>
                <a:r>
                  <a:rPr lang="he-IL" dirty="0"/>
                  <a:t> לכן כל תת קבוצה מגודל – </a:t>
                </a:r>
                <a:r>
                  <a:rPr lang="en-US" dirty="0"/>
                  <a:t>k</a:t>
                </a:r>
                <a:r>
                  <a:rPr lang="he-IL" dirty="0"/>
                  <a:t> ב – </a:t>
                </a:r>
                <a:r>
                  <a:rPr lang="en-US" dirty="0"/>
                  <a:t>A</a:t>
                </a:r>
                <a:r>
                  <a:rPr lang="he-IL" dirty="0"/>
                  <a:t> מופיעה ב – </a:t>
                </a:r>
                <a:r>
                  <a:rPr lang="en-US" dirty="0" err="1"/>
                  <a:t>inneighbourhood</a:t>
                </a:r>
                <a:r>
                  <a:rPr lang="en-US" dirty="0"/>
                  <a:t> </a:t>
                </a:r>
                <a:r>
                  <a:rPr lang="he-IL" dirty="0"/>
                  <a:t>   של – </a:t>
                </a:r>
                <a:r>
                  <a:rPr lang="en-US" dirty="0"/>
                  <a:t>B</a:t>
                </a:r>
                <a:r>
                  <a:rPr lang="he-IL" dirty="0"/>
                  <a:t> בפחות מ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e-IL" dirty="0"/>
                  <a:t> .</a:t>
                </a:r>
              </a:p>
              <a:p>
                <a:pPr algn="r" rtl="1"/>
                <a:r>
                  <a:rPr lang="he-IL" dirty="0"/>
                  <a:t>נגדיר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מספר ה – </a:t>
                </a:r>
                <a:r>
                  <a:rPr lang="en-US" dirty="0" err="1"/>
                  <a:t>inneighbours</a:t>
                </a:r>
                <a:r>
                  <a:rPr lang="he-IL" dirty="0"/>
                  <a:t> של קודקוד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שיש ב – </a:t>
                </a:r>
                <a:r>
                  <a:rPr lang="en-US" dirty="0"/>
                  <a:t>A</a:t>
                </a:r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dirty="0"/>
                  <a:t>מזה נובע משוואה – </a:t>
                </a:r>
                <a:r>
                  <a:rPr lang="en-US" dirty="0">
                    <a:solidFill>
                      <a:srgbClr val="FF0000"/>
                    </a:solidFill>
                  </a:rPr>
                  <a:t>(1)</a:t>
                </a:r>
                <a:r>
                  <a:rPr lang="he-IL" dirty="0"/>
                  <a:t> .</a:t>
                </a:r>
                <a:endParaRPr lang="en-US" dirty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90835A-284A-4A20-84AD-9A889B20B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995604" y="1658143"/>
                <a:ext cx="4884452" cy="3180187"/>
              </a:xfrm>
              <a:blipFill>
                <a:blip r:embed="rId2"/>
                <a:stretch>
                  <a:fillRect l="-624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7CCE5-1CE2-40C4-B949-FB76FE4458C5}"/>
                  </a:ext>
                </a:extLst>
              </p:cNvPr>
              <p:cNvSpPr txBox="1"/>
              <p:nvPr/>
            </p:nvSpPr>
            <p:spPr>
              <a:xfrm>
                <a:off x="311944" y="2716567"/>
                <a:ext cx="6013185" cy="446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noBa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7CCE5-1CE2-40C4-B949-FB76FE44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4" y="2716567"/>
                <a:ext cx="6013185" cy="446341"/>
              </a:xfrm>
              <a:prstGeom prst="rect">
                <a:avLst/>
              </a:prstGeom>
              <a:blipFill>
                <a:blip r:embed="rId3"/>
                <a:stretch>
                  <a:fillRect l="-811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7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FBB3-DB6F-49AA-A8DA-2AF3975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09" y="381739"/>
            <a:ext cx="2960878" cy="617670"/>
          </a:xfrm>
        </p:spPr>
        <p:txBody>
          <a:bodyPr>
            <a:no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4 הוכחה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F61DB-721A-4E2C-AAB6-A3FD0901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3319" y="1738042"/>
            <a:ext cx="3856037" cy="3541714"/>
          </a:xfrm>
        </p:spPr>
        <p:txBody>
          <a:bodyPr/>
          <a:lstStyle/>
          <a:p>
            <a:pPr algn="r" rtl="1"/>
            <a:r>
              <a:rPr lang="he-IL" dirty="0"/>
              <a:t>משוואה – </a:t>
            </a:r>
            <a:r>
              <a:rPr lang="en-US" dirty="0">
                <a:solidFill>
                  <a:srgbClr val="FF0000"/>
                </a:solidFill>
              </a:rPr>
              <a:t>(2)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נובעת ישירות מבניית הגרף.</a:t>
            </a:r>
          </a:p>
          <a:p>
            <a:pPr algn="r" rt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15CE9-A38C-401E-BDE2-13D8039C29ED}"/>
                  </a:ext>
                </a:extLst>
              </p:cNvPr>
              <p:cNvSpPr txBox="1"/>
              <p:nvPr/>
            </p:nvSpPr>
            <p:spPr>
              <a:xfrm>
                <a:off x="520829" y="2527580"/>
                <a:ext cx="6661206" cy="617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15CE9-A38C-401E-BDE2-13D8039C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9" y="2527580"/>
                <a:ext cx="6661206" cy="617670"/>
              </a:xfrm>
              <a:prstGeom prst="rect">
                <a:avLst/>
              </a:prstGeom>
              <a:blipFill>
                <a:blip r:embed="rId2"/>
                <a:stretch>
                  <a:fillRect l="-732"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FBB3-DB6F-49AA-A8DA-2AF3975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09" y="381739"/>
            <a:ext cx="2960878" cy="617670"/>
          </a:xfrm>
        </p:spPr>
        <p:txBody>
          <a:bodyPr>
            <a:noAutofit/>
          </a:bodyPr>
          <a:lstStyle/>
          <a:p>
            <a:pPr algn="r" rtl="1"/>
            <a:r>
              <a:rPr lang="he-IL" sz="4400" dirty="0">
                <a:solidFill>
                  <a:schemeClr val="bg1"/>
                </a:solidFill>
              </a:rPr>
              <a:t>למה 4 הוכחה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F61DB-721A-4E2C-AAB6-A3FD0901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3319" y="1738042"/>
            <a:ext cx="3856037" cy="3541714"/>
          </a:xfrm>
        </p:spPr>
        <p:txBody>
          <a:bodyPr/>
          <a:lstStyle/>
          <a:p>
            <a:pPr algn="r" rtl="1"/>
            <a:r>
              <a:rPr lang="he-IL" dirty="0"/>
              <a:t>ומשוואה – </a:t>
            </a:r>
            <a:r>
              <a:rPr lang="en-US" dirty="0">
                <a:solidFill>
                  <a:srgbClr val="FF0000"/>
                </a:solidFill>
              </a:rPr>
              <a:t>(3)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נובעת מ</a:t>
            </a:r>
            <a:r>
              <a:rPr lang="he-IL" dirty="0">
                <a:hlinkClick r:id="rId2"/>
              </a:rPr>
              <a:t>אי-שוויון ינסן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כיוון שמשוואה - </a:t>
            </a:r>
            <a:r>
              <a:rPr lang="en-US" dirty="0">
                <a:solidFill>
                  <a:srgbClr val="FF0000"/>
                </a:solidFill>
              </a:rPr>
              <a:t>(3)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סותרת את – </a:t>
            </a:r>
            <a:r>
              <a:rPr lang="en-US" dirty="0">
                <a:solidFill>
                  <a:srgbClr val="FF0000"/>
                </a:solidFill>
              </a:rPr>
              <a:t>(1)</a:t>
            </a:r>
            <a:r>
              <a:rPr lang="he-IL" dirty="0"/>
              <a:t> הגענו לסתירה מההנחה היחידה שעשינו ש – </a:t>
            </a:r>
            <a:r>
              <a:rPr lang="en-US" dirty="0"/>
              <a:t>A’</a:t>
            </a:r>
            <a:r>
              <a:rPr lang="he-IL" dirty="0"/>
              <a:t> לא קיימת, ולכן היא בהכרח קיימת.</a:t>
            </a:r>
          </a:p>
          <a:p>
            <a:pPr algn="r" rt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C3232-7CAF-4278-BACB-274ADA42CAAC}"/>
                  </a:ext>
                </a:extLst>
              </p:cNvPr>
              <p:cNvSpPr txBox="1"/>
              <p:nvPr/>
            </p:nvSpPr>
            <p:spPr>
              <a:xfrm>
                <a:off x="736845" y="2273003"/>
                <a:ext cx="50231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C3232-7CAF-4278-BACB-274ADA42C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5" y="2273003"/>
                <a:ext cx="5023170" cy="714683"/>
              </a:xfrm>
              <a:prstGeom prst="rect">
                <a:avLst/>
              </a:prstGeom>
              <a:blipFill>
                <a:blip r:embed="rId3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B1D4E-8963-4D78-8F3A-52B3C67F6423}"/>
                  </a:ext>
                </a:extLst>
              </p:cNvPr>
              <p:cNvSpPr txBox="1"/>
              <p:nvPr/>
            </p:nvSpPr>
            <p:spPr>
              <a:xfrm>
                <a:off x="736845" y="3604333"/>
                <a:ext cx="6013185" cy="446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noBa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B1D4E-8963-4D78-8F3A-52B3C67F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5" y="3604333"/>
                <a:ext cx="6013185" cy="446341"/>
              </a:xfrm>
              <a:prstGeom prst="rect">
                <a:avLst/>
              </a:prstGeom>
              <a:blipFill>
                <a:blip r:embed="rId4"/>
                <a:stretch>
                  <a:fillRect l="-913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2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10575</TotalTime>
  <Words>3105</Words>
  <Application>Microsoft Office PowerPoint</Application>
  <PresentationFormat>Widescreen</PresentationFormat>
  <Paragraphs>294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Cambria Math</vt:lpstr>
      <vt:lpstr>Lato</vt:lpstr>
      <vt:lpstr>Times New Roman</vt:lpstr>
      <vt:lpstr>Times New Roman </vt:lpstr>
      <vt:lpstr>Tw Cen MT</vt:lpstr>
      <vt:lpstr>Circuit</vt:lpstr>
      <vt:lpstr>Powers of paths in tournaments</vt:lpstr>
      <vt:lpstr>מה אנחנו רוצים להוכיח?</vt:lpstr>
      <vt:lpstr>מהו טורניר?</vt:lpstr>
      <vt:lpstr>החזקה ה – k של מסלול מכוון</vt:lpstr>
      <vt:lpstr>איך מוכיחים?</vt:lpstr>
      <vt:lpstr>למה 4</vt:lpstr>
      <vt:lpstr>למה 4 הוכחה</vt:lpstr>
      <vt:lpstr>למה 4 הוכחה</vt:lpstr>
      <vt:lpstr>למה 4 הוכחה</vt:lpstr>
      <vt:lpstr>טענת עזר 1</vt:lpstr>
      <vt:lpstr>טענת עזר 1</vt:lpstr>
      <vt:lpstr>חסם תחתון</vt:lpstr>
      <vt:lpstr>טענה 2</vt:lpstr>
      <vt:lpstr>טענה 2 הוכחה</vt:lpstr>
      <vt:lpstr>טענה 2 הוכחה</vt:lpstr>
      <vt:lpstr>טענה 2 הוכחה</vt:lpstr>
      <vt:lpstr>חסם תחתון המשך</vt:lpstr>
      <vt:lpstr>חסם תחתון המשך</vt:lpstr>
      <vt:lpstr>חסם תחתון המשך</vt:lpstr>
      <vt:lpstr>חסם תחתון המשך</vt:lpstr>
      <vt:lpstr>חסם עליון</vt:lpstr>
      <vt:lpstr>למה 5</vt:lpstr>
      <vt:lpstr>למה 6</vt:lpstr>
      <vt:lpstr>למה 6 המשך</vt:lpstr>
      <vt:lpstr>למה  6 המשך</vt:lpstr>
      <vt:lpstr>חסם תחתון המשך</vt:lpstr>
      <vt:lpstr>The square of path</vt:lpstr>
      <vt:lpstr>The square of path </vt:lpstr>
      <vt:lpstr>The square of path </vt:lpstr>
      <vt:lpstr>טענה 3</vt:lpstr>
      <vt:lpstr>טענה 3 הוכחה</vt:lpstr>
      <vt:lpstr>טענה 3 הוכחה</vt:lpstr>
      <vt:lpstr>The square of path </vt:lpstr>
      <vt:lpstr>למה 7</vt:lpstr>
      <vt:lpstr>למה 7 הוכחה</vt:lpstr>
      <vt:lpstr>למה 7 הוכחה</vt:lpstr>
      <vt:lpstr>The square of path</vt:lpstr>
      <vt:lpstr>The square of path</vt:lpstr>
      <vt:lpstr>The square of path</vt:lpstr>
      <vt:lpstr>The square of path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paths in tournaments</dc:title>
  <dc:creator>מתן גרינברג</dc:creator>
  <cp:lastModifiedBy>מתן גרינברג</cp:lastModifiedBy>
  <cp:revision>140</cp:revision>
  <dcterms:created xsi:type="dcterms:W3CDTF">2021-03-28T17:42:25Z</dcterms:created>
  <dcterms:modified xsi:type="dcterms:W3CDTF">2021-04-12T13:15:55Z</dcterms:modified>
</cp:coreProperties>
</file>