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5" r:id="rId8"/>
    <p:sldId id="266" r:id="rId9"/>
    <p:sldId id="267" r:id="rId10"/>
    <p:sldId id="268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0099-861F-452B-8E24-7A8D53BBA11C}" type="datetimeFigureOut">
              <a:rPr lang="pl-PL" smtClean="0"/>
              <a:t>13.05.2025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4193-2F15-49DD-A701-EBC74B6726A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6503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0099-861F-452B-8E24-7A8D53BBA11C}" type="datetimeFigureOut">
              <a:rPr lang="pl-PL" smtClean="0"/>
              <a:t>13.05.2025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4193-2F15-49DD-A701-EBC74B6726A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6980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0099-861F-452B-8E24-7A8D53BBA11C}" type="datetimeFigureOut">
              <a:rPr lang="pl-PL" smtClean="0"/>
              <a:t>13.05.2025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4193-2F15-49DD-A701-EBC74B6726A8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2446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0099-861F-452B-8E24-7A8D53BBA11C}" type="datetimeFigureOut">
              <a:rPr lang="pl-PL" smtClean="0"/>
              <a:t>13.05.2025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4193-2F15-49DD-A701-EBC74B6726A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808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0099-861F-452B-8E24-7A8D53BBA11C}" type="datetimeFigureOut">
              <a:rPr lang="pl-PL" smtClean="0"/>
              <a:t>13.05.2025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4193-2F15-49DD-A701-EBC74B6726A8}" type="slidenum">
              <a:rPr lang="pl-PL" smtClean="0"/>
              <a:t>‹#›</a:t>
            </a:fld>
            <a:endParaRPr lang="pl-P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7640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0099-861F-452B-8E24-7A8D53BBA11C}" type="datetimeFigureOut">
              <a:rPr lang="pl-PL" smtClean="0"/>
              <a:t>13.05.2025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4193-2F15-49DD-A701-EBC74B6726A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0831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0099-861F-452B-8E24-7A8D53BBA11C}" type="datetimeFigureOut">
              <a:rPr lang="pl-PL" smtClean="0"/>
              <a:t>13.05.2025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4193-2F15-49DD-A701-EBC74B6726A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3582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0099-861F-452B-8E24-7A8D53BBA11C}" type="datetimeFigureOut">
              <a:rPr lang="pl-PL" smtClean="0"/>
              <a:t>13.05.2025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4193-2F15-49DD-A701-EBC74B6726A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9253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0099-861F-452B-8E24-7A8D53BBA11C}" type="datetimeFigureOut">
              <a:rPr lang="pl-PL" smtClean="0"/>
              <a:t>13.05.2025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4193-2F15-49DD-A701-EBC74B6726A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184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0099-861F-452B-8E24-7A8D53BBA11C}" type="datetimeFigureOut">
              <a:rPr lang="pl-PL" smtClean="0"/>
              <a:t>13.05.2025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4193-2F15-49DD-A701-EBC74B6726A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736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0099-861F-452B-8E24-7A8D53BBA11C}" type="datetimeFigureOut">
              <a:rPr lang="pl-PL" smtClean="0"/>
              <a:t>13.05.2025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4193-2F15-49DD-A701-EBC74B6726A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3548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0099-861F-452B-8E24-7A8D53BBA11C}" type="datetimeFigureOut">
              <a:rPr lang="pl-PL" smtClean="0"/>
              <a:t>13.05.2025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4193-2F15-49DD-A701-EBC74B6726A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82961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0099-861F-452B-8E24-7A8D53BBA11C}" type="datetimeFigureOut">
              <a:rPr lang="pl-PL" smtClean="0"/>
              <a:t>13.05.2025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4193-2F15-49DD-A701-EBC74B6726A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1021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0099-861F-452B-8E24-7A8D53BBA11C}" type="datetimeFigureOut">
              <a:rPr lang="pl-PL" smtClean="0"/>
              <a:t>13.05.2025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4193-2F15-49DD-A701-EBC74B6726A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2937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0099-861F-452B-8E24-7A8D53BBA11C}" type="datetimeFigureOut">
              <a:rPr lang="pl-PL" smtClean="0"/>
              <a:t>13.05.2025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4193-2F15-49DD-A701-EBC74B6726A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2951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10099-861F-452B-8E24-7A8D53BBA11C}" type="datetimeFigureOut">
              <a:rPr lang="pl-PL" smtClean="0"/>
              <a:t>13.05.2025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04193-2F15-49DD-A701-EBC74B6726A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081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10099-861F-452B-8E24-7A8D53BBA11C}" type="datetimeFigureOut">
              <a:rPr lang="pl-PL" smtClean="0"/>
              <a:t>13.05.2025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8C804193-2F15-49DD-A701-EBC74B6726A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3229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D71F3F-3F59-4C14-A523-7FA49550E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533" y="2404534"/>
            <a:ext cx="8012470" cy="1646302"/>
          </a:xfrm>
        </p:spPr>
        <p:txBody>
          <a:bodyPr/>
          <a:lstStyle/>
          <a:p>
            <a:r>
              <a:rPr lang="pl-PL" b="1" kern="4100" dirty="0"/>
              <a:t>KOLOROWANIE GRAFÓW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387E09B-CFB2-43D7-9221-97587E6441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Mateusz Banach 176767</a:t>
            </a:r>
          </a:p>
          <a:p>
            <a:r>
              <a:rPr lang="pl-PL" dirty="0"/>
              <a:t>Norbert Chudzik 176780 </a:t>
            </a:r>
          </a:p>
        </p:txBody>
      </p:sp>
    </p:spTree>
    <p:extLst>
      <p:ext uri="{BB962C8B-B14F-4D97-AF65-F5344CB8AC3E}">
        <p14:creationId xmlns:p14="http://schemas.microsoft.com/office/powerpoint/2010/main" val="242777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05965E-6C56-4BC0-92E4-F0AF414DD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🧠 Ogólne wnioski:</a:t>
            </a:r>
            <a:br>
              <a:rPr lang="pl-PL" b="1" dirty="0"/>
            </a:b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33C9EC0-427F-4DC6-B88C-F0889A555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/>
              <a:t>Zachłanne algorytmy</a:t>
            </a:r>
            <a:r>
              <a:rPr lang="pl-PL" dirty="0"/>
              <a:t> są zdecydowanie najszybsze i dobrze skalują się do dużych grafów, ale nie zawsze znajdują rozwiązanie z minimalną liczbą kolorów.</a:t>
            </a:r>
          </a:p>
          <a:p>
            <a:r>
              <a:rPr lang="pl-PL" b="1" dirty="0"/>
              <a:t>Brute Force</a:t>
            </a:r>
            <a:r>
              <a:rPr lang="pl-PL" dirty="0"/>
              <a:t> staje się bezużyteczny przy większych grafach (już powyżej ~16 wierzchołków).</a:t>
            </a:r>
          </a:p>
          <a:p>
            <a:r>
              <a:rPr lang="pl-PL" b="1" dirty="0" err="1"/>
              <a:t>Backtracking</a:t>
            </a:r>
            <a:r>
              <a:rPr lang="pl-PL" dirty="0"/>
              <a:t> to kompromis – daje porównywalnie dobre wyniki do algorytmów zachłannych, ale nadal wymaga ograniczenia rozmiaru grafu do ~30 wierzchołków.</a:t>
            </a:r>
          </a:p>
          <a:p>
            <a:r>
              <a:rPr lang="pl-PL" b="1" dirty="0" err="1"/>
              <a:t>Greedy</a:t>
            </a:r>
            <a:r>
              <a:rPr lang="pl-PL" b="1" dirty="0"/>
              <a:t> SLF </a:t>
            </a:r>
            <a:r>
              <a:rPr lang="pl-PL" dirty="0"/>
              <a:t>daje zwykle lepsze jakościowo kolorowanie (mniej kolorów) niż inne zachłanne metody, ale jego koszt czasowy rośnie z liczbą wierzchołków.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45889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94F59283-5876-46C3-ACA8-962445E1F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1210732"/>
            <a:ext cx="8596668" cy="2802467"/>
          </a:xfrm>
        </p:spPr>
        <p:txBody>
          <a:bodyPr>
            <a:normAutofit/>
          </a:bodyPr>
          <a:lstStyle/>
          <a:p>
            <a:r>
              <a:rPr lang="pl-PL" sz="5400" b="1" dirty="0"/>
              <a:t>DZIĘKUJEMY ZA UWAGĘ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B7E9F83-9328-47B0-90E6-F8FAC9D0A0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AEF6080C-C031-4A75-AEBC-2E7EC0538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1" y="4635893"/>
            <a:ext cx="2133600" cy="2222107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B9277561-2D8E-463E-8907-9FBF25A478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0501" y="4034631"/>
            <a:ext cx="1549400" cy="87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174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CB3DB32-0BC5-47D5-AC44-B9BF02814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🎓 Wstęp teoretyczny</a:t>
            </a:r>
            <a:br>
              <a:rPr lang="pl-PL" dirty="0"/>
            </a:br>
            <a:r>
              <a:rPr lang="pl-PL" dirty="0"/>
              <a:t>Problem kolorowania grafu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42C124D-4E43-4110-AE56-506979105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b="1" dirty="0"/>
              <a:t>Kolorowanie grafu</a:t>
            </a:r>
            <a:r>
              <a:rPr lang="pl-PL" dirty="0"/>
              <a:t> to klasyczny problem z dziedziny teorii grafów i algorytmiki dyskretnej. Polega on na przypisaniu kolorów wierzchołkom grafu w taki sposób, aby żadne dwa sąsiadujące wierzchołki nie miały tego samego koloru. Głównym celem jest minimalizacja liczby użytych kolorów – ta liczba nazywana jest </a:t>
            </a:r>
            <a:r>
              <a:rPr lang="pl-PL" b="1" dirty="0"/>
              <a:t>chromatyczną liczbą grafu</a:t>
            </a:r>
            <a:r>
              <a:rPr lang="pl-PL" dirty="0"/>
              <a:t>.</a:t>
            </a:r>
          </a:p>
          <a:p>
            <a:r>
              <a:rPr lang="pl-PL" dirty="0"/>
              <a:t>Problem ten ma wiele praktycznych zastosowań, m.in.:</a:t>
            </a:r>
          </a:p>
          <a:p>
            <a:pPr lvl="1"/>
            <a:r>
              <a:rPr lang="pl-PL" dirty="0"/>
              <a:t>planowanie egzaminów (żeby żaden student nie miał dwóch kolokwiów w tym samym czasie),</a:t>
            </a:r>
          </a:p>
          <a:p>
            <a:pPr lvl="1"/>
            <a:r>
              <a:rPr lang="pl-PL" dirty="0"/>
              <a:t>przydział częstotliwości w sieciach bezprzewodowych,</a:t>
            </a:r>
          </a:p>
          <a:p>
            <a:pPr lvl="1"/>
            <a:r>
              <a:rPr lang="pl-PL" dirty="0"/>
              <a:t>kolorowanie map (żadne dwa sąsiadujące państwa nie mogą mieć tego samego koloru),</a:t>
            </a:r>
          </a:p>
          <a:p>
            <a:pPr lvl="1"/>
            <a:r>
              <a:rPr lang="pl-PL" dirty="0"/>
              <a:t>rejestrowanie zadań w systemach wieloprocesorowych.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24514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55F14A-A51E-4CBA-B44F-BE8D54D92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🛠️ Podejścia algorytmiczne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B2D1CF1-7226-4AA5-8521-79D894B86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W ramach projektu zaimplementowano i porównano </a:t>
            </a:r>
            <a:r>
              <a:rPr lang="pl-PL" b="1" dirty="0"/>
              <a:t>pięć algorytmów</a:t>
            </a:r>
            <a:r>
              <a:rPr lang="pl-PL" dirty="0"/>
              <a:t> rozwiązujących problem kolorowania grafu:</a:t>
            </a:r>
          </a:p>
          <a:p>
            <a:r>
              <a:rPr lang="pl-PL" b="1" dirty="0"/>
              <a:t>Zachłanne</a:t>
            </a:r>
            <a:r>
              <a:rPr lang="pl-PL" dirty="0"/>
              <a:t>:</a:t>
            </a:r>
          </a:p>
          <a:p>
            <a:pPr lvl="1"/>
            <a:r>
              <a:rPr lang="pl-PL" dirty="0" err="1"/>
              <a:t>Largest</a:t>
            </a:r>
            <a:r>
              <a:rPr lang="pl-PL" dirty="0"/>
              <a:t> First (LF)</a:t>
            </a:r>
          </a:p>
          <a:p>
            <a:pPr lvl="1"/>
            <a:r>
              <a:rPr lang="pl-PL" dirty="0" err="1"/>
              <a:t>Smallest</a:t>
            </a:r>
            <a:r>
              <a:rPr lang="pl-PL" dirty="0"/>
              <a:t> </a:t>
            </a:r>
            <a:r>
              <a:rPr lang="pl-PL" dirty="0" err="1"/>
              <a:t>Last</a:t>
            </a:r>
            <a:r>
              <a:rPr lang="pl-PL" dirty="0"/>
              <a:t> (SL)</a:t>
            </a:r>
          </a:p>
          <a:p>
            <a:pPr lvl="1"/>
            <a:r>
              <a:rPr lang="pl-PL" dirty="0" err="1"/>
              <a:t>Saturation</a:t>
            </a:r>
            <a:r>
              <a:rPr lang="pl-PL" dirty="0"/>
              <a:t> </a:t>
            </a:r>
            <a:r>
              <a:rPr lang="pl-PL" dirty="0" err="1"/>
              <a:t>Largest</a:t>
            </a:r>
            <a:r>
              <a:rPr lang="pl-PL" dirty="0"/>
              <a:t> First (SLF/DSATUR)</a:t>
            </a:r>
          </a:p>
          <a:p>
            <a:r>
              <a:rPr lang="pl-PL" b="1" dirty="0"/>
              <a:t>Brute Force</a:t>
            </a:r>
            <a:r>
              <a:rPr lang="pl-PL" dirty="0"/>
              <a:t> – przegląd wszystkich możliwych </a:t>
            </a:r>
            <a:r>
              <a:rPr lang="pl-PL" dirty="0" err="1"/>
              <a:t>kolorowań</a:t>
            </a:r>
            <a:r>
              <a:rPr lang="pl-PL" dirty="0"/>
              <a:t> (dla bardzo małych grafów),</a:t>
            </a:r>
          </a:p>
          <a:p>
            <a:r>
              <a:rPr lang="pl-PL" b="1" dirty="0" err="1"/>
              <a:t>Backtracking</a:t>
            </a:r>
            <a:r>
              <a:rPr lang="pl-PL" dirty="0"/>
              <a:t> – rekurencyjne przeszukiwanie z cofaniem (dla małych i średnich grafów).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75111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A63194-D976-4242-8D15-5B50E8757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📌 Opis problemu – Kolorowanie grafu</a:t>
            </a:r>
            <a:br>
              <a:rPr lang="pl-PL" dirty="0"/>
            </a:br>
            <a:endParaRPr lang="pl-P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43A0070C-7B72-4B2A-BDB1-2AA9A42FC5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l-PL" dirty="0"/>
                  <a:t>Problem kolorowania grafu polega na takim przypisaniu kolorów wierzchołkom grafu, aby żadne dwa połączone krawędzią wierzchołki nie miały tego samego koloru. Formalnie, dla danego nieskierowanego grafu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pl-PL" b="0" dirty="0"/>
                  <a:t>, należy znaleźć odwzorowanie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pl-PL" b="0" i="1" smtClean="0">
                        <a:latin typeface="Cambria Math" panose="02040503050406030204" pitchFamily="18" charset="0"/>
                      </a:rPr>
                      <m:t> →</m:t>
                    </m:r>
                    <m:d>
                      <m:dPr>
                        <m:begChr m:val="{"/>
                        <m:endChr m:val="}"/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1, 2, …, 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pl-PL" dirty="0"/>
                  <a:t>, takie że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pl-PL" dirty="0">
                    <a:ea typeface="Cambria Math" panose="02040503050406030204" pitchFamily="18" charset="0"/>
                  </a:rPr>
                  <a:t> dla każdej krawędzi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pl-PL" dirty="0">
                    <a:ea typeface="Cambria Math" panose="02040503050406030204" pitchFamily="18" charset="0"/>
                  </a:rPr>
                  <a:t>.</a:t>
                </a:r>
              </a:p>
              <a:p>
                <a:r>
                  <a:rPr lang="pl-PL" b="0" dirty="0">
                    <a:ea typeface="Cambria Math" panose="02040503050406030204" pitchFamily="18" charset="0"/>
                  </a:rPr>
                  <a:t>Celem jest minimalizacja liczby kolorów – szukamy najmniejszego możliwego </a:t>
                </a:r>
                <a14:m>
                  <m:oMath xmlns:m="http://schemas.openxmlformats.org/officeDocument/2006/math">
                    <m:r>
                      <a:rPr lang="pl-P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l-PL" dirty="0">
                    <a:ea typeface="Cambria Math" panose="02040503050406030204" pitchFamily="18" charset="0"/>
                  </a:rPr>
                  <a:t>, dla którego istnieje poprawne kolorowanie. Najmniejsza taka liczba to liczba chromatyczna grafu</a:t>
                </a:r>
                <a:r>
                  <a:rPr lang="pl-PL" dirty="0"/>
                  <a:t> </a:t>
                </a:r>
                <a14:m>
                  <m:oMath xmlns:m="http://schemas.openxmlformats.org/officeDocument/2006/math">
                    <m:r>
                      <a:rPr lang="pl-P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pl-PL" dirty="0">
                    <a:ea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pl-PL" b="0" dirty="0"/>
              </a:p>
              <a:p>
                <a:endParaRPr lang="pl-PL" b="0" dirty="0"/>
              </a:p>
              <a:p>
                <a:endParaRPr lang="pl-PL" b="0" dirty="0"/>
              </a:p>
            </p:txBody>
          </p:sp>
        </mc:Choice>
        <mc:Fallback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43A0070C-7B72-4B2A-BDB1-2AA9A42FC5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 r="-106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1122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94B737-465F-4E22-BC55-A6A1A1615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🗽Modelowanie problemu</a:t>
            </a:r>
          </a:p>
        </p:txBody>
      </p:sp>
      <p:sp>
        <p:nvSpPr>
          <p:cNvPr id="25" name="Rectangle 22">
            <a:extLst>
              <a:ext uri="{FF2B5EF4-FFF2-40B4-BE49-F238E27FC236}">
                <a16:creationId xmlns:a16="http://schemas.microsoft.com/office/drawing/2014/main" id="{16D37D4D-399D-4413-8012-8C73133A83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392817"/>
            <a:ext cx="870943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pl-PL" altLang="pl-PL" b="0" i="0" u="none" strike="noStrike" cap="none" normalizeH="0" baseline="0" dirty="0">
                <a:ln>
                  <a:noFill/>
                </a:ln>
                <a:effectLst/>
              </a:rPr>
              <a:t>Graf modelowany jest jako obiekt </a:t>
            </a:r>
            <a:r>
              <a:rPr kumimoji="0" lang="pl-PL" altLang="pl-PL" b="0" i="1" u="none" strike="noStrike" cap="none" normalizeH="0" baseline="0" dirty="0" err="1">
                <a:ln>
                  <a:noFill/>
                </a:ln>
                <a:effectLst/>
              </a:rPr>
              <a:t>networkx.Graph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effectLst/>
              </a:rPr>
              <a:t>, gdzie:</a:t>
            </a:r>
            <a:br>
              <a:rPr kumimoji="0" lang="pl-PL" altLang="pl-PL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lang="pl-PL" altLang="pl-PL" dirty="0"/>
              <a:t>🔹 </a:t>
            </a:r>
            <a:r>
              <a:rPr kumimoji="0" lang="pl-PL" altLang="pl-PL" b="1" i="0" u="none" strike="noStrike" cap="none" normalizeH="0" baseline="0" dirty="0">
                <a:ln>
                  <a:noFill/>
                </a:ln>
                <a:effectLst/>
              </a:rPr>
              <a:t>wierzchołki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effectLst/>
              </a:rPr>
              <a:t> odpowiadają obiektom do pokolorowania (np. egzaminy, zadania)</a:t>
            </a:r>
            <a:br>
              <a:rPr kumimoji="0" lang="pl-PL" altLang="pl-PL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lang="pl-PL" altLang="pl-PL" dirty="0"/>
              <a:t>🔹 </a:t>
            </a:r>
            <a:r>
              <a:rPr kumimoji="0" lang="pl-PL" altLang="pl-PL" b="1" i="0" u="none" strike="noStrike" cap="none" normalizeH="0" baseline="0" dirty="0">
                <a:ln>
                  <a:noFill/>
                </a:ln>
                <a:effectLst/>
              </a:rPr>
              <a:t>krawędzie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effectLst/>
              </a:rPr>
              <a:t> oznaczają konflikty – połączenia między elementami,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l-PL" altLang="pl-PL" dirty="0"/>
              <a:t>      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effectLst/>
              </a:rPr>
              <a:t>które nie mogą mieć tego samego koloru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l-PL" altLang="pl-PL" b="0" i="0" u="none" strike="noStrike" cap="none" normalizeH="0" baseline="0" dirty="0">
                <a:ln>
                  <a:noFill/>
                </a:ln>
                <a:effectLst/>
              </a:rPr>
              <a:t>W projekcie generowane są różne typy grafów:</a:t>
            </a:r>
            <a:br>
              <a:rPr kumimoji="0" lang="pl-PL" altLang="pl-PL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pl-PL" altLang="pl-PL" b="0" i="0" u="none" strike="noStrike" cap="none" normalizeH="0" baseline="0" dirty="0">
                <a:ln>
                  <a:noFill/>
                </a:ln>
                <a:effectLst/>
              </a:rPr>
              <a:t>🔹 </a:t>
            </a:r>
            <a:r>
              <a:rPr kumimoji="0" lang="pl-PL" altLang="pl-PL" b="1" i="0" u="none" strike="noStrike" cap="none" normalizeH="0" baseline="0" dirty="0">
                <a:ln>
                  <a:noFill/>
                </a:ln>
                <a:effectLst/>
              </a:rPr>
              <a:t>losowy 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effectLst/>
              </a:rPr>
              <a:t>– z określoną liczbą wierzchołków i prawdopodobieństwem krawędzi</a:t>
            </a:r>
            <a:br>
              <a:rPr kumimoji="0" lang="pl-PL" altLang="pl-PL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pl-PL" altLang="pl-PL" b="0" i="0" u="none" strike="noStrike" cap="none" normalizeH="0" baseline="0" dirty="0">
                <a:ln>
                  <a:noFill/>
                </a:ln>
                <a:effectLst/>
              </a:rPr>
              <a:t>🔹 </a:t>
            </a:r>
            <a:r>
              <a:rPr kumimoji="0" lang="pl-PL" altLang="pl-PL" b="1" i="0" u="none" strike="noStrike" cap="none" normalizeH="0" baseline="0" dirty="0">
                <a:ln>
                  <a:noFill/>
                </a:ln>
                <a:effectLst/>
              </a:rPr>
              <a:t>siatkowy (</a:t>
            </a:r>
            <a:r>
              <a:rPr kumimoji="0" lang="pl-PL" altLang="pl-PL" b="1" i="0" u="none" strike="noStrike" cap="none" normalizeH="0" baseline="0" dirty="0" err="1">
                <a:ln>
                  <a:noFill/>
                </a:ln>
                <a:effectLst/>
              </a:rPr>
              <a:t>grid</a:t>
            </a:r>
            <a:r>
              <a:rPr kumimoji="0" lang="pl-PL" altLang="pl-PL" b="1" i="0" u="none" strike="noStrike" cap="none" normalizeH="0" baseline="0" dirty="0">
                <a:ln>
                  <a:noFill/>
                </a:ln>
                <a:effectLst/>
              </a:rPr>
              <a:t>)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effectLst/>
              </a:rPr>
              <a:t> – regularna dwuwymiarowa siatka</a:t>
            </a:r>
            <a:br>
              <a:rPr kumimoji="0" lang="pl-PL" altLang="pl-PL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pl-PL" altLang="pl-PL" b="0" i="0" u="none" strike="noStrike" cap="none" normalizeH="0" baseline="0" dirty="0">
                <a:ln>
                  <a:noFill/>
                </a:ln>
                <a:effectLst/>
              </a:rPr>
              <a:t>🔹 </a:t>
            </a:r>
            <a:r>
              <a:rPr kumimoji="0" lang="pl-PL" altLang="pl-PL" b="1" i="0" u="none" strike="noStrike" cap="none" normalizeH="0" baseline="0" dirty="0">
                <a:ln>
                  <a:noFill/>
                </a:ln>
                <a:effectLst/>
              </a:rPr>
              <a:t>pełny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effectLst/>
              </a:rPr>
              <a:t> – każdy z każdym</a:t>
            </a:r>
            <a:br>
              <a:rPr kumimoji="0" lang="pl-PL" altLang="pl-PL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pl-PL" altLang="pl-PL" b="0" i="0" u="none" strike="noStrike" cap="none" normalizeH="0" baseline="0" dirty="0">
                <a:ln>
                  <a:noFill/>
                </a:ln>
                <a:effectLst/>
              </a:rPr>
              <a:t>🔹 </a:t>
            </a:r>
            <a:r>
              <a:rPr kumimoji="0" lang="pl-PL" altLang="pl-PL" b="1" i="0" u="none" strike="noStrike" cap="none" normalizeH="0" baseline="0" dirty="0">
                <a:ln>
                  <a:noFill/>
                </a:ln>
                <a:effectLst/>
              </a:rPr>
              <a:t>drzewo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effectLst/>
              </a:rPr>
              <a:t> – struktura bez cykli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l-PL" altLang="pl-PL" b="0" i="0" u="none" strike="noStrike" cap="none" normalizeH="0" baseline="0" dirty="0">
                <a:ln>
                  <a:noFill/>
                </a:ln>
                <a:effectLst/>
              </a:rPr>
              <a:t>Dla każdego grafu uruchamiane są wybrane algorytmy.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>
                <a:ln>
                  <a:noFill/>
                </a:ln>
                <a:effectLst/>
              </a:rPr>
              <a:t>Liczba użytych kolorów oraz czas działania są zapisywane i wizualizowane,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>
                <a:ln>
                  <a:noFill/>
                </a:ln>
                <a:effectLst/>
              </a:rPr>
              <a:t>co pozwala porównać skuteczność i wydajność podejść.</a:t>
            </a:r>
          </a:p>
        </p:txBody>
      </p:sp>
    </p:spTree>
    <p:extLst>
      <p:ext uri="{BB962C8B-B14F-4D97-AF65-F5344CB8AC3E}">
        <p14:creationId xmlns:p14="http://schemas.microsoft.com/office/powerpoint/2010/main" val="303888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A905E1-0E67-4908-B1CE-89B77B60A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💡 Rozwiązanie problemu przy pomocy algorytmów</a:t>
            </a:r>
            <a:br>
              <a:rPr lang="pl-PL" dirty="0"/>
            </a:b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DBED24-6E60-45AE-B366-A30BE236C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923866" cy="4392611"/>
          </a:xfrm>
        </p:spPr>
        <p:txBody>
          <a:bodyPr>
            <a:normAutofit fontScale="92500" lnSpcReduction="10000"/>
          </a:bodyPr>
          <a:lstStyle/>
          <a:p>
            <a:r>
              <a:rPr lang="pl-PL" sz="1900" dirty="0"/>
              <a:t>W celu rozwiązania problemu kolorowania grafu zaimplementowano pięć algorytmów:</a:t>
            </a:r>
          </a:p>
          <a:p>
            <a:r>
              <a:rPr lang="pl-PL" sz="1900" dirty="0"/>
              <a:t>• </a:t>
            </a:r>
            <a:r>
              <a:rPr lang="pl-PL" sz="1900" b="1" dirty="0" err="1"/>
              <a:t>Greedy</a:t>
            </a:r>
            <a:r>
              <a:rPr lang="pl-PL" sz="1900" b="1" dirty="0"/>
              <a:t> LF (</a:t>
            </a:r>
            <a:r>
              <a:rPr lang="pl-PL" sz="1900" b="1" dirty="0" err="1"/>
              <a:t>Largest</a:t>
            </a:r>
            <a:r>
              <a:rPr lang="pl-PL" sz="1900" b="1" dirty="0"/>
              <a:t> First)</a:t>
            </a:r>
            <a:r>
              <a:rPr lang="pl-PL" sz="1900" dirty="0"/>
              <a:t> – koloruje wierzchołki w kolejności malejącego stopnia</a:t>
            </a:r>
            <a:br>
              <a:rPr lang="pl-PL" sz="1900" dirty="0"/>
            </a:br>
            <a:r>
              <a:rPr lang="pl-PL" sz="1900" dirty="0"/>
              <a:t>• </a:t>
            </a:r>
            <a:r>
              <a:rPr lang="pl-PL" sz="1900" b="1" dirty="0" err="1"/>
              <a:t>Greedy</a:t>
            </a:r>
            <a:r>
              <a:rPr lang="pl-PL" sz="1900" b="1" dirty="0"/>
              <a:t> SL (</a:t>
            </a:r>
            <a:r>
              <a:rPr lang="pl-PL" sz="1900" b="1" dirty="0" err="1"/>
              <a:t>Smallest</a:t>
            </a:r>
            <a:r>
              <a:rPr lang="pl-PL" sz="1900" b="1" dirty="0"/>
              <a:t> </a:t>
            </a:r>
            <a:r>
              <a:rPr lang="pl-PL" sz="1900" b="1" dirty="0" err="1"/>
              <a:t>Last</a:t>
            </a:r>
            <a:r>
              <a:rPr lang="pl-PL" sz="1900" b="1" dirty="0"/>
              <a:t>)</a:t>
            </a:r>
            <a:r>
              <a:rPr lang="pl-PL" sz="1900" dirty="0"/>
              <a:t> – usuwa wierzchołki o najmniejszym stopniu, koloruje w odwrotnej kolejności</a:t>
            </a:r>
            <a:br>
              <a:rPr lang="pl-PL" sz="1900" dirty="0"/>
            </a:br>
            <a:r>
              <a:rPr lang="pl-PL" sz="1900" dirty="0"/>
              <a:t>• </a:t>
            </a:r>
            <a:r>
              <a:rPr lang="pl-PL" sz="1900" b="1" dirty="0" err="1"/>
              <a:t>Greedy</a:t>
            </a:r>
            <a:r>
              <a:rPr lang="pl-PL" sz="1900" b="1" dirty="0"/>
              <a:t> SLF (</a:t>
            </a:r>
            <a:r>
              <a:rPr lang="pl-PL" sz="1900" b="1" dirty="0" err="1"/>
              <a:t>Saturation</a:t>
            </a:r>
            <a:r>
              <a:rPr lang="pl-PL" sz="1900" b="1" dirty="0"/>
              <a:t> </a:t>
            </a:r>
            <a:r>
              <a:rPr lang="pl-PL" sz="1900" b="1" dirty="0" err="1"/>
              <a:t>Largest</a:t>
            </a:r>
            <a:r>
              <a:rPr lang="pl-PL" sz="1900" b="1" dirty="0"/>
              <a:t> First)</a:t>
            </a:r>
            <a:r>
              <a:rPr lang="pl-PL" sz="1900" dirty="0"/>
              <a:t> – wybiera wierzchołki o największym nasyceniu (liczba kolorów u sąsiadów)</a:t>
            </a:r>
            <a:br>
              <a:rPr lang="pl-PL" sz="1900" dirty="0"/>
            </a:br>
            <a:r>
              <a:rPr lang="pl-PL" sz="1900" dirty="0"/>
              <a:t>• </a:t>
            </a:r>
            <a:r>
              <a:rPr lang="pl-PL" sz="1900" b="1" dirty="0"/>
              <a:t>Brute Force</a:t>
            </a:r>
            <a:r>
              <a:rPr lang="pl-PL" sz="1900" dirty="0"/>
              <a:t> – sprawdza wszystkie możliwe kombinacje kolorów (dla małych grafów)</a:t>
            </a:r>
            <a:br>
              <a:rPr lang="pl-PL" sz="1900" dirty="0"/>
            </a:br>
            <a:r>
              <a:rPr lang="pl-PL" sz="1900" dirty="0"/>
              <a:t>• </a:t>
            </a:r>
            <a:r>
              <a:rPr lang="pl-PL" sz="1900" b="1" dirty="0" err="1"/>
              <a:t>Backtracking</a:t>
            </a:r>
            <a:r>
              <a:rPr lang="pl-PL" sz="1900" dirty="0"/>
              <a:t> – rekurencyjne przypisywanie kolorów z cofnięciem w razie konfliktu</a:t>
            </a:r>
          </a:p>
          <a:p>
            <a:r>
              <a:rPr lang="pl-PL" sz="1900" dirty="0"/>
              <a:t>Dla każdego grafu mierzona jest liczba kolorów i czas działania.</a:t>
            </a:r>
            <a:br>
              <a:rPr lang="pl-PL" sz="1900" dirty="0"/>
            </a:br>
            <a:r>
              <a:rPr lang="pl-PL" sz="1900" dirty="0"/>
              <a:t>Wyniki zapisywane są do plików i wizualizowane w formie wykresów – co pozwala na analizę skuteczności i wydajności.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19513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DDAEAF5-DE9C-4056-A39D-6CDC185BF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7" y="719666"/>
            <a:ext cx="7704667" cy="694267"/>
          </a:xfrm>
        </p:spPr>
        <p:txBody>
          <a:bodyPr/>
          <a:lstStyle/>
          <a:p>
            <a:r>
              <a:rPr lang="pl-PL" dirty="0"/>
              <a:t>Testowanie algorytmów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E4F2FCFA-A043-4EC5-9127-1C92BCF2E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60" y="3220659"/>
            <a:ext cx="4938076" cy="3413883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DFDD0FA6-F010-4267-925C-C2CE2044CF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682" y="1176687"/>
            <a:ext cx="3795968" cy="5457855"/>
          </a:xfrm>
          <a:prstGeom prst="rect">
            <a:avLst/>
          </a:prstGeom>
        </p:spPr>
      </p:pic>
      <p:sp>
        <p:nvSpPr>
          <p:cNvPr id="10" name="Symbol zastępczy zawartości 9">
            <a:extLst>
              <a:ext uri="{FF2B5EF4-FFF2-40B4-BE49-F238E27FC236}">
                <a16:creationId xmlns:a16="http://schemas.microsoft.com/office/drawing/2014/main" id="{DC863B33-B5E6-4F13-8B09-030664835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960" y="2824315"/>
            <a:ext cx="2861733" cy="396344"/>
          </a:xfrm>
        </p:spPr>
        <p:txBody>
          <a:bodyPr/>
          <a:lstStyle/>
          <a:p>
            <a:r>
              <a:rPr lang="pl-PL" dirty="0"/>
              <a:t>Dla 200 Wierzchołków</a:t>
            </a:r>
          </a:p>
        </p:txBody>
      </p:sp>
      <p:sp>
        <p:nvSpPr>
          <p:cNvPr id="12" name="Symbol zastępczy zawartości 9">
            <a:extLst>
              <a:ext uri="{FF2B5EF4-FFF2-40B4-BE49-F238E27FC236}">
                <a16:creationId xmlns:a16="http://schemas.microsoft.com/office/drawing/2014/main" id="{2F46B56D-8AE6-4FC7-99D5-527482DB409A}"/>
              </a:ext>
            </a:extLst>
          </p:cNvPr>
          <p:cNvSpPr txBox="1">
            <a:spLocks/>
          </p:cNvSpPr>
          <p:nvPr/>
        </p:nvSpPr>
        <p:spPr>
          <a:xfrm>
            <a:off x="5846682" y="780343"/>
            <a:ext cx="2861733" cy="396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Dla 10 Wierzchołków</a:t>
            </a:r>
          </a:p>
        </p:txBody>
      </p:sp>
      <p:sp>
        <p:nvSpPr>
          <p:cNvPr id="14" name="Symbol zastępczy zawartości 9">
            <a:extLst>
              <a:ext uri="{FF2B5EF4-FFF2-40B4-BE49-F238E27FC236}">
                <a16:creationId xmlns:a16="http://schemas.microsoft.com/office/drawing/2014/main" id="{17C7AA95-0E83-4628-9527-6957E206F528}"/>
              </a:ext>
            </a:extLst>
          </p:cNvPr>
          <p:cNvSpPr txBox="1">
            <a:spLocks/>
          </p:cNvSpPr>
          <p:nvPr/>
        </p:nvSpPr>
        <p:spPr>
          <a:xfrm>
            <a:off x="338667" y="1455908"/>
            <a:ext cx="5901040" cy="974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Testy zostały wykonane po 30 razy</a:t>
            </a:r>
          </a:p>
        </p:txBody>
      </p:sp>
    </p:spTree>
    <p:extLst>
      <p:ext uri="{BB962C8B-B14F-4D97-AF65-F5344CB8AC3E}">
        <p14:creationId xmlns:p14="http://schemas.microsoft.com/office/powerpoint/2010/main" val="2634741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CEC266-8624-42F1-BB8A-71E7E09A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pl-PL" dirty="0">
                <a:latin typeface="Arial" panose="020B0604020202020204" pitchFamily="34" charset="0"/>
              </a:rPr>
              <a:t>📊 Wykres 1: 200 wierzchołków</a:t>
            </a:r>
            <a:endParaRPr lang="pl-PL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352F320-EF31-4411-ACB4-C36221C2E1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669814"/>
            <a:ext cx="1046793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1" i="0" u="none" strike="noStrike" cap="none" normalizeH="0" baseline="0" dirty="0">
                <a:ln>
                  <a:noFill/>
                </a:ln>
                <a:effectLst/>
              </a:rPr>
              <a:t>Wnioski: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  <a:tabLst/>
            </a:pPr>
            <a:r>
              <a:rPr kumimoji="0" lang="pl-PL" altLang="pl-PL" b="1" i="0" u="none" strike="noStrike" cap="none" normalizeH="0" baseline="0" dirty="0">
                <a:ln>
                  <a:noFill/>
                </a:ln>
                <a:effectLst/>
              </a:rPr>
              <a:t> Brute Force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effectLst/>
              </a:rPr>
              <a:t> i </a:t>
            </a:r>
            <a:r>
              <a:rPr kumimoji="0" lang="pl-PL" altLang="pl-PL" b="1" i="0" u="none" strike="noStrike" cap="none" normalizeH="0" baseline="0" dirty="0" err="1">
                <a:ln>
                  <a:noFill/>
                </a:ln>
                <a:effectLst/>
              </a:rPr>
              <a:t>Backtracking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effectLst/>
              </a:rPr>
              <a:t> nie zostały uruchomione – co jest zgodne z założeniem projektu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l-PL" altLang="pl-PL" dirty="0"/>
              <a:t>      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effectLst/>
              </a:rPr>
              <a:t>(algorytmy te są zbyt wolne dla dużych grafów).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  <a:tabLst/>
            </a:pPr>
            <a:r>
              <a:rPr kumimoji="0" lang="pl-PL" altLang="pl-PL" b="0" i="0" u="none" strike="noStrike" cap="none" normalizeH="0" baseline="0" dirty="0">
                <a:ln>
                  <a:noFill/>
                </a:ln>
                <a:effectLst/>
              </a:rPr>
              <a:t> Wydajność pozostałych algorytmów: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800" b="1" i="0" u="none" strike="noStrike" cap="none" normalizeH="0" baseline="0" dirty="0" err="1">
                <a:ln>
                  <a:noFill/>
                </a:ln>
                <a:effectLst/>
              </a:rPr>
              <a:t>Greedy</a:t>
            </a:r>
            <a:r>
              <a:rPr kumimoji="0" lang="pl-PL" altLang="pl-PL" sz="1800" b="1" i="0" u="none" strike="noStrike" cap="none" normalizeH="0" baseline="0" dirty="0">
                <a:ln>
                  <a:noFill/>
                </a:ln>
                <a:effectLst/>
              </a:rPr>
              <a:t> LF 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effectLst/>
              </a:rPr>
              <a:t>wykazał się najwyższą efektywnością czasową – średnio ~0,00068s.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800" b="1" i="0" u="none" strike="noStrike" cap="none" normalizeH="0" baseline="0" dirty="0" err="1">
                <a:ln>
                  <a:noFill/>
                </a:ln>
                <a:effectLst/>
              </a:rPr>
              <a:t>Greedy</a:t>
            </a:r>
            <a:r>
              <a:rPr kumimoji="0" lang="pl-PL" altLang="pl-PL" sz="1800" b="1" i="0" u="none" strike="noStrike" cap="none" normalizeH="0" baseline="0" dirty="0">
                <a:ln>
                  <a:noFill/>
                </a:ln>
                <a:effectLst/>
              </a:rPr>
              <a:t> SL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effectLst/>
              </a:rPr>
              <a:t> był wolniejszy – średnio ~0,0101s.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800" b="1" i="0" u="none" strike="noStrike" cap="none" normalizeH="0" baseline="0" dirty="0" err="1">
                <a:ln>
                  <a:noFill/>
                </a:ln>
                <a:effectLst/>
              </a:rPr>
              <a:t>Greedy</a:t>
            </a:r>
            <a:r>
              <a:rPr kumimoji="0" lang="pl-PL" altLang="pl-PL" sz="1800" b="1" i="0" u="none" strike="noStrike" cap="none" normalizeH="0" baseline="0" dirty="0">
                <a:ln>
                  <a:noFill/>
                </a:ln>
                <a:effectLst/>
              </a:rPr>
              <a:t> SLF </a:t>
            </a:r>
            <a:r>
              <a:rPr kumimoji="0" lang="pl-PL" altLang="pl-PL" sz="1800" b="0" i="0" u="none" strike="noStrike" cap="none" normalizeH="0" baseline="0" dirty="0">
                <a:ln>
                  <a:noFill/>
                </a:ln>
                <a:effectLst/>
              </a:rPr>
              <a:t>najwolniejszy z tej trójki – średnio ~0,0295s.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  <a:tabLst/>
            </a:pPr>
            <a:r>
              <a:rPr kumimoji="0" lang="pl-PL" altLang="pl-PL" b="0" i="0" u="none" strike="noStrike" cap="none" normalizeH="0" baseline="0" dirty="0">
                <a:ln>
                  <a:noFill/>
                </a:ln>
                <a:effectLst/>
              </a:rPr>
              <a:t> Czas działania wzrasta wraz ze złożonością algorytmu – SLF analizuje stopnie nasycenia,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l-PL" altLang="pl-PL" b="0" i="0" u="none" strike="noStrike" cap="none" normalizeH="0" baseline="0" dirty="0">
                <a:ln>
                  <a:noFill/>
                </a:ln>
                <a:effectLst/>
              </a:rPr>
              <a:t>      co jest kosztowniejsze niż samo sortowanie po stopniu.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26003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CA3595-8384-4A53-9AB9-D74FAB70B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📊 Wykres 2: 10 wierzchołków</a:t>
            </a:r>
            <a:br>
              <a:rPr lang="pl-PL" b="1" dirty="0"/>
            </a:b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4D92154-9764-4005-8233-96098A2DA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b="1" dirty="0"/>
              <a:t>Wnioski: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b="1" dirty="0"/>
              <a:t>Brute Force</a:t>
            </a:r>
            <a:r>
              <a:rPr lang="pl-PL" dirty="0"/>
              <a:t> zużył </a:t>
            </a:r>
            <a:r>
              <a:rPr lang="pl-PL" b="1" dirty="0"/>
              <a:t>znacznie najwięcej czasu (~0,187s)</a:t>
            </a:r>
            <a:r>
              <a:rPr lang="pl-PL" dirty="0"/>
              <a:t> – co pokazuje, że mimo małego grafu jego złożoność obliczeniowa (</a:t>
            </a:r>
            <a:r>
              <a:rPr lang="pl-PL" dirty="0" err="1"/>
              <a:t>eksponencjalna</a:t>
            </a:r>
            <a:r>
              <a:rPr lang="pl-PL" dirty="0"/>
              <a:t>) jest dramatycznie większa.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b="1" dirty="0" err="1"/>
              <a:t>Backtracking</a:t>
            </a:r>
            <a:r>
              <a:rPr lang="pl-PL" dirty="0"/>
              <a:t> był również wolniejszy (~0,00027s), ale </a:t>
            </a:r>
            <a:r>
              <a:rPr lang="pl-PL" b="1" dirty="0"/>
              <a:t>dużo szybszy niż Brute Force</a:t>
            </a:r>
            <a:r>
              <a:rPr lang="pl-PL" dirty="0"/>
              <a:t>, dzięki przycinaniu gałęzi przeszukiwania (ang. </a:t>
            </a:r>
            <a:r>
              <a:rPr lang="pl-PL" dirty="0" err="1"/>
              <a:t>pruning</a:t>
            </a:r>
            <a:r>
              <a:rPr lang="pl-PL" dirty="0"/>
              <a:t>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l-PL" dirty="0"/>
              <a:t>W porównaniu do wariantów zachłannych:</a:t>
            </a:r>
          </a:p>
          <a:p>
            <a:pPr marL="457200" lvl="1" indent="0">
              <a:buNone/>
            </a:pPr>
            <a:r>
              <a:rPr lang="pl-PL" dirty="0" err="1"/>
              <a:t>Greedy</a:t>
            </a:r>
            <a:r>
              <a:rPr lang="pl-PL" dirty="0"/>
              <a:t> LF (~0,0000176s) i </a:t>
            </a:r>
            <a:r>
              <a:rPr lang="pl-PL" dirty="0" err="1"/>
              <a:t>Greedy</a:t>
            </a:r>
            <a:r>
              <a:rPr lang="pl-PL" dirty="0"/>
              <a:t> SL (~0,0000623s) są praktycznie natychmiastowe,</a:t>
            </a:r>
          </a:p>
          <a:p>
            <a:pPr marL="457200" lvl="1" indent="0">
              <a:buNone/>
            </a:pPr>
            <a:r>
              <a:rPr lang="pl-PL" dirty="0"/>
              <a:t>SLF nadal najwolniejszy z zachłannych, ale </a:t>
            </a:r>
            <a:r>
              <a:rPr lang="pl-PL" b="1" dirty="0"/>
              <a:t>wciąż kilkaset razy szybszy niż Brute Force</a:t>
            </a:r>
            <a:r>
              <a:rPr lang="pl-PL" dirty="0"/>
              <a:t>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97091200"/>
      </p:ext>
    </p:extLst>
  </p:cSld>
  <p:clrMapOvr>
    <a:masterClrMapping/>
  </p:clrMapOvr>
</p:sld>
</file>

<file path=ppt/theme/theme1.xml><?xml version="1.0" encoding="utf-8"?>
<a:theme xmlns:a="http://schemas.openxmlformats.org/drawingml/2006/main" name="Faseta">
  <a:themeElements>
    <a:clrScheme name="Fas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s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s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</TotalTime>
  <Words>813</Words>
  <Application>Microsoft Office PowerPoint</Application>
  <PresentationFormat>Panoramiczny</PresentationFormat>
  <Paragraphs>60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7" baseType="lpstr">
      <vt:lpstr>Arial</vt:lpstr>
      <vt:lpstr>Cambria Math</vt:lpstr>
      <vt:lpstr>Trebuchet MS</vt:lpstr>
      <vt:lpstr>Wingdings</vt:lpstr>
      <vt:lpstr>Wingdings 3</vt:lpstr>
      <vt:lpstr>Faseta</vt:lpstr>
      <vt:lpstr>KOLOROWANIE GRAFÓW</vt:lpstr>
      <vt:lpstr>🎓 Wstęp teoretyczny Problem kolorowania grafu</vt:lpstr>
      <vt:lpstr>🛠️ Podejścia algorytmiczne</vt:lpstr>
      <vt:lpstr>📌 Opis problemu – Kolorowanie grafu </vt:lpstr>
      <vt:lpstr>🗽Modelowanie problemu</vt:lpstr>
      <vt:lpstr>💡 Rozwiązanie problemu przy pomocy algorytmów </vt:lpstr>
      <vt:lpstr>Testowanie algorytmów</vt:lpstr>
      <vt:lpstr>📊 Wykres 1: 200 wierzchołków</vt:lpstr>
      <vt:lpstr>📊 Wykres 2: 10 wierzchołków </vt:lpstr>
      <vt:lpstr>🧠 Ogólne wnioski: </vt:lpstr>
      <vt:lpstr>DZIĘKUJEMY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KOLOROWANIE GRAFÓW</dc:title>
  <dc:creator>Mateusz</dc:creator>
  <cp:lastModifiedBy>Mateusz</cp:lastModifiedBy>
  <cp:revision>8</cp:revision>
  <dcterms:created xsi:type="dcterms:W3CDTF">2025-05-12T23:12:02Z</dcterms:created>
  <dcterms:modified xsi:type="dcterms:W3CDTF">2025-05-13T00:23:08Z</dcterms:modified>
</cp:coreProperties>
</file>