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/>
    <p:restoredTop sz="94666"/>
  </p:normalViewPr>
  <p:slideViewPr>
    <p:cSldViewPr snapToGrid="0" snapToObjects="1" showGuides="1">
      <p:cViewPr varScale="1">
        <p:scale>
          <a:sx n="101" d="100"/>
          <a:sy n="101" d="100"/>
        </p:scale>
        <p:origin x="208" y="21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45F3-3C43-C546-B060-C1E249C7BAB5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37F3E-D9FD-024A-ABDC-B81D90D4648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3646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37F3E-D9FD-024A-ABDC-B81D90D46484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901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CF96-2035-6F4E-A854-634C694E8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5AC70-B095-1F47-9712-D727C7545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27B3-7EA4-BD49-A3D1-566F1896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97563-2EF1-D046-A3A9-DF30573C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9124-5E91-EC46-9C43-86531114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4887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E536-4347-D84D-9E36-06C618D9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720B4-4252-E14B-816B-04A48A2F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557C-383E-D24C-927E-9700261F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1F9C-46FF-F444-8F2A-A44BB499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A654-92E1-6B4D-ABD1-23DF335A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9148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F7A8F-9B49-A84B-B1D1-C43C51337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A5C9D-AF52-2F4E-9E3C-3505171D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8700-870F-B549-84CE-C9391A51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DA44-B6E6-9641-9F2B-4F26FCA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D0CC-3A02-7B48-BEAD-6F8C0B09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836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8E9E-DDA9-564A-B1CD-CB6328B1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80B7-6BAC-E74D-9434-6E5DB711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2A8D-F0F0-414C-A6C5-18B7C879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43DC-5C2B-9548-AA9A-1CC53AB6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36E7-96ED-1846-B17E-0A8E04AB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7909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59A7-97A2-D64B-9458-59421056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3910-8A7D-3449-91D0-6305C8F5C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2DA1-3149-CD43-9DF9-9B540BB3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B010-E902-9740-ADF3-A94CDBBC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A898-FA23-7C4E-91DC-450CB11C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137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4BDA-B550-154A-969A-53A2688E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4FD4-2A26-4D4C-BD94-39A25A443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B6A2D-9A84-5944-9EB6-0B148626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41F7A-DDF2-2F4D-8462-41A19BC3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95238-2EBC-C84E-8A9D-34076B5B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35125-3F64-F94E-B907-130D2B78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825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6B1-F506-314E-861C-CE372511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57A3-5E2D-E143-8AD8-0E211D586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5B326-0B2E-8A46-A77D-D8723EE1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AE9E4-0DDF-244B-B7FB-33C91A445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BDAD3-E177-3748-8B88-9F9862F6C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81CCC-CEE0-5C4E-BF12-98FD53FC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9621F-245F-F941-A9B4-C4B4974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59597-92CE-6F42-87CD-64AEE5C8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222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531C-2B43-6248-B9CF-6E0C4E83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65255-57DB-2A42-B3CC-A82CB89F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E375D-44FC-C240-9050-E5E8C3D5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67E98-C04C-834F-BACA-50360DD2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7676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6A93C-EEDB-7544-B334-9216613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AF3CF-64C4-7E4A-9EA9-EDD58501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AC4A8-8940-FF40-B763-F0D0DBA3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0183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46C3-B61F-CE41-878A-21945803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BEA9-39E9-1A40-98C0-1571A09A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4F7A5-9027-D441-BED3-8FB34D529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F9BAB-DC1A-FC49-8256-0DE665B2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FE3B-4FDE-044D-9E19-19D10028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3416B-59A8-EE47-B636-B476600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623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630A-D57A-BF47-9012-E3D9A98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122D0-F9B5-8E4A-8DC0-F43920891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30C00-0CDB-E74A-95C6-C198E32B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C6004-F229-F94A-9378-D30ECB5C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A5DF0-08E1-3D47-A338-DE52841F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1ABB2-BD3D-2F46-ADBE-09BB2DFE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3449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9F507-B85A-0448-80E5-F3C34043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F459-1CED-644A-8694-B2FB1C5C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3CE7-95DF-2047-B6FB-3321DDB92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C684-B3CB-2D42-A0B7-CD80992038FD}" type="datetimeFigureOut">
              <a:rPr lang="en-GR" smtClean="0"/>
              <a:t>20/10/21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3459-7C8F-D34C-B7FC-2B3C055C9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4A74-90F1-4B4F-82F7-B7DA028B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5CA7-CB9B-1F46-8401-71443EB697A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737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about-nci/organization/ccg/cancer-genomics-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ncer.gov/about-nci/organization/ccg/research/structural-genomics/tcga/studied-cancers/sarcoma" TargetMode="External"/><Relationship Id="rId5" Type="http://schemas.openxmlformats.org/officeDocument/2006/relationships/hyperlink" Target="https://www.cancer.gov/about-nci/organization/ccg/research/structural-genomics/tcga/studied-cancers/prostate" TargetMode="External"/><Relationship Id="rId4" Type="http://schemas.openxmlformats.org/officeDocument/2006/relationships/hyperlink" Target="https://www.cancer.gov/about-nci/organization/ccg/research/structural-genomics/tcga/studied-cancers/acute-myeloid-leukemi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texportal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BEB7-7C32-684B-A20A-54276FFD9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2801" y="461962"/>
            <a:ext cx="7349066" cy="1925638"/>
          </a:xfrm>
        </p:spPr>
        <p:txBody>
          <a:bodyPr>
            <a:normAutofit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TCGA Clustering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F85C3-AE59-B342-B2CB-BD3527ABC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2134" y="2355345"/>
            <a:ext cx="7010400" cy="1041400"/>
          </a:xfrm>
        </p:spPr>
        <p:txBody>
          <a:bodyPr/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 Progress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8EFBD-953D-B14F-8AF0-7A4073F201DC}"/>
              </a:ext>
            </a:extLst>
          </p:cNvPr>
          <p:cNvSpPr txBox="1"/>
          <p:nvPr/>
        </p:nvSpPr>
        <p:spPr>
          <a:xfrm rot="10800000" flipH="1" flipV="1">
            <a:off x="0" y="6202341"/>
            <a:ext cx="406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Spyros Travlos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8C833-1868-9B49-AFB8-60D75653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200" y="5689600"/>
            <a:ext cx="3225800" cy="116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A3071-F697-144D-816A-89AAE5C1C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767" y="5689600"/>
            <a:ext cx="4481433" cy="11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507999" y="118534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Dataset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659466" y="2133600"/>
            <a:ext cx="8856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number of  columns dropped from 60,499 to 19,039</a:t>
            </a:r>
          </a:p>
        </p:txBody>
      </p:sp>
    </p:spTree>
    <p:extLst>
      <p:ext uri="{BB962C8B-B14F-4D97-AF65-F5344CB8AC3E}">
        <p14:creationId xmlns:p14="http://schemas.microsoft.com/office/powerpoint/2010/main" val="100279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507999" y="118534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 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 Unsupervised Clustering on the TCGA samples to create groups of similar cancer samples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 with original category of sample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 an algorithm that predicts label of TCGA in test set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 Supervised Classification in GTEX and TCGA dataset to predict cancerous and healthy samples based on gene expression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 expressions of the GTEX and TCGA and extract useful conclusions 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55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507999" y="118534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order to perform clustering we used three different Dimensionality reduction algorithms: PCA, t-SNE, umap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Their performance was judged based on how well the clusters are formed depending on the original detailed category of the sample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72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638174" y="0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41817" y="1612458"/>
            <a:ext cx="5401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PCA we chose the number of feature to explain 85% of the variance i.e. 594 features 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39A2A-3EEF-3D49-B385-9648CA8D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830997"/>
            <a:ext cx="6242050" cy="59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8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638174" y="0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429685" y="2306724"/>
            <a:ext cx="4006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PCA</a:t>
            </a:r>
          </a:p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Elbow method resulting in 13 clusters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17E75-8D76-BA41-A07B-1367C3D2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83" y="1405467"/>
            <a:ext cx="74549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5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638174" y="0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429685" y="2306724"/>
            <a:ext cx="4006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t-SNE</a:t>
            </a:r>
          </a:p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Elbow method resulting in 8 clusters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A33B3-77F9-384B-B2D2-C681BC83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5" y="1399117"/>
            <a:ext cx="75819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6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638174" y="0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429685" y="2306724"/>
            <a:ext cx="4006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Umap</a:t>
            </a:r>
          </a:p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G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Elbow method resulting in 10 clusters</a:t>
            </a: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7ABD5-9969-3040-9377-27F6C870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5" y="1312333"/>
            <a:ext cx="7569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8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97374D-6E77-B946-B8DE-F2705421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33" y="202192"/>
            <a:ext cx="4873131" cy="34808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AD00A0-8B13-B14C-89AD-FEE97958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3" y="3580644"/>
            <a:ext cx="4588299" cy="32773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29498A-33F4-A842-BC2F-9583296A9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01" y="202192"/>
            <a:ext cx="4873132" cy="34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0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5B2221-B63D-1540-8E1D-9C8C7B8C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61" y="0"/>
            <a:ext cx="8460606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0040D-C5AD-E346-9235-E3250CD2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30" y="83705"/>
            <a:ext cx="7959870" cy="636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4114800" y="458956"/>
            <a:ext cx="6976534" cy="51398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arenR"/>
            </a:pPr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Company</a:t>
            </a:r>
          </a:p>
          <a:p>
            <a:pPr marL="342900" indent="-342900">
              <a:buAutoNum type="arabicParenR"/>
            </a:pPr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 Description</a:t>
            </a:r>
          </a:p>
          <a:p>
            <a:pPr marL="342900" indent="-342900">
              <a:buAutoNum type="arabicParenR"/>
            </a:pPr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  <a:p>
            <a:pPr marL="342900" indent="-342900">
              <a:buAutoNum type="arabicParenR"/>
            </a:pPr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Objectives</a:t>
            </a:r>
          </a:p>
          <a:p>
            <a:pPr marL="342900" indent="-342900">
              <a:buAutoNum type="arabicParenR"/>
            </a:pPr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Clustering</a:t>
            </a:r>
          </a:p>
          <a:p>
            <a:pPr marL="342900" indent="-342900">
              <a:buAutoNum type="arabicParenR"/>
            </a:pPr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Steps</a:t>
            </a:r>
          </a:p>
        </p:txBody>
      </p:sp>
    </p:spTree>
    <p:extLst>
      <p:ext uri="{BB962C8B-B14F-4D97-AF65-F5344CB8AC3E}">
        <p14:creationId xmlns:p14="http://schemas.microsoft.com/office/powerpoint/2010/main" val="14067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66242-F999-0D49-9B34-8CEDB4B1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83" y="0"/>
            <a:ext cx="7979834" cy="63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CB18C-5C9D-D047-840C-B7732A8718A2}"/>
              </a:ext>
            </a:extLst>
          </p:cNvPr>
          <p:cNvSpPr txBox="1"/>
          <p:nvPr/>
        </p:nvSpPr>
        <p:spPr>
          <a:xfrm>
            <a:off x="643466" y="389467"/>
            <a:ext cx="87206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R" dirty="0"/>
          </a:p>
          <a:p>
            <a:r>
              <a:rPr lang="en-GB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seems that UMAP has done the best clustering as the detailed categories mostly fall under one particular cluster. 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will dive deeper into the categories according to the above graph: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0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GB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Esophageal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Carcinoma, Cervical and Endocervical Cancer, Lung Adenocarcinoma, Bladder Urothelial Carcinoma, Lung Squamous cell Carcinoma, Head and Neck Squamous cell Carcinoma - 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affect mostly the respiratory system. Also it contains cancers in the bladder and uterus. Quite an unclear cluster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1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Brain lower grade glioma, Glioblastoma Multiforme  - 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have to do with the brain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2: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Pheochromocytoma and </a:t>
            </a:r>
            <a:r>
              <a:rPr lang="en-GB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Parangaglioma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Adrenocortical cancer, Thyroid carcinoma - 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affect glands, the first two types affect the adrenal gland whereas the third affects the thyroid gland (</a:t>
            </a:r>
            <a:r>
              <a:rPr lang="en-GB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adrenocortinal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system)</a:t>
            </a:r>
          </a:p>
          <a:p>
            <a:endParaRPr lang="en-GB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3: 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Kidney Clear Cell Carcinoma, Kidney Chromophobe, Kidney Papillary Cell Carcinoma - 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are on kidneys</a:t>
            </a:r>
          </a:p>
          <a:p>
            <a:endParaRPr lang="en-GB" dirty="0"/>
          </a:p>
          <a:p>
            <a:endParaRPr lang="en-GB" dirty="0"/>
          </a:p>
          <a:p>
            <a:endParaRPr lang="en-GR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45212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CB18C-5C9D-D047-840C-B7732A8718A2}"/>
              </a:ext>
            </a:extLst>
          </p:cNvPr>
          <p:cNvSpPr txBox="1"/>
          <p:nvPr/>
        </p:nvSpPr>
        <p:spPr>
          <a:xfrm>
            <a:off x="643466" y="389467"/>
            <a:ext cx="87206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4: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Sarcoma, Breast </a:t>
            </a:r>
            <a:r>
              <a:rPr lang="en-GB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Invavise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carcinoma, Skin cutaneous melanoma, Mesothelioma, Thymoma, Uveal Melanoma, Diffuse Large Cell B-Cell Lymphoma  - 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Occur mainly in tissues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5: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Acute Myeloid </a:t>
            </a:r>
            <a:r>
              <a:rPr lang="en-GB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Leukemia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GB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Leukemia</a:t>
            </a:r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6: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Cholangiocarcinoma, Liver Hepatocellular Carcinoma  - 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Cholangiocarcinoma occurs in the bile which resides in the liver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7: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Prostate Adenocarcinoma - 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Prostate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8: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Colon Adenocarcinoma, Stomach adenocarcinoma, Pancreatic adenocarcinoma, Rectum Adenocarcinoma - 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are cancers that affect the digestive and excretory system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9: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Testicular Germ Cell </a:t>
            </a:r>
            <a:r>
              <a:rPr lang="en-GB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Tumor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Uterine corpus endometrioid carcinoma, Ovarian Cerous Cystadenocarcinoma - </a:t>
            </a:r>
            <a:r>
              <a:rPr lang="en-GB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affect organs of the reproductive system</a:t>
            </a:r>
          </a:p>
          <a:p>
            <a:endParaRPr lang="en-GB" dirty="0"/>
          </a:p>
          <a:p>
            <a:endParaRPr lang="en-GB" dirty="0"/>
          </a:p>
          <a:p>
            <a:endParaRPr lang="en-GR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81639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CB18C-5C9D-D047-840C-B7732A8718A2}"/>
              </a:ext>
            </a:extLst>
          </p:cNvPr>
          <p:cNvSpPr txBox="1"/>
          <p:nvPr/>
        </p:nvSpPr>
        <p:spPr>
          <a:xfrm>
            <a:off x="643466" y="389468"/>
            <a:ext cx="97451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Future Steps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project will continue with the rest of the objectives starting from predicting the label of the samples in the test set</a:t>
            </a:r>
          </a:p>
          <a:p>
            <a:endParaRPr lang="en-GB" dirty="0"/>
          </a:p>
          <a:p>
            <a:endParaRPr lang="en-GR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092789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48EAF-B83A-DE47-BEE7-502192EF53EF}"/>
              </a:ext>
            </a:extLst>
          </p:cNvPr>
          <p:cNvSpPr txBox="1"/>
          <p:nvPr/>
        </p:nvSpPr>
        <p:spPr>
          <a:xfrm>
            <a:off x="1803400" y="950795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Font typeface="+mj-lt"/>
              <a:buAutoNum type="arabicPeriod"/>
            </a:pPr>
            <a:endParaRPr lang="en-G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CB18C-5C9D-D047-840C-B7732A8718A2}"/>
              </a:ext>
            </a:extLst>
          </p:cNvPr>
          <p:cNvSpPr txBox="1"/>
          <p:nvPr/>
        </p:nvSpPr>
        <p:spPr>
          <a:xfrm>
            <a:off x="1051454" y="2316750"/>
            <a:ext cx="97451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?</a:t>
            </a:r>
            <a:endParaRPr lang="en-GB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G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G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7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626533" y="458956"/>
            <a:ext cx="10464801" cy="69865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914400" indent="-914400" algn="ctr">
              <a:buAutoNum type="arabicParenR"/>
            </a:pPr>
            <a:r>
              <a:rPr lang="en-G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</a:t>
            </a:r>
          </a:p>
          <a:p>
            <a:pPr algn="ctr"/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project is carried out in collaboration with:</a:t>
            </a:r>
          </a:p>
          <a:p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Intelligencia:</a:t>
            </a:r>
          </a:p>
          <a:p>
            <a:pPr algn="ctr"/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Helps bring novel therapies to patients faster and more efficiently by applying Data Science to drug development.</a:t>
            </a:r>
          </a:p>
          <a:p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5D4F2-3E98-6843-8F86-D2ECE015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216" y="3135774"/>
            <a:ext cx="4481433" cy="11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592667" y="204956"/>
            <a:ext cx="10464801" cy="69865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Project Description</a:t>
            </a:r>
            <a:endParaRPr lang="en-GR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Cancer Genome Atlas (TCGA):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landmark 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cancer genomics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Molecularly characterized over 20,000 primary cancer and matched normal samples spanning 33 cancer types.(</a:t>
            </a:r>
            <a:r>
              <a:rPr lang="en-GB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eg.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Acute Myeloid Leukemia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Prostate Adenocarcinoma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Sarcoma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41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592666" y="243512"/>
            <a:ext cx="10464801" cy="6370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Project Description</a:t>
            </a:r>
          </a:p>
          <a:p>
            <a:pPr algn="ctr"/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Genotype-Tissue Expression (GTEx)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project</a:t>
            </a:r>
          </a:p>
          <a:p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 ongoing effort to build a comprehensive public resource to study tissue-specific gene expression and regulation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Samples were collected from 54 non-diseased tissue sites across nearly 1000 individuals</a:t>
            </a:r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02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541866" y="0"/>
            <a:ext cx="10464801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G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Dataset</a:t>
            </a:r>
            <a:endParaRPr lang="en-GR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60,499 identifiers (gene expressions) X 19039 samples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Source: University of California Santacruz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was created using </a:t>
            </a:r>
            <a:r>
              <a:rPr lang="en-GB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xenaPython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API for connecting to </a:t>
            </a:r>
            <a:r>
              <a:rPr lang="en-GB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xena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hubs </a:t>
            </a:r>
          </a:p>
        </p:txBody>
      </p:sp>
    </p:spTree>
    <p:extLst>
      <p:ext uri="{BB962C8B-B14F-4D97-AF65-F5344CB8AC3E}">
        <p14:creationId xmlns:p14="http://schemas.microsoft.com/office/powerpoint/2010/main" val="188601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507999" y="118534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</a:t>
            </a:r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2B410-6027-3045-8C8C-422FD7547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1189494"/>
            <a:ext cx="109982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507999" y="118534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</a:t>
            </a:r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15977-00F9-7D4F-A10F-3F7867AA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2610187"/>
            <a:ext cx="3366604" cy="57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C1808-4DF9-654E-B11D-45B62E94B019}"/>
              </a:ext>
            </a:extLst>
          </p:cNvPr>
          <p:cNvSpPr txBox="1"/>
          <p:nvPr/>
        </p:nvSpPr>
        <p:spPr>
          <a:xfrm>
            <a:off x="5418665" y="2309747"/>
            <a:ext cx="4724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Normalized expression of the RNA-sequence of the gene found in the sample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07436-B8E7-4A41-B286-26C20810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01" y="4339466"/>
            <a:ext cx="2082173" cy="1018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39F22-3C66-3F4E-B758-036BDDA2FBE4}"/>
              </a:ext>
            </a:extLst>
          </p:cNvPr>
          <p:cNvSpPr txBox="1"/>
          <p:nvPr/>
        </p:nvSpPr>
        <p:spPr>
          <a:xfrm>
            <a:off x="5418665" y="4556305"/>
            <a:ext cx="39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Cancer</a:t>
            </a:r>
            <a:r>
              <a:rPr lang="en-GB" dirty="0"/>
              <a:t> 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</a:t>
            </a:r>
            <a:endParaRPr lang="en-G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237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EE601-1A96-6C44-9CD5-33375B53E4C7}"/>
              </a:ext>
            </a:extLst>
          </p:cNvPr>
          <p:cNvSpPr txBox="1"/>
          <p:nvPr/>
        </p:nvSpPr>
        <p:spPr>
          <a:xfrm>
            <a:off x="507999" y="118534"/>
            <a:ext cx="1046480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Dataset</a:t>
            </a:r>
            <a:endParaRPr lang="en-GB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DAD97-96E8-6B49-B6E7-33B110B7DAFB}"/>
              </a:ext>
            </a:extLst>
          </p:cNvPr>
          <p:cNvSpPr txBox="1"/>
          <p:nvPr/>
        </p:nvSpPr>
        <p:spPr>
          <a:xfrm>
            <a:off x="694267" y="745067"/>
            <a:ext cx="10989734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Huge dataset (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60,499 columns (gene expressions) X 19039 rows (samples) Needs some </a:t>
            </a:r>
            <a:r>
              <a:rPr lang="en-GB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G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 genes where: </a:t>
            </a:r>
          </a:p>
          <a:p>
            <a:pPr marL="342900" indent="-342900">
              <a:buAutoNum type="arabicParenR"/>
            </a:pP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small variation between samples (i.e.  standard deviation less than 0.5)</a:t>
            </a:r>
          </a:p>
          <a:p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or were 0 everywhere</a:t>
            </a:r>
          </a:p>
          <a:p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Keep only protein coding genes - list from:</a:t>
            </a:r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R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GB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0EC4C-F968-2943-93F2-CA421E9AC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067" y="5631989"/>
            <a:ext cx="2641600" cy="9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3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729</Words>
  <Application>Microsoft Macintosh PowerPoint</Application>
  <PresentationFormat>Widescreen</PresentationFormat>
  <Paragraphs>131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TCGA Clustering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TCGA Clustering Project</dc:title>
  <dc:creator>stravlos7@gmail.com</dc:creator>
  <cp:lastModifiedBy>stravlos7@gmail.com</cp:lastModifiedBy>
  <cp:revision>3</cp:revision>
  <dcterms:created xsi:type="dcterms:W3CDTF">2021-10-19T15:34:39Z</dcterms:created>
  <dcterms:modified xsi:type="dcterms:W3CDTF">2021-10-20T16:08:01Z</dcterms:modified>
</cp:coreProperties>
</file>