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2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6" r:id="rId20"/>
    <p:sldId id="275" r:id="rId21"/>
    <p:sldId id="278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6"/>
  </p:normalViewPr>
  <p:slideViewPr>
    <p:cSldViewPr snapToGrid="0" snapToObjects="1">
      <p:cViewPr varScale="1">
        <p:scale>
          <a:sx n="101" d="100"/>
          <a:sy n="101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37EFF-E6B0-1A4A-A0B5-C015D9EB0EC9}" type="datetimeFigureOut">
              <a:rPr lang="en-GR" smtClean="0"/>
              <a:t>16/7/21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26FB3-41DA-DD4E-812E-7895A0DB0FB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051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26FB3-41DA-DD4E-812E-7895A0DB0FBD}" type="slidenum">
              <a:rPr lang="en-GR" smtClean="0"/>
              <a:t>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012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945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645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8250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7146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87457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4782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00354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14256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949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3236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0032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62372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9706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996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0087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1632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223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B23BC3-5810-2A40-8F22-BFB2A9E97F2C}" type="datetimeFigureOut">
              <a:rPr lang="en-GR" smtClean="0"/>
              <a:t>16/7/21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A0D541B-3A0B-F34C-B4AE-1DB26775204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39454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  <p:sldLayoutId id="2147484584" r:id="rId12"/>
    <p:sldLayoutId id="2147484585" r:id="rId13"/>
    <p:sldLayoutId id="2147484586" r:id="rId14"/>
    <p:sldLayoutId id="2147484587" r:id="rId15"/>
    <p:sldLayoutId id="2147484588" r:id="rId16"/>
    <p:sldLayoutId id="21474845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5C43-A416-5749-B467-0E438A15A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R" dirty="0"/>
              <a:t>Stroke Prediction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D642-84A5-2E41-8672-A870A67C2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GR" dirty="0"/>
          </a:p>
          <a:p>
            <a:pPr algn="r"/>
            <a:endParaRPr lang="en-GR" dirty="0"/>
          </a:p>
          <a:p>
            <a:pPr algn="r"/>
            <a:endParaRPr lang="en-GR" dirty="0"/>
          </a:p>
          <a:p>
            <a:pPr algn="r"/>
            <a:r>
              <a:rPr lang="en-GR" dirty="0"/>
              <a:t>Spyros Travlos</a:t>
            </a:r>
          </a:p>
        </p:txBody>
      </p:sp>
    </p:spTree>
    <p:extLst>
      <p:ext uri="{BB962C8B-B14F-4D97-AF65-F5344CB8AC3E}">
        <p14:creationId xmlns:p14="http://schemas.microsoft.com/office/powerpoint/2010/main" val="243013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DDB77-9E6B-D747-98FD-C5B892C1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649941"/>
            <a:ext cx="11811000" cy="55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EE854D-6860-CE48-A797-A99BA6A1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74249"/>
            <a:ext cx="11413067" cy="55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9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870B1-6314-7E4F-9E5B-D45EA393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6" y="529452"/>
            <a:ext cx="10701867" cy="50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6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0E7A0-829E-514A-B98E-ACC2D64A6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17" y="341868"/>
            <a:ext cx="10018183" cy="542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34584-6652-A241-8BAE-2F5E9B9A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54"/>
            <a:ext cx="12192000" cy="60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7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A1EB7F-704E-794F-95EB-D33F2CA642C0}"/>
              </a:ext>
            </a:extLst>
          </p:cNvPr>
          <p:cNvSpPr txBox="1"/>
          <p:nvPr/>
        </p:nvSpPr>
        <p:spPr>
          <a:xfrm>
            <a:off x="8398933" y="1094936"/>
            <a:ext cx="704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Stroke Sufferers</a:t>
            </a:r>
            <a:endParaRPr lang="en-G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E1AC1-EEA5-F84A-B6AF-DF88C888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38563" cy="3565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A2B050-63F2-3E4D-B0CA-FA26F8510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581" y="3565823"/>
            <a:ext cx="6379419" cy="3292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E6CF2C-8F91-B94C-9CE1-DEEEB0992571}"/>
              </a:ext>
            </a:extLst>
          </p:cNvPr>
          <p:cNvSpPr txBox="1"/>
          <p:nvPr/>
        </p:nvSpPr>
        <p:spPr>
          <a:xfrm>
            <a:off x="1557866" y="4764945"/>
            <a:ext cx="704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Non - Stroke Sufferers</a:t>
            </a:r>
            <a:endParaRPr lang="en-GR" sz="2000" dirty="0"/>
          </a:p>
        </p:txBody>
      </p:sp>
    </p:spTree>
    <p:extLst>
      <p:ext uri="{BB962C8B-B14F-4D97-AF65-F5344CB8AC3E}">
        <p14:creationId xmlns:p14="http://schemas.microsoft.com/office/powerpoint/2010/main" val="156743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A1EB7F-704E-794F-95EB-D33F2CA642C0}"/>
              </a:ext>
            </a:extLst>
          </p:cNvPr>
          <p:cNvSpPr txBox="1"/>
          <p:nvPr/>
        </p:nvSpPr>
        <p:spPr>
          <a:xfrm>
            <a:off x="8398933" y="1094936"/>
            <a:ext cx="704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Stroke Sufferers</a:t>
            </a:r>
            <a:endParaRPr lang="en-G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6CF2C-8F91-B94C-9CE1-DEEEB0992571}"/>
              </a:ext>
            </a:extLst>
          </p:cNvPr>
          <p:cNvSpPr txBox="1"/>
          <p:nvPr/>
        </p:nvSpPr>
        <p:spPr>
          <a:xfrm>
            <a:off x="1557866" y="4764945"/>
            <a:ext cx="704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Non - Stroke Sufferers</a:t>
            </a:r>
            <a:endParaRPr lang="en-G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F6E23-9907-1843-8491-B79B0FE4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1"/>
            <a:ext cx="7319917" cy="3595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47BCA-2FC5-BB47-960B-CB434140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48" y="3563720"/>
            <a:ext cx="6937352" cy="328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4232D2-CC5A-3A4F-B214-1CA61A8D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7" y="191214"/>
            <a:ext cx="11754845" cy="57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9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5F432A4-FC2F-F047-A982-AF38F88D6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532" y="282972"/>
            <a:ext cx="9144000" cy="948267"/>
          </a:xfrm>
        </p:spPr>
        <p:txBody>
          <a:bodyPr>
            <a:normAutofit/>
          </a:bodyPr>
          <a:lstStyle/>
          <a:p>
            <a:r>
              <a:rPr lang="en-GR" dirty="0"/>
              <a:t>Modelling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960955-033A-9540-8611-55B253EA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2132938"/>
            <a:ext cx="6083300" cy="3441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627D70-BEB5-904C-8EC5-9CE5A8A65471}"/>
              </a:ext>
            </a:extLst>
          </p:cNvPr>
          <p:cNvSpPr txBox="1"/>
          <p:nvPr/>
        </p:nvSpPr>
        <p:spPr>
          <a:xfrm>
            <a:off x="276548" y="5982361"/>
            <a:ext cx="535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Before log transforming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2240-A0B7-B14C-B7AD-8FB4E869E870}"/>
              </a:ext>
            </a:extLst>
          </p:cNvPr>
          <p:cNvSpPr txBox="1"/>
          <p:nvPr/>
        </p:nvSpPr>
        <p:spPr>
          <a:xfrm>
            <a:off x="6815667" y="5982361"/>
            <a:ext cx="535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After log transforming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250E1-9B3C-B74F-98A0-83C1960A9F5E}"/>
              </a:ext>
            </a:extLst>
          </p:cNvPr>
          <p:cNvSpPr txBox="1"/>
          <p:nvPr/>
        </p:nvSpPr>
        <p:spPr>
          <a:xfrm>
            <a:off x="4375001" y="1346085"/>
            <a:ext cx="317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2400" dirty="0"/>
              <a:t>Feature Engineering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5CA030-667D-964E-B933-B759ED92E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48" y="2132938"/>
            <a:ext cx="5627481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86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5F432A4-FC2F-F047-A982-AF38F88D6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532" y="282972"/>
            <a:ext cx="9144000" cy="948267"/>
          </a:xfrm>
        </p:spPr>
        <p:txBody>
          <a:bodyPr>
            <a:normAutofit/>
          </a:bodyPr>
          <a:lstStyle/>
          <a:p>
            <a:r>
              <a:rPr lang="en-GR" dirty="0"/>
              <a:t>Modelling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27D70-BEB5-904C-8EC5-9CE5A8A65471}"/>
              </a:ext>
            </a:extLst>
          </p:cNvPr>
          <p:cNvSpPr txBox="1"/>
          <p:nvPr/>
        </p:nvSpPr>
        <p:spPr>
          <a:xfrm>
            <a:off x="236878" y="6016228"/>
            <a:ext cx="535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Before log transforming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2240-A0B7-B14C-B7AD-8FB4E869E870}"/>
              </a:ext>
            </a:extLst>
          </p:cNvPr>
          <p:cNvSpPr txBox="1"/>
          <p:nvPr/>
        </p:nvSpPr>
        <p:spPr>
          <a:xfrm>
            <a:off x="6941095" y="5892429"/>
            <a:ext cx="535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After log transforming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E6F9E-1474-324F-AF1D-C2B81317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4" y="2018639"/>
            <a:ext cx="6004436" cy="3281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CF215F-7FF1-7349-A1D2-B21C514D7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78" y="2018639"/>
            <a:ext cx="5967458" cy="32814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AB4488-334A-0F4C-81F4-7F7E2A471DD0}"/>
              </a:ext>
            </a:extLst>
          </p:cNvPr>
          <p:cNvSpPr txBox="1"/>
          <p:nvPr/>
        </p:nvSpPr>
        <p:spPr>
          <a:xfrm>
            <a:off x="4375001" y="1346085"/>
            <a:ext cx="317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24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53227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5C43-A416-5749-B467-0E438A15A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33" y="406400"/>
            <a:ext cx="9144000" cy="948267"/>
          </a:xfrm>
        </p:spPr>
        <p:txBody>
          <a:bodyPr>
            <a:normAutofit/>
          </a:bodyPr>
          <a:lstStyle/>
          <a:p>
            <a:r>
              <a:rPr lang="en-GR" dirty="0"/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C5B95-92C7-C44F-A5C2-6224B68476BD}"/>
              </a:ext>
            </a:extLst>
          </p:cNvPr>
          <p:cNvSpPr txBox="1"/>
          <p:nvPr/>
        </p:nvSpPr>
        <p:spPr>
          <a:xfrm>
            <a:off x="406400" y="1354667"/>
            <a:ext cx="101769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R" sz="3200" dirty="0"/>
              <a:t>Overview</a:t>
            </a:r>
          </a:p>
          <a:p>
            <a:pPr marL="342900" indent="-342900">
              <a:buAutoNum type="arabicPeriod"/>
            </a:pPr>
            <a:r>
              <a:rPr lang="en-GR" sz="3200" dirty="0"/>
              <a:t>Dataset </a:t>
            </a:r>
          </a:p>
          <a:p>
            <a:pPr marL="342900" indent="-342900">
              <a:buAutoNum type="arabicPeriod"/>
            </a:pPr>
            <a:r>
              <a:rPr lang="en-GR" sz="3200" dirty="0"/>
              <a:t>Analysis</a:t>
            </a:r>
          </a:p>
          <a:p>
            <a:pPr marL="342900" indent="-342900">
              <a:buAutoNum type="arabicPeriod"/>
            </a:pPr>
            <a:r>
              <a:rPr lang="en-GR" sz="3200" dirty="0"/>
              <a:t>Modelling</a:t>
            </a:r>
          </a:p>
          <a:p>
            <a:pPr marL="342900" indent="-342900">
              <a:buAutoNum type="arabicPeriod"/>
            </a:pPr>
            <a:r>
              <a:rPr lang="en-GR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41873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82A6C-D285-3949-9B7F-845CF3D64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424996"/>
            <a:ext cx="6887248" cy="3316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CD217E-68CC-A849-80B9-99C8305ED00A}"/>
              </a:ext>
            </a:extLst>
          </p:cNvPr>
          <p:cNvSpPr txBox="1"/>
          <p:nvPr/>
        </p:nvSpPr>
        <p:spPr>
          <a:xfrm>
            <a:off x="7562384" y="2412885"/>
            <a:ext cx="4392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2400" dirty="0"/>
              <a:t>Unbalanced Dataset </a:t>
            </a:r>
          </a:p>
          <a:p>
            <a:pPr algn="ctr"/>
            <a:r>
              <a:rPr lang="en-GR" sz="2400" dirty="0"/>
              <a:t>Used Oversampling (SMOTE)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1A3DED-5417-7844-AE06-CD93E7103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532" y="282972"/>
            <a:ext cx="9144000" cy="948267"/>
          </a:xfrm>
        </p:spPr>
        <p:txBody>
          <a:bodyPr>
            <a:normAutofit/>
          </a:bodyPr>
          <a:lstStyle/>
          <a:p>
            <a:r>
              <a:rPr lang="en-GR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66664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F1A3DED-5417-7844-AE06-CD93E7103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532" y="282972"/>
            <a:ext cx="9144000" cy="948267"/>
          </a:xfrm>
        </p:spPr>
        <p:txBody>
          <a:bodyPr>
            <a:normAutofit/>
          </a:bodyPr>
          <a:lstStyle/>
          <a:p>
            <a:r>
              <a:rPr lang="en-GR" dirty="0"/>
              <a:t>Modelling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61CB3-CE86-5D4F-B08D-46AFCD0880E2}"/>
              </a:ext>
            </a:extLst>
          </p:cNvPr>
          <p:cNvSpPr txBox="1"/>
          <p:nvPr/>
        </p:nvSpPr>
        <p:spPr>
          <a:xfrm>
            <a:off x="948267" y="1591733"/>
            <a:ext cx="1010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3200" dirty="0"/>
              <a:t>Models to test:</a:t>
            </a:r>
          </a:p>
          <a:p>
            <a:endParaRPr lang="en-GR" sz="3200" dirty="0"/>
          </a:p>
          <a:p>
            <a:r>
              <a:rPr lang="en-GR" sz="3200" dirty="0"/>
              <a:t>KNN</a:t>
            </a:r>
          </a:p>
          <a:p>
            <a:r>
              <a:rPr lang="en-GR" sz="3200" dirty="0"/>
              <a:t>Random Forest</a:t>
            </a:r>
          </a:p>
          <a:p>
            <a:r>
              <a:rPr lang="en-GR" sz="3200" dirty="0"/>
              <a:t>SVC</a:t>
            </a:r>
          </a:p>
          <a:p>
            <a:r>
              <a:rPr lang="en-GR" sz="3200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633999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F1A3DED-5417-7844-AE06-CD93E7103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532" y="282972"/>
            <a:ext cx="9144000" cy="948267"/>
          </a:xfrm>
        </p:spPr>
        <p:txBody>
          <a:bodyPr>
            <a:normAutofit/>
          </a:bodyPr>
          <a:lstStyle/>
          <a:p>
            <a:r>
              <a:rPr lang="en-GR" dirty="0"/>
              <a:t>Modelling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FF8E8-16C1-DC43-83FC-5854D765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74" y="1840441"/>
            <a:ext cx="6051651" cy="31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3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C18F56-4DB6-8E4C-B61A-707C2EF25167}"/>
              </a:ext>
            </a:extLst>
          </p:cNvPr>
          <p:cNvSpPr txBox="1"/>
          <p:nvPr/>
        </p:nvSpPr>
        <p:spPr>
          <a:xfrm>
            <a:off x="-884516" y="1145256"/>
            <a:ext cx="252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KNN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3E49B-9668-BE45-9E06-C87F7F8CA854}"/>
              </a:ext>
            </a:extLst>
          </p:cNvPr>
          <p:cNvSpPr txBox="1"/>
          <p:nvPr/>
        </p:nvSpPr>
        <p:spPr>
          <a:xfrm>
            <a:off x="5249204" y="1145256"/>
            <a:ext cx="252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Random </a:t>
            </a:r>
          </a:p>
          <a:p>
            <a:pPr algn="ctr"/>
            <a:r>
              <a:rPr lang="en-GR" dirty="0"/>
              <a:t>Forest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1BB3D-ED3B-CE49-A1FF-1A7822FA6E59}"/>
              </a:ext>
            </a:extLst>
          </p:cNvPr>
          <p:cNvSpPr txBox="1"/>
          <p:nvPr/>
        </p:nvSpPr>
        <p:spPr>
          <a:xfrm>
            <a:off x="-764119" y="4152328"/>
            <a:ext cx="252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SVM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FD561-CF90-D24F-BDDD-E04309F18E93}"/>
              </a:ext>
            </a:extLst>
          </p:cNvPr>
          <p:cNvSpPr txBox="1"/>
          <p:nvPr/>
        </p:nvSpPr>
        <p:spPr>
          <a:xfrm>
            <a:off x="5222235" y="3875329"/>
            <a:ext cx="252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/>
              <a:t>Gradient </a:t>
            </a:r>
          </a:p>
          <a:p>
            <a:pPr algn="ctr"/>
            <a:r>
              <a:rPr lang="en-GR" dirty="0"/>
              <a:t>Boosting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CF63DC4-3416-7D41-A1D2-9CFD6602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953" y="3477235"/>
            <a:ext cx="4045785" cy="335714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7F41EC0-E05C-0548-BEC2-22523E910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04" y="0"/>
            <a:ext cx="4178300" cy="338714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109322-4964-9B4D-8A3F-604CD491F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953" y="117169"/>
            <a:ext cx="4178300" cy="326997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164BA1A-0313-6D46-8337-AB8286ADB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604" y="3470858"/>
            <a:ext cx="4018909" cy="33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1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B6719D-F3FA-DC49-B9EA-7FE171B2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41" y="1142999"/>
            <a:ext cx="9215318" cy="5190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7DA3F5-24C2-EB48-8D03-7F493D04C0EE}"/>
              </a:ext>
            </a:extLst>
          </p:cNvPr>
          <p:cNvSpPr txBox="1"/>
          <p:nvPr/>
        </p:nvSpPr>
        <p:spPr>
          <a:xfrm>
            <a:off x="3725333" y="220133"/>
            <a:ext cx="567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/>
              <a:t>Feature importance using SHAP values</a:t>
            </a:r>
          </a:p>
        </p:txBody>
      </p:sp>
    </p:spTree>
    <p:extLst>
      <p:ext uri="{BB962C8B-B14F-4D97-AF65-F5344CB8AC3E}">
        <p14:creationId xmlns:p14="http://schemas.microsoft.com/office/powerpoint/2010/main" val="248512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7DA3F5-24C2-EB48-8D03-7F493D04C0EE}"/>
              </a:ext>
            </a:extLst>
          </p:cNvPr>
          <p:cNvSpPr txBox="1"/>
          <p:nvPr/>
        </p:nvSpPr>
        <p:spPr>
          <a:xfrm>
            <a:off x="2209799" y="1811866"/>
            <a:ext cx="7772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7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5277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5C43-A416-5749-B467-0E438A15A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829733"/>
            <a:ext cx="9144000" cy="948267"/>
          </a:xfrm>
        </p:spPr>
        <p:txBody>
          <a:bodyPr>
            <a:normAutofit/>
          </a:bodyPr>
          <a:lstStyle/>
          <a:p>
            <a:r>
              <a:rPr lang="en-GR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D62B5-1268-0541-BE8E-FFA4024FE878}"/>
              </a:ext>
            </a:extLst>
          </p:cNvPr>
          <p:cNvSpPr txBox="1"/>
          <p:nvPr/>
        </p:nvSpPr>
        <p:spPr>
          <a:xfrm>
            <a:off x="508000" y="2218267"/>
            <a:ext cx="10380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dirty="0"/>
              <a:t>By analyzing a dataset containing information about patients we will try to predict the likelihood of a patient suffering a stroke. </a:t>
            </a:r>
          </a:p>
        </p:txBody>
      </p:sp>
    </p:spTree>
    <p:extLst>
      <p:ext uri="{BB962C8B-B14F-4D97-AF65-F5344CB8AC3E}">
        <p14:creationId xmlns:p14="http://schemas.microsoft.com/office/powerpoint/2010/main" val="271629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5C43-A416-5749-B467-0E438A15A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41866"/>
            <a:ext cx="9144000" cy="948267"/>
          </a:xfrm>
        </p:spPr>
        <p:txBody>
          <a:bodyPr>
            <a:normAutofit/>
          </a:bodyPr>
          <a:lstStyle/>
          <a:p>
            <a:r>
              <a:rPr lang="en-GR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31DF6-5262-5C43-9B89-04B3F144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1587688"/>
            <a:ext cx="11959167" cy="368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4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5C43-A416-5749-B467-0E438A15A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41866"/>
            <a:ext cx="9144000" cy="948267"/>
          </a:xfrm>
        </p:spPr>
        <p:txBody>
          <a:bodyPr>
            <a:normAutofit/>
          </a:bodyPr>
          <a:lstStyle/>
          <a:p>
            <a:r>
              <a:rPr lang="en-GR" dirty="0"/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D62B5-1268-0541-BE8E-FFA4024FE878}"/>
              </a:ext>
            </a:extLst>
          </p:cNvPr>
          <p:cNvSpPr txBox="1"/>
          <p:nvPr/>
        </p:nvSpPr>
        <p:spPr>
          <a:xfrm>
            <a:off x="575733" y="1965616"/>
            <a:ext cx="1038013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1) id: unique identifier</a:t>
            </a:r>
            <a:br>
              <a:rPr lang="en-GB" sz="3200" dirty="0"/>
            </a:br>
            <a:r>
              <a:rPr lang="en-GB" sz="2000" dirty="0"/>
              <a:t>2) gender: "Male", "Female" or "Other"</a:t>
            </a:r>
            <a:br>
              <a:rPr lang="en-GB" sz="3200" dirty="0"/>
            </a:br>
            <a:r>
              <a:rPr lang="en-GB" sz="2000" dirty="0"/>
              <a:t>3) age: age of the patient</a:t>
            </a:r>
            <a:br>
              <a:rPr lang="en-GB" sz="3200" dirty="0"/>
            </a:br>
            <a:r>
              <a:rPr lang="en-GB" sz="2000" dirty="0"/>
              <a:t>4) hypertension: 0 if the patient doesn't have hypertension, 1 if the patient has hypertension</a:t>
            </a:r>
            <a:br>
              <a:rPr lang="en-GB" sz="3200" dirty="0"/>
            </a:br>
            <a:r>
              <a:rPr lang="en-GB" sz="2000" dirty="0"/>
              <a:t>5) </a:t>
            </a:r>
            <a:r>
              <a:rPr lang="en-GB" sz="2000" dirty="0" err="1"/>
              <a:t>heart_disease</a:t>
            </a:r>
            <a:r>
              <a:rPr lang="en-GB" sz="2000" dirty="0"/>
              <a:t>: 0 if the patient doesn't have any heart diseases, 1 if the patient has a heart disease</a:t>
            </a:r>
            <a:br>
              <a:rPr lang="en-GB" sz="3200" dirty="0"/>
            </a:br>
            <a:r>
              <a:rPr lang="en-GB" sz="2000" dirty="0"/>
              <a:t>6) </a:t>
            </a:r>
            <a:r>
              <a:rPr lang="en-GB" sz="2000" dirty="0" err="1"/>
              <a:t>ever_married</a:t>
            </a:r>
            <a:r>
              <a:rPr lang="en-GB" sz="2000" dirty="0"/>
              <a:t>: "No" or "Yes"</a:t>
            </a:r>
            <a:br>
              <a:rPr lang="en-GB" sz="3200" dirty="0"/>
            </a:br>
            <a:r>
              <a:rPr lang="en-GB" sz="2000" dirty="0"/>
              <a:t>7) </a:t>
            </a:r>
            <a:r>
              <a:rPr lang="en-GB" sz="2000" dirty="0" err="1"/>
              <a:t>work_type</a:t>
            </a:r>
            <a:r>
              <a:rPr lang="en-GB" sz="2000" dirty="0"/>
              <a:t>: "children", "</a:t>
            </a:r>
            <a:r>
              <a:rPr lang="en-GB" sz="2000" dirty="0" err="1"/>
              <a:t>Govt_jov</a:t>
            </a:r>
            <a:r>
              <a:rPr lang="en-GB" sz="2000" dirty="0"/>
              <a:t>", "</a:t>
            </a:r>
            <a:r>
              <a:rPr lang="en-GB" sz="2000" dirty="0" err="1"/>
              <a:t>Never_worked</a:t>
            </a:r>
            <a:r>
              <a:rPr lang="en-GB" sz="2000" dirty="0"/>
              <a:t>", "Private" or "Self-employed"</a:t>
            </a:r>
            <a:br>
              <a:rPr lang="en-GB" sz="3200" dirty="0"/>
            </a:br>
            <a:r>
              <a:rPr lang="en-GB" sz="2000" dirty="0"/>
              <a:t>8) </a:t>
            </a:r>
            <a:r>
              <a:rPr lang="en-GB" sz="2000" dirty="0" err="1"/>
              <a:t>Residence_type</a:t>
            </a:r>
            <a:r>
              <a:rPr lang="en-GB" sz="2000" dirty="0"/>
              <a:t>: "Rural" or "Urban"</a:t>
            </a:r>
            <a:br>
              <a:rPr lang="en-GB" sz="3200" dirty="0"/>
            </a:br>
            <a:r>
              <a:rPr lang="en-GB" sz="2000" dirty="0"/>
              <a:t>9) </a:t>
            </a:r>
            <a:r>
              <a:rPr lang="en-GB" sz="2000" dirty="0" err="1"/>
              <a:t>avg_glucose_level</a:t>
            </a:r>
            <a:r>
              <a:rPr lang="en-GB" sz="2000" dirty="0"/>
              <a:t>: average glucose level in blood</a:t>
            </a:r>
            <a:br>
              <a:rPr lang="en-GB" sz="3200" dirty="0"/>
            </a:br>
            <a:r>
              <a:rPr lang="en-GB" sz="2000" dirty="0"/>
              <a:t>10) </a:t>
            </a:r>
            <a:r>
              <a:rPr lang="en-GB" sz="2000" dirty="0" err="1"/>
              <a:t>bmi</a:t>
            </a:r>
            <a:r>
              <a:rPr lang="en-GB" sz="2000" dirty="0"/>
              <a:t>: body mass index</a:t>
            </a:r>
            <a:br>
              <a:rPr lang="en-GB" sz="3200" dirty="0"/>
            </a:br>
            <a:r>
              <a:rPr lang="en-GB" sz="2000" dirty="0"/>
              <a:t>11) </a:t>
            </a:r>
            <a:r>
              <a:rPr lang="en-GB" sz="2000" dirty="0" err="1"/>
              <a:t>smoking_status</a:t>
            </a:r>
            <a:r>
              <a:rPr lang="en-GB" sz="2000" dirty="0"/>
              <a:t>: "formerly smoked", "never smoked", "smokes" or "Unknown"*</a:t>
            </a:r>
            <a:br>
              <a:rPr lang="en-GB" sz="3200" dirty="0"/>
            </a:br>
            <a:r>
              <a:rPr lang="en-GB" sz="2000" dirty="0"/>
              <a:t>12) stroke: 1 if the patient had a stroke or 0 if not</a:t>
            </a:r>
            <a:endParaRPr lang="en-GR" sz="3200" dirty="0"/>
          </a:p>
        </p:txBody>
      </p:sp>
    </p:spTree>
    <p:extLst>
      <p:ext uri="{BB962C8B-B14F-4D97-AF65-F5344CB8AC3E}">
        <p14:creationId xmlns:p14="http://schemas.microsoft.com/office/powerpoint/2010/main" val="297235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5C43-A416-5749-B467-0E438A15A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41866"/>
            <a:ext cx="9144000" cy="948267"/>
          </a:xfrm>
        </p:spPr>
        <p:txBody>
          <a:bodyPr>
            <a:normAutofit/>
          </a:bodyPr>
          <a:lstStyle/>
          <a:p>
            <a:r>
              <a:rPr lang="en-GR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0DA4C-9A53-BE4A-9C95-AF30EFEF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90133"/>
            <a:ext cx="5702300" cy="311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62AB5-04D5-5644-A27C-DE62084B18EF}"/>
              </a:ext>
            </a:extLst>
          </p:cNvPr>
          <p:cNvSpPr txBox="1"/>
          <p:nvPr/>
        </p:nvSpPr>
        <p:spPr>
          <a:xfrm>
            <a:off x="1016000" y="4693736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Only 5110 samples. Quite a small dataset</a:t>
            </a:r>
          </a:p>
        </p:txBody>
      </p:sp>
    </p:spTree>
    <p:extLst>
      <p:ext uri="{BB962C8B-B14F-4D97-AF65-F5344CB8AC3E}">
        <p14:creationId xmlns:p14="http://schemas.microsoft.com/office/powerpoint/2010/main" val="159057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5C43-A416-5749-B467-0E438A15A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41866"/>
            <a:ext cx="9144000" cy="948267"/>
          </a:xfrm>
        </p:spPr>
        <p:txBody>
          <a:bodyPr>
            <a:normAutofit/>
          </a:bodyPr>
          <a:lstStyle/>
          <a:p>
            <a:r>
              <a:rPr lang="en-GR" dirty="0"/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62AB5-04D5-5644-A27C-DE62084B18EF}"/>
              </a:ext>
            </a:extLst>
          </p:cNvPr>
          <p:cNvSpPr txBox="1"/>
          <p:nvPr/>
        </p:nvSpPr>
        <p:spPr>
          <a:xfrm>
            <a:off x="1253066" y="1815069"/>
            <a:ext cx="8957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2800" dirty="0"/>
              <a:t>Let’s run EDA in order to gain valuable information regarding stroke sufferers. We will explore the relation of each feature with stroke occurence</a:t>
            </a:r>
          </a:p>
        </p:txBody>
      </p:sp>
    </p:spTree>
    <p:extLst>
      <p:ext uri="{BB962C8B-B14F-4D97-AF65-F5344CB8AC3E}">
        <p14:creationId xmlns:p14="http://schemas.microsoft.com/office/powerpoint/2010/main" val="418796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5C43-A416-5749-B467-0E438A15A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533" y="67733"/>
            <a:ext cx="9144000" cy="948267"/>
          </a:xfrm>
        </p:spPr>
        <p:txBody>
          <a:bodyPr>
            <a:normAutofit/>
          </a:bodyPr>
          <a:lstStyle/>
          <a:p>
            <a:r>
              <a:rPr lang="en-GR" dirty="0"/>
              <a:t>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1EEC2-7EF5-3947-95AB-EFC49474C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016000"/>
            <a:ext cx="10227734" cy="5076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5D1FCA-4708-214C-89BC-D7553F901B3A}"/>
              </a:ext>
            </a:extLst>
          </p:cNvPr>
          <p:cNvSpPr txBox="1"/>
          <p:nvPr/>
        </p:nvSpPr>
        <p:spPr>
          <a:xfrm>
            <a:off x="1388533" y="6282267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Stroke is more common in women</a:t>
            </a:r>
          </a:p>
        </p:txBody>
      </p:sp>
    </p:spTree>
    <p:extLst>
      <p:ext uri="{BB962C8B-B14F-4D97-AF65-F5344CB8AC3E}">
        <p14:creationId xmlns:p14="http://schemas.microsoft.com/office/powerpoint/2010/main" val="305072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5D1FCA-4708-214C-89BC-D7553F901B3A}"/>
              </a:ext>
            </a:extLst>
          </p:cNvPr>
          <p:cNvSpPr txBox="1"/>
          <p:nvPr/>
        </p:nvSpPr>
        <p:spPr>
          <a:xfrm>
            <a:off x="1388533" y="6282267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Most stroke sufferers are aged 75 to 79 years 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A9F14-A547-254C-92C2-CB2C5508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58" y="824839"/>
            <a:ext cx="10234083" cy="52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66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{01065ECF-6BD6-034D-9D5D-64C3096A8232}tf10001063</Template>
  <TotalTime>95</TotalTime>
  <Words>339</Words>
  <Application>Microsoft Macintosh PowerPoint</Application>
  <PresentationFormat>Widescreen</PresentationFormat>
  <Paragraphs>55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Gothic</vt:lpstr>
      <vt:lpstr>Mesh</vt:lpstr>
      <vt:lpstr>Stroke Prediction Analysis </vt:lpstr>
      <vt:lpstr>Contents</vt:lpstr>
      <vt:lpstr>Overview</vt:lpstr>
      <vt:lpstr>Dataset</vt:lpstr>
      <vt:lpstr>Dataset</vt:lpstr>
      <vt:lpstr>Dataset</vt:lpstr>
      <vt:lpstr>Analysis</vt:lpstr>
      <vt:lpstr>Gender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Modelling</vt:lpstr>
      <vt:lpstr>Modelling</vt:lpstr>
      <vt:lpstr>Modelling</vt:lpstr>
      <vt:lpstr>Modelling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Analysis </dc:title>
  <dc:creator>stravlos7@gmail.com</dc:creator>
  <cp:lastModifiedBy>stravlos7@gmail.com</cp:lastModifiedBy>
  <cp:revision>9</cp:revision>
  <dcterms:created xsi:type="dcterms:W3CDTF">2021-07-16T16:22:40Z</dcterms:created>
  <dcterms:modified xsi:type="dcterms:W3CDTF">2021-07-16T17:59:35Z</dcterms:modified>
</cp:coreProperties>
</file>