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58"/>
  </p:notesMasterIdLst>
  <p:handoutMasterIdLst>
    <p:handoutMasterId r:id="rId59"/>
  </p:handoutMasterIdLst>
  <p:sldIdLst>
    <p:sldId id="444" r:id="rId5"/>
    <p:sldId id="456" r:id="rId6"/>
    <p:sldId id="457" r:id="rId7"/>
    <p:sldId id="453" r:id="rId8"/>
    <p:sldId id="752" r:id="rId9"/>
    <p:sldId id="832" r:id="rId10"/>
    <p:sldId id="834" r:id="rId11"/>
    <p:sldId id="835" r:id="rId12"/>
    <p:sldId id="836" r:id="rId13"/>
    <p:sldId id="837" r:id="rId14"/>
    <p:sldId id="838" r:id="rId15"/>
    <p:sldId id="839" r:id="rId16"/>
    <p:sldId id="840" r:id="rId17"/>
    <p:sldId id="842" r:id="rId18"/>
    <p:sldId id="844" r:id="rId19"/>
    <p:sldId id="846" r:id="rId20"/>
    <p:sldId id="847" r:id="rId21"/>
    <p:sldId id="848" r:id="rId22"/>
    <p:sldId id="849" r:id="rId23"/>
    <p:sldId id="851" r:id="rId24"/>
    <p:sldId id="852" r:id="rId25"/>
    <p:sldId id="853" r:id="rId26"/>
    <p:sldId id="854" r:id="rId27"/>
    <p:sldId id="588" r:id="rId28"/>
    <p:sldId id="856" r:id="rId29"/>
    <p:sldId id="858" r:id="rId30"/>
    <p:sldId id="860" r:id="rId31"/>
    <p:sldId id="861" r:id="rId32"/>
    <p:sldId id="862" r:id="rId33"/>
    <p:sldId id="863" r:id="rId34"/>
    <p:sldId id="590" r:id="rId35"/>
    <p:sldId id="882" r:id="rId36"/>
    <p:sldId id="883" r:id="rId37"/>
    <p:sldId id="884" r:id="rId38"/>
    <p:sldId id="864" r:id="rId39"/>
    <p:sldId id="866" r:id="rId40"/>
    <p:sldId id="867" r:id="rId41"/>
    <p:sldId id="868" r:id="rId42"/>
    <p:sldId id="869" r:id="rId43"/>
    <p:sldId id="870" r:id="rId44"/>
    <p:sldId id="872" r:id="rId45"/>
    <p:sldId id="873" r:id="rId46"/>
    <p:sldId id="874" r:id="rId47"/>
    <p:sldId id="875" r:id="rId48"/>
    <p:sldId id="876" r:id="rId49"/>
    <p:sldId id="878" r:id="rId50"/>
    <p:sldId id="879" r:id="rId51"/>
    <p:sldId id="881" r:id="rId52"/>
    <p:sldId id="591" r:id="rId53"/>
    <p:sldId id="611" r:id="rId54"/>
    <p:sldId id="612" r:id="rId55"/>
    <p:sldId id="831" r:id="rId56"/>
    <p:sldId id="522" r:id="rId57"/>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70403" autoAdjust="0"/>
  </p:normalViewPr>
  <p:slideViewPr>
    <p:cSldViewPr>
      <p:cViewPr varScale="1">
        <p:scale>
          <a:sx n="80" d="100"/>
          <a:sy n="80" d="100"/>
        </p:scale>
        <p:origin x="2480"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174" y="-90"/>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1/19/16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1/19/16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sdn.microsoft.com/fr-fr/library/0yw3tz5k.aspx" TargetMode="External"/><Relationship Id="rId4" Type="http://schemas.openxmlformats.org/officeDocument/2006/relationships/hyperlink" Target="https://msdn.microsoft.com/fr-fr/library/ms173172.aspx" TargetMode="External"/><Relationship Id="rId5" Type="http://schemas.openxmlformats.org/officeDocument/2006/relationships/hyperlink" Target="https://msdn.microsoft.com/fr-fr/library/bb397951.aspx"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2678701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1/19/16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2</a:t>
            </a:fld>
            <a:endParaRPr lang="en-US"/>
          </a:p>
        </p:txBody>
      </p:sp>
    </p:spTree>
    <p:extLst>
      <p:ext uri="{BB962C8B-B14F-4D97-AF65-F5344CB8AC3E}">
        <p14:creationId xmlns:p14="http://schemas.microsoft.com/office/powerpoint/2010/main" val="746904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Illustrated</a:t>
            </a:r>
            <a:r>
              <a:rPr lang="fr-FR" dirty="0" smtClean="0"/>
              <a:t> in </a:t>
            </a:r>
            <a:r>
              <a:rPr lang="fr-FR" dirty="0" err="1" smtClean="0"/>
              <a:t>demo</a:t>
            </a:r>
            <a:r>
              <a:rPr lang="fr-FR" dirty="0" smtClean="0"/>
              <a:t> – </a:t>
            </a:r>
            <a:r>
              <a:rPr lang="fr-FR" dirty="0" err="1" smtClean="0"/>
              <a:t>see</a:t>
            </a:r>
            <a:r>
              <a:rPr lang="fr-FR" dirty="0" smtClean="0"/>
              <a:t> </a:t>
            </a:r>
            <a:r>
              <a:rPr lang="fr-FR" dirty="0" err="1" smtClean="0"/>
              <a:t>next</a:t>
            </a:r>
            <a:r>
              <a:rPr lang="fr-FR" dirty="0" smtClean="0"/>
              <a:t> </a:t>
            </a:r>
            <a:r>
              <a:rPr lang="fr-FR" dirty="0" err="1" smtClean="0"/>
              <a:t>slide</a:t>
            </a:r>
            <a:endParaRPr lang="fr-FR" dirty="0" smtClean="0"/>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solidFill>
                  <a:srgbClr val="000000"/>
                </a:solidFill>
              </a:rPr>
              <a:t>FIFO = first-in, first-out</a:t>
            </a:r>
          </a:p>
          <a:p>
            <a:r>
              <a:rPr lang="en-US" dirty="0" smtClean="0">
                <a:solidFill>
                  <a:srgbClr val="000000"/>
                </a:solidFill>
              </a:rPr>
              <a:t>LIFO = last-in, first-out</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092783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2864635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1/19/16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25347598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1/19/16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25347598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1/19/16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253475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A</a:t>
            </a:r>
            <a:r>
              <a:rPr lang="en-US" baseline="0" smtClean="0"/>
              <a:t> good high-level explanation of the difference between tasks and threads can be found here: http://social.msdn.microsoft.com/Forums/en/parallelextensions/thread/46c7c79d-bf00-4059-8efb-5a55d8e1b731</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dirty="0" err="1" smtClean="0"/>
              <a:t>Définition</a:t>
            </a:r>
            <a:r>
              <a:rPr lang="en-US" b="1" dirty="0" smtClean="0"/>
              <a:t> d’un delegate</a:t>
            </a:r>
            <a:r>
              <a:rPr lang="en-US" b="1" baseline="0" dirty="0" smtClean="0"/>
              <a:t> : </a:t>
            </a:r>
          </a:p>
          <a:p>
            <a:r>
              <a:rPr lang="en-US" sz="1200" b="0" i="0" kern="1200" dirty="0" smtClean="0">
                <a:solidFill>
                  <a:schemeClr val="tx1"/>
                </a:solidFill>
                <a:effectLst/>
                <a:latin typeface="Arial" charset="0"/>
                <a:ea typeface="ＭＳ Ｐゴシック" charset="-128"/>
                <a:cs typeface="ＭＳ Ｐゴシック" charset="-128"/>
              </a:rPr>
              <a:t>Un </a:t>
            </a:r>
            <a:r>
              <a:rPr lang="en-US" sz="1200" b="1" i="0" kern="1200" dirty="0" smtClean="0">
                <a:solidFill>
                  <a:schemeClr val="tx1"/>
                </a:solidFill>
                <a:effectLst/>
                <a:latin typeface="Arial" charset="0"/>
                <a:ea typeface="ＭＳ Ｐゴシック" charset="-128"/>
                <a:cs typeface="ＭＳ Ｐゴシック" charset="-128"/>
              </a:rPr>
              <a:t>delegate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est</a:t>
            </a:r>
            <a:r>
              <a:rPr lang="en-US" sz="1200" b="0" i="0" kern="1200" dirty="0" smtClean="0">
                <a:solidFill>
                  <a:schemeClr val="tx1"/>
                </a:solidFill>
                <a:effectLst/>
                <a:latin typeface="Arial" charset="0"/>
                <a:ea typeface="ＭＳ Ｐゴシック" charset="-128"/>
                <a:cs typeface="ＭＳ Ｐゴシック" charset="-128"/>
              </a:rPr>
              <a:t> un type </a:t>
            </a:r>
            <a:r>
              <a:rPr lang="en-US" sz="1200" b="0" i="0" kern="1200" dirty="0" err="1" smtClean="0">
                <a:solidFill>
                  <a:schemeClr val="tx1"/>
                </a:solidFill>
                <a:effectLst/>
                <a:latin typeface="Arial" charset="0"/>
                <a:ea typeface="ＭＳ Ｐゴシック" charset="-128"/>
                <a:cs typeface="ＭＳ Ｐゴシック" charset="-128"/>
              </a:rPr>
              <a:t>référence</a:t>
            </a:r>
            <a:r>
              <a:rPr lang="en-US" sz="1200" b="0" i="0" kern="1200" dirty="0" smtClean="0">
                <a:solidFill>
                  <a:schemeClr val="tx1"/>
                </a:solidFill>
                <a:effectLst/>
                <a:latin typeface="Arial" charset="0"/>
                <a:ea typeface="ＭＳ Ｐゴシック" charset="-128"/>
                <a:cs typeface="ＭＳ Ｐゴシック" charset="-128"/>
              </a:rPr>
              <a:t> qui </a:t>
            </a:r>
            <a:r>
              <a:rPr lang="en-US" sz="1200" b="0" i="0" kern="1200" dirty="0" err="1" smtClean="0">
                <a:solidFill>
                  <a:schemeClr val="tx1"/>
                </a:solidFill>
                <a:effectLst/>
                <a:latin typeface="Arial" charset="0"/>
                <a:ea typeface="ＭＳ Ｐゴシック" charset="-128"/>
                <a:cs typeface="ＭＳ Ｐゴシック" charset="-128"/>
              </a:rPr>
              <a:t>peut</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être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utilisé</a:t>
            </a:r>
            <a:r>
              <a:rPr lang="en-US" sz="1200" b="0" i="0" kern="1200" dirty="0" smtClean="0">
                <a:solidFill>
                  <a:schemeClr val="tx1"/>
                </a:solidFill>
                <a:effectLst/>
                <a:latin typeface="Arial" charset="0"/>
                <a:ea typeface="ＭＳ Ｐゴシック" charset="-128"/>
                <a:cs typeface="ＭＳ Ｐゴシック" charset="-128"/>
              </a:rPr>
              <a:t> pour </a:t>
            </a:r>
            <a:r>
              <a:rPr lang="en-US" sz="1200" b="0" i="0" kern="1200" dirty="0" err="1" smtClean="0">
                <a:solidFill>
                  <a:schemeClr val="tx1"/>
                </a:solidFill>
                <a:effectLst/>
                <a:latin typeface="Arial" charset="0"/>
                <a:ea typeface="ＭＳ Ｐゴシック" charset="-128"/>
                <a:cs typeface="ＭＳ Ｐゴシック" charset="-128"/>
              </a:rPr>
              <a:t>encapsuler</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une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méthode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nommée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ou</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anonyme</a:t>
            </a:r>
            <a:r>
              <a:rPr lang="en-US" sz="1200" b="0" i="0" kern="1200" dirty="0" smtClean="0">
                <a:solidFill>
                  <a:schemeClr val="tx1"/>
                </a:solidFill>
                <a:effectLst/>
                <a:latin typeface="Arial" charset="0"/>
                <a:ea typeface="ＭＳ Ｐゴシック" charset="-128"/>
                <a:cs typeface="ＭＳ Ｐゴシック" charset="-128"/>
              </a:rPr>
              <a:t>.</a:t>
            </a:r>
          </a:p>
          <a:p>
            <a:r>
              <a:rPr lang="en-US" sz="1200" b="0" i="0" kern="1200" dirty="0" smtClean="0">
                <a:solidFill>
                  <a:schemeClr val="tx1"/>
                </a:solidFill>
                <a:effectLst/>
                <a:latin typeface="Arial" charset="0"/>
                <a:ea typeface="ＭＳ Ｐゴシック" charset="-128"/>
                <a:cs typeface="ＭＳ Ｐゴシック" charset="-128"/>
              </a:rPr>
              <a:t>Le </a:t>
            </a:r>
            <a:r>
              <a:rPr lang="en-US" sz="1200" b="0" i="0" kern="1200" dirty="0" err="1" smtClean="0">
                <a:solidFill>
                  <a:schemeClr val="tx1"/>
                </a:solidFill>
                <a:effectLst/>
                <a:latin typeface="Arial" charset="0"/>
                <a:ea typeface="ＭＳ Ｐゴシック" charset="-128"/>
                <a:cs typeface="ＭＳ Ｐゴシック" charset="-128"/>
              </a:rPr>
              <a:t>délégué</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doit</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être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instancié</a:t>
            </a:r>
            <a:r>
              <a:rPr lang="en-US" sz="1200" b="0" i="0" kern="1200" dirty="0" smtClean="0">
                <a:solidFill>
                  <a:schemeClr val="tx1"/>
                </a:solidFill>
                <a:effectLst/>
                <a:latin typeface="Arial" charset="0"/>
                <a:ea typeface="ＭＳ Ｐゴシック" charset="-128"/>
                <a:cs typeface="ＭＳ Ｐゴシック" charset="-128"/>
              </a:rPr>
              <a:t> avec </a:t>
            </a:r>
            <a:r>
              <a:rPr lang="en-US" sz="1200" b="0" i="0" kern="1200" dirty="0" err="1" smtClean="0">
                <a:solidFill>
                  <a:schemeClr val="tx1"/>
                </a:solidFill>
                <a:effectLst/>
                <a:latin typeface="Arial" charset="0"/>
                <a:ea typeface="ＭＳ Ｐゴシック" charset="-128"/>
                <a:cs typeface="ＭＳ Ｐゴシック" charset="-128"/>
              </a:rPr>
              <a:t>une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méthode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ou</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une</a:t>
            </a:r>
            <a:r>
              <a:rPr lang="en-US" sz="1200" b="0" i="0" kern="1200" dirty="0" smtClean="0">
                <a:solidFill>
                  <a:schemeClr val="tx1"/>
                </a:solidFill>
                <a:effectLst/>
                <a:latin typeface="Arial" charset="0"/>
                <a:ea typeface="ＭＳ Ｐゴシック" charset="-128"/>
                <a:cs typeface="ＭＳ Ｐゴシック" charset="-128"/>
              </a:rPr>
              <a:t> expression lambda qui </a:t>
            </a:r>
            <a:r>
              <a:rPr lang="en-US" sz="1200" b="0" i="0" kern="1200" dirty="0" err="1" smtClean="0">
                <a:solidFill>
                  <a:schemeClr val="tx1"/>
                </a:solidFill>
                <a:effectLst/>
                <a:latin typeface="Arial" charset="0"/>
                <a:ea typeface="ＭＳ Ｐゴシック" charset="-128"/>
                <a:cs typeface="ＭＳ Ｐゴシック" charset="-128"/>
              </a:rPr>
              <a:t>présente</a:t>
            </a:r>
            <a:r>
              <a:rPr lang="en-US" sz="1200" b="0" i="0" kern="1200" dirty="0" smtClean="0">
                <a:solidFill>
                  <a:schemeClr val="tx1"/>
                </a:solidFill>
                <a:effectLst/>
                <a:latin typeface="Arial" charset="0"/>
                <a:ea typeface="ＭＳ Ｐゴシック" charset="-128"/>
                <a:cs typeface="ＭＳ Ｐゴシック" charset="-128"/>
              </a:rPr>
              <a:t> un type de retour compatible et des </a:t>
            </a:r>
            <a:r>
              <a:rPr lang="en-US" sz="1200" b="0" i="0" kern="1200" dirty="0" err="1" smtClean="0">
                <a:solidFill>
                  <a:schemeClr val="tx1"/>
                </a:solidFill>
                <a:effectLst/>
                <a:latin typeface="Arial" charset="0"/>
                <a:ea typeface="ＭＳ Ｐゴシック" charset="-128"/>
                <a:cs typeface="ＭＳ Ｐゴシック" charset="-128"/>
              </a:rPr>
              <a:t>paramètres</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d'entrée</a:t>
            </a:r>
            <a:r>
              <a:rPr lang="en-US" sz="1200" b="0" i="0" kern="1200" dirty="0" smtClean="0">
                <a:solidFill>
                  <a:schemeClr val="tx1"/>
                </a:solidFill>
                <a:effectLst/>
                <a:latin typeface="Arial" charset="0"/>
                <a:ea typeface="ＭＳ Ｐゴシック" charset="-128"/>
                <a:cs typeface="ＭＳ Ｐゴシック" charset="-128"/>
              </a:rPr>
              <a:t>.</a:t>
            </a:r>
          </a:p>
          <a:p>
            <a:endParaRPr lang="en-US" sz="1200" b="0" i="0" kern="1200" dirty="0" smtClean="0">
              <a:solidFill>
                <a:schemeClr val="tx1"/>
              </a:solidFill>
              <a:effectLst/>
              <a:latin typeface="Arial" charset="0"/>
              <a:ea typeface="ＭＳ Ｐゴシック" charset="-128"/>
              <a:cs typeface="ＭＳ Ｐゴシック" charset="-128"/>
            </a:endParaRPr>
          </a:p>
          <a:p>
            <a:r>
              <a:rPr lang="en-US" sz="1200" kern="1200" dirty="0" smtClean="0">
                <a:solidFill>
                  <a:schemeClr val="tx1"/>
                </a:solidFill>
                <a:effectLst/>
                <a:latin typeface="Arial" charset="0"/>
                <a:ea typeface="ＭＳ Ｐゴシック" charset="-128"/>
                <a:cs typeface="ＭＳ Ｐゴシック" charset="-128"/>
              </a:rPr>
              <a:t>delegate</a:t>
            </a:r>
            <a:r>
              <a:rPr lang="en-US" dirty="0" smtClean="0"/>
              <a:t> </a:t>
            </a:r>
            <a:r>
              <a:rPr lang="en-US" sz="1200" kern="1200" dirty="0" smtClean="0">
                <a:solidFill>
                  <a:schemeClr val="tx1"/>
                </a:solidFill>
                <a:effectLst/>
                <a:latin typeface="Arial" charset="0"/>
                <a:ea typeface="ＭＳ Ｐゴシック" charset="-128"/>
                <a:cs typeface="ＭＳ Ｐゴシック" charset="-128"/>
              </a:rPr>
              <a:t>double</a:t>
            </a:r>
            <a:r>
              <a:rPr lang="en-US" dirty="0" smtClean="0"/>
              <a:t> </a:t>
            </a:r>
            <a:r>
              <a:rPr lang="en-US" dirty="0" err="1" smtClean="0"/>
              <a:t>MathAction</a:t>
            </a:r>
            <a:r>
              <a:rPr lang="en-US" dirty="0" smtClean="0"/>
              <a:t>(</a:t>
            </a:r>
            <a:r>
              <a:rPr lang="en-US" sz="1200" kern="1200" dirty="0" smtClean="0">
                <a:solidFill>
                  <a:schemeClr val="tx1"/>
                </a:solidFill>
                <a:effectLst/>
                <a:latin typeface="Arial" charset="0"/>
                <a:ea typeface="ＭＳ Ｐゴシック" charset="-128"/>
                <a:cs typeface="ＭＳ Ｐゴシック" charset="-128"/>
              </a:rPr>
              <a:t>double</a:t>
            </a:r>
            <a:r>
              <a:rPr lang="en-US" dirty="0" smtClean="0"/>
              <a:t> </a:t>
            </a:r>
            <a:r>
              <a:rPr lang="en-US" dirty="0" err="1" smtClean="0"/>
              <a:t>num</a:t>
            </a:r>
            <a:r>
              <a:rPr lang="en-US" dirty="0" smtClean="0"/>
              <a:t>);</a:t>
            </a:r>
          </a:p>
          <a:p>
            <a:r>
              <a:rPr lang="en-US" dirty="0" smtClean="0"/>
              <a:t>On </a:t>
            </a:r>
            <a:r>
              <a:rPr lang="en-US" dirty="0" err="1" smtClean="0"/>
              <a:t>peut</a:t>
            </a:r>
            <a:r>
              <a:rPr lang="en-US" dirty="0" smtClean="0"/>
              <a:t> </a:t>
            </a:r>
            <a:r>
              <a:rPr lang="en-US" dirty="0" err="1" smtClean="0"/>
              <a:t>l’instancier</a:t>
            </a:r>
            <a:r>
              <a:rPr lang="en-US" baseline="0" dirty="0" smtClean="0"/>
              <a:t> : </a:t>
            </a:r>
          </a:p>
          <a:p>
            <a:pPr marL="171450" indent="-171450">
              <a:buFontTx/>
              <a:buChar char="-"/>
            </a:pPr>
            <a:r>
              <a:rPr lang="en-US" sz="1200" kern="1200" dirty="0" smtClean="0">
                <a:solidFill>
                  <a:schemeClr val="tx1"/>
                </a:solidFill>
                <a:effectLst/>
                <a:latin typeface="Arial" charset="0"/>
                <a:ea typeface="ＭＳ Ｐゴシック" charset="-128"/>
                <a:cs typeface="ＭＳ Ｐゴシック" charset="-128"/>
              </a:rPr>
              <a:t>static</a:t>
            </a:r>
            <a:r>
              <a:rPr lang="en-US" dirty="0" smtClean="0"/>
              <a:t> </a:t>
            </a:r>
            <a:r>
              <a:rPr lang="en-US" sz="1200" kern="1200" dirty="0" smtClean="0">
                <a:solidFill>
                  <a:schemeClr val="tx1"/>
                </a:solidFill>
                <a:effectLst/>
                <a:latin typeface="Arial" charset="0"/>
                <a:ea typeface="ＭＳ Ｐゴシック" charset="-128"/>
                <a:cs typeface="ＭＳ Ｐゴシック" charset="-128"/>
              </a:rPr>
              <a:t>double</a:t>
            </a:r>
            <a:r>
              <a:rPr lang="en-US" dirty="0" smtClean="0"/>
              <a:t> Double(</a:t>
            </a:r>
            <a:r>
              <a:rPr lang="en-US" sz="1200" kern="1200" dirty="0" smtClean="0">
                <a:solidFill>
                  <a:schemeClr val="tx1"/>
                </a:solidFill>
                <a:effectLst/>
                <a:latin typeface="Arial" charset="0"/>
                <a:ea typeface="ＭＳ Ｐゴシック" charset="-128"/>
                <a:cs typeface="ＭＳ Ｐゴシック" charset="-128"/>
              </a:rPr>
              <a:t>double</a:t>
            </a:r>
            <a:r>
              <a:rPr lang="en-US" dirty="0" smtClean="0"/>
              <a:t> input) { </a:t>
            </a:r>
            <a:r>
              <a:rPr lang="en-US" sz="1200" kern="1200" dirty="0" smtClean="0">
                <a:solidFill>
                  <a:schemeClr val="tx1"/>
                </a:solidFill>
                <a:effectLst/>
                <a:latin typeface="Arial" charset="0"/>
                <a:ea typeface="ＭＳ Ｐゴシック" charset="-128"/>
                <a:cs typeface="ＭＳ Ｐゴシック" charset="-128"/>
              </a:rPr>
              <a:t>return</a:t>
            </a:r>
            <a:r>
              <a:rPr lang="en-US" dirty="0" smtClean="0"/>
              <a:t> input * 2; };</a:t>
            </a:r>
            <a:r>
              <a:rPr lang="en-US" baseline="0" dirty="0" smtClean="0"/>
              <a:t> </a:t>
            </a:r>
            <a:r>
              <a:rPr lang="en-US" dirty="0" err="1" smtClean="0"/>
              <a:t>MathAction</a:t>
            </a:r>
            <a:r>
              <a:rPr lang="en-US" dirty="0" smtClean="0"/>
              <a:t> ma1 = Double;</a:t>
            </a:r>
          </a:p>
          <a:p>
            <a:pPr marL="171450" indent="-171450">
              <a:buFontTx/>
              <a:buChar char="-"/>
            </a:pPr>
            <a:r>
              <a:rPr lang="en-US" dirty="0" err="1" smtClean="0"/>
              <a:t>MathAction</a:t>
            </a:r>
            <a:r>
              <a:rPr lang="en-US" dirty="0" smtClean="0"/>
              <a:t> ma2 = </a:t>
            </a:r>
            <a:r>
              <a:rPr lang="en-US" sz="1200" kern="1200" dirty="0" smtClean="0">
                <a:solidFill>
                  <a:schemeClr val="tx1"/>
                </a:solidFill>
                <a:effectLst/>
                <a:latin typeface="Arial" charset="0"/>
                <a:ea typeface="ＭＳ Ｐゴシック" charset="-128"/>
                <a:cs typeface="ＭＳ Ｐゴシック" charset="-128"/>
              </a:rPr>
              <a:t>delegate</a:t>
            </a:r>
            <a:r>
              <a:rPr lang="en-US" dirty="0" smtClean="0"/>
              <a:t>(</a:t>
            </a:r>
            <a:r>
              <a:rPr lang="en-US" sz="1200" kern="1200" dirty="0" smtClean="0">
                <a:solidFill>
                  <a:schemeClr val="tx1"/>
                </a:solidFill>
                <a:effectLst/>
                <a:latin typeface="Arial" charset="0"/>
                <a:ea typeface="ＭＳ Ｐゴシック" charset="-128"/>
                <a:cs typeface="ＭＳ Ｐゴシック" charset="-128"/>
              </a:rPr>
              <a:t>double</a:t>
            </a:r>
            <a:r>
              <a:rPr lang="en-US" dirty="0" smtClean="0"/>
              <a:t> input) { </a:t>
            </a:r>
            <a:r>
              <a:rPr lang="en-US" sz="1200" kern="1200" dirty="0" smtClean="0">
                <a:solidFill>
                  <a:schemeClr val="tx1"/>
                </a:solidFill>
                <a:effectLst/>
                <a:latin typeface="Arial" charset="0"/>
                <a:ea typeface="ＭＳ Ｐゴシック" charset="-128"/>
                <a:cs typeface="ＭＳ Ｐゴシック" charset="-128"/>
              </a:rPr>
              <a:t>return</a:t>
            </a:r>
            <a:r>
              <a:rPr lang="en-US" dirty="0" smtClean="0"/>
              <a:t> input * 2; };</a:t>
            </a:r>
          </a:p>
          <a:p>
            <a:pPr marL="171450" indent="-171450">
              <a:buFontTx/>
              <a:buChar char="-"/>
            </a:pPr>
            <a:r>
              <a:rPr lang="en-US" dirty="0" err="1" smtClean="0"/>
              <a:t>MathAction</a:t>
            </a:r>
            <a:r>
              <a:rPr lang="en-US" dirty="0" smtClean="0"/>
              <a:t> ma3 = (x) =&gt;</a:t>
            </a:r>
            <a:r>
              <a:rPr lang="en-US" baseline="0" dirty="0" smtClean="0"/>
              <a:t> x * 2</a:t>
            </a:r>
          </a:p>
          <a:p>
            <a:pPr marL="0" indent="0">
              <a:buFontTx/>
              <a:buNone/>
            </a:pPr>
            <a:r>
              <a:rPr lang="en-US" baseline="0" dirty="0" smtClean="0"/>
              <a:t>https://</a:t>
            </a:r>
            <a:r>
              <a:rPr lang="en-US" baseline="0" dirty="0" err="1" smtClean="0"/>
              <a:t>msdn.microsoft.com</a:t>
            </a:r>
            <a:r>
              <a:rPr lang="en-US" baseline="0" dirty="0" smtClean="0"/>
              <a:t>/</a:t>
            </a:r>
            <a:r>
              <a:rPr lang="en-US" baseline="0" dirty="0" err="1" smtClean="0"/>
              <a:t>fr-fr</a:t>
            </a:r>
            <a:r>
              <a:rPr lang="en-US" baseline="0" dirty="0" smtClean="0"/>
              <a:t>/library/900fyy8e.aspx</a:t>
            </a:r>
          </a:p>
          <a:p>
            <a:pPr marL="171450" indent="-171450">
              <a:buFontTx/>
              <a:buChar char="-"/>
            </a:pPr>
            <a:endParaRPr lang="en-US" baseline="0" dirty="0" smtClean="0"/>
          </a:p>
          <a:p>
            <a:pPr marL="0" indent="0">
              <a:buFontTx/>
              <a:buNone/>
            </a:pPr>
            <a:r>
              <a:rPr lang="en-US" b="1" baseline="0" dirty="0" err="1" smtClean="0"/>
              <a:t>Définition</a:t>
            </a:r>
            <a:r>
              <a:rPr lang="en-US" b="1" baseline="0" dirty="0" smtClean="0"/>
              <a:t> des lambdas : </a:t>
            </a:r>
          </a:p>
          <a:p>
            <a:pPr marL="0" indent="0">
              <a:buFontTx/>
              <a:buNone/>
            </a:pPr>
            <a:r>
              <a:rPr lang="en-US" sz="1200" b="0" i="0" kern="1200" dirty="0" err="1" smtClean="0">
                <a:solidFill>
                  <a:schemeClr val="tx1"/>
                </a:solidFill>
                <a:effectLst/>
                <a:latin typeface="Arial" charset="0"/>
                <a:ea typeface="ＭＳ Ｐゴシック" charset="-128"/>
                <a:cs typeface="ＭＳ Ｐゴシック" charset="-128"/>
              </a:rPr>
              <a:t>Une</a:t>
            </a:r>
            <a:r>
              <a:rPr lang="en-US" sz="1200" b="0" i="0" kern="1200" dirty="0" smtClean="0">
                <a:solidFill>
                  <a:schemeClr val="tx1"/>
                </a:solidFill>
                <a:effectLst/>
                <a:latin typeface="Arial" charset="0"/>
                <a:ea typeface="ＭＳ Ｐゴシック" charset="-128"/>
                <a:cs typeface="ＭＳ Ｐゴシック" charset="-128"/>
              </a:rPr>
              <a:t> expression lambda </a:t>
            </a:r>
            <a:r>
              <a:rPr lang="en-US" sz="1200" b="0" i="0" kern="1200" dirty="0" err="1" smtClean="0">
                <a:solidFill>
                  <a:schemeClr val="tx1"/>
                </a:solidFill>
                <a:effectLst/>
                <a:latin typeface="Arial" charset="0"/>
                <a:ea typeface="ＭＳ Ｐゴシック" charset="-128"/>
                <a:cs typeface="ＭＳ Ｐゴシック" charset="-128"/>
              </a:rPr>
              <a:t>est</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une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u="none" strike="noStrike" kern="1200" dirty="0" smtClean="0">
                <a:solidFill>
                  <a:schemeClr val="tx1"/>
                </a:solidFill>
                <a:effectLst/>
                <a:latin typeface="Arial" charset="0"/>
                <a:ea typeface="ＭＳ Ｐゴシック" charset="-128"/>
                <a:cs typeface="ＭＳ Ｐゴシック" charset="-128"/>
                <a:hlinkClick r:id="rId3"/>
              </a:rPr>
              <a:t>fonction anonyme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que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vous</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pouvez</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utiliser</a:t>
            </a:r>
            <a:r>
              <a:rPr lang="en-US" sz="1200" b="0" i="0" kern="1200" dirty="0" smtClean="0">
                <a:solidFill>
                  <a:schemeClr val="tx1"/>
                </a:solidFill>
                <a:effectLst/>
                <a:latin typeface="Arial" charset="0"/>
                <a:ea typeface="ＭＳ Ｐゴシック" charset="-128"/>
                <a:cs typeface="ＭＳ Ｐゴシック" charset="-128"/>
              </a:rPr>
              <a:t> pour </a:t>
            </a:r>
            <a:r>
              <a:rPr lang="en-US" sz="1200" b="0" i="0" kern="1200" dirty="0" err="1" smtClean="0">
                <a:solidFill>
                  <a:schemeClr val="tx1"/>
                </a:solidFill>
                <a:effectLst/>
                <a:latin typeface="Arial" charset="0"/>
                <a:ea typeface="ＭＳ Ｐゴシック" charset="-128"/>
                <a:cs typeface="ＭＳ Ｐゴシック" charset="-128"/>
              </a:rPr>
              <a:t>créer</a:t>
            </a:r>
            <a:r>
              <a:rPr lang="en-US" sz="1200" b="0" i="0" kern="1200" dirty="0" smtClean="0">
                <a:solidFill>
                  <a:schemeClr val="tx1"/>
                </a:solidFill>
                <a:effectLst/>
                <a:latin typeface="Arial" charset="0"/>
                <a:ea typeface="ＭＳ Ｐゴシック" charset="-128"/>
                <a:cs typeface="ＭＳ Ｐゴシック" charset="-128"/>
              </a:rPr>
              <a:t> des types </a:t>
            </a:r>
            <a:r>
              <a:rPr lang="en-US" sz="1200" b="0" i="0" u="none" strike="noStrike" kern="1200" dirty="0" smtClean="0">
                <a:solidFill>
                  <a:schemeClr val="tx1"/>
                </a:solidFill>
                <a:effectLst/>
                <a:latin typeface="Arial" charset="0"/>
                <a:ea typeface="ＭＳ Ｐゴシック" charset="-128"/>
                <a:cs typeface="ＭＳ Ｐゴシック" charset="-128"/>
                <a:hlinkClick r:id="rId4"/>
              </a:rPr>
              <a:t>délégués</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ou</a:t>
            </a:r>
            <a:r>
              <a:rPr lang="en-US" sz="1200" b="0" i="0" kern="1200" dirty="0" smtClean="0">
                <a:solidFill>
                  <a:schemeClr val="tx1"/>
                </a:solidFill>
                <a:effectLst/>
                <a:latin typeface="Arial" charset="0"/>
                <a:ea typeface="ＭＳ Ｐゴシック" charset="-128"/>
                <a:cs typeface="ＭＳ Ｐゴシック" charset="-128"/>
              </a:rPr>
              <a:t> des types </a:t>
            </a:r>
            <a:r>
              <a:rPr lang="en-US" sz="1200" b="0" i="0" kern="1200" dirty="0" err="1" smtClean="0">
                <a:solidFill>
                  <a:schemeClr val="tx1"/>
                </a:solidFill>
                <a:effectLst/>
                <a:latin typeface="Arial" charset="0"/>
                <a:ea typeface="ＭＳ Ｐゴシック" charset="-128"/>
                <a:cs typeface="ＭＳ Ｐゴシック" charset="-128"/>
              </a:rPr>
              <a:t>d'</a:t>
            </a:r>
            <a:r>
              <a:rPr lang="en-US" sz="1200" b="0" i="0" u="none" strike="noStrike" kern="1200" dirty="0" err="1" smtClean="0">
                <a:solidFill>
                  <a:schemeClr val="tx1"/>
                </a:solidFill>
                <a:effectLst/>
                <a:latin typeface="Arial" charset="0"/>
                <a:ea typeface="ＭＳ Ｐゴシック" charset="-128"/>
                <a:cs typeface="ＭＳ Ｐゴシック" charset="-128"/>
                <a:hlinkClick r:id="rId5"/>
              </a:rPr>
              <a:t>arborescence</a:t>
            </a:r>
            <a:r>
              <a:rPr lang="en-US" sz="1200" b="0" i="0" u="none" strike="noStrike" kern="1200" dirty="0" smtClean="0">
                <a:solidFill>
                  <a:schemeClr val="tx1"/>
                </a:solidFill>
                <a:effectLst/>
                <a:latin typeface="Arial" charset="0"/>
                <a:ea typeface="ＭＳ Ｐゴシック" charset="-128"/>
                <a:cs typeface="ＭＳ Ｐゴシック" charset="-128"/>
                <a:hlinkClick r:id="rId5"/>
              </a:rPr>
              <a:t> d'expression</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À</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l'aide</a:t>
            </a:r>
            <a:r>
              <a:rPr lang="en-US" sz="1200" b="0" i="0" kern="1200" dirty="0" smtClean="0">
                <a:solidFill>
                  <a:schemeClr val="tx1"/>
                </a:solidFill>
                <a:effectLst/>
                <a:latin typeface="Arial" charset="0"/>
                <a:ea typeface="ＭＳ Ｐゴシック" charset="-128"/>
                <a:cs typeface="ＭＳ Ｐゴシック" charset="-128"/>
              </a:rPr>
              <a:t> des expressions lambda, </a:t>
            </a:r>
            <a:r>
              <a:rPr lang="en-US" sz="1200" b="0" i="0" kern="1200" dirty="0" err="1" smtClean="0">
                <a:solidFill>
                  <a:schemeClr val="tx1"/>
                </a:solidFill>
                <a:effectLst/>
                <a:latin typeface="Arial" charset="0"/>
                <a:ea typeface="ＭＳ Ｐゴシック" charset="-128"/>
                <a:cs typeface="ＭＳ Ｐゴシック" charset="-128"/>
              </a:rPr>
              <a:t>vous</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pouvez</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écrire</a:t>
            </a:r>
            <a:r>
              <a:rPr lang="en-US" sz="1200" b="0" i="0" kern="1200" dirty="0" smtClean="0">
                <a:solidFill>
                  <a:schemeClr val="tx1"/>
                </a:solidFill>
                <a:effectLst/>
                <a:latin typeface="Arial" charset="0"/>
                <a:ea typeface="ＭＳ Ｐゴシック" charset="-128"/>
                <a:cs typeface="ＭＳ Ｐゴシック" charset="-128"/>
              </a:rPr>
              <a:t> des </a:t>
            </a:r>
            <a:r>
              <a:rPr lang="en-US" sz="1200" b="0" i="0" kern="1200" dirty="0" err="1" smtClean="0">
                <a:solidFill>
                  <a:schemeClr val="tx1"/>
                </a:solidFill>
                <a:effectLst/>
                <a:latin typeface="Arial" charset="0"/>
                <a:ea typeface="ＭＳ Ｐゴシック" charset="-128"/>
                <a:cs typeface="ＭＳ Ｐゴシック" charset="-128"/>
              </a:rPr>
              <a:t>fonctions</a:t>
            </a:r>
            <a:r>
              <a:rPr lang="en-US" sz="1200" b="0" i="0" kern="1200" dirty="0" smtClean="0">
                <a:solidFill>
                  <a:schemeClr val="tx1"/>
                </a:solidFill>
                <a:effectLst/>
                <a:latin typeface="Arial" charset="0"/>
                <a:ea typeface="ＭＳ Ｐゴシック" charset="-128"/>
                <a:cs typeface="ＭＳ Ｐゴシック" charset="-128"/>
              </a:rPr>
              <a:t> locales qui </a:t>
            </a:r>
            <a:r>
              <a:rPr lang="en-US" sz="1200" b="0" i="0" kern="1200" dirty="0" err="1" smtClean="0">
                <a:solidFill>
                  <a:schemeClr val="tx1"/>
                </a:solidFill>
                <a:effectLst/>
                <a:latin typeface="Arial" charset="0"/>
                <a:ea typeface="ＭＳ Ｐゴシック" charset="-128"/>
                <a:cs typeface="ＭＳ Ｐゴシック" charset="-128"/>
              </a:rPr>
              <a:t>peuvent</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être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passées</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comme</a:t>
            </a:r>
            <a:r>
              <a:rPr lang="en-US" sz="1200" b="0" i="0" kern="1200" dirty="0" smtClean="0">
                <a:solidFill>
                  <a:schemeClr val="tx1"/>
                </a:solidFill>
                <a:effectLst/>
                <a:latin typeface="Arial" charset="0"/>
                <a:ea typeface="ＭＳ Ｐゴシック" charset="-128"/>
                <a:cs typeface="ＭＳ Ｐゴシック" charset="-128"/>
              </a:rPr>
              <a:t> arguments </a:t>
            </a:r>
            <a:r>
              <a:rPr lang="en-US" sz="1200" b="0" i="0" kern="1200" dirty="0" err="1" smtClean="0">
                <a:solidFill>
                  <a:schemeClr val="tx1"/>
                </a:solidFill>
                <a:effectLst/>
                <a:latin typeface="Arial" charset="0"/>
                <a:ea typeface="ＭＳ Ｐゴシック" charset="-128"/>
                <a:cs typeface="ＭＳ Ｐゴシック" charset="-128"/>
              </a:rPr>
              <a:t>ou</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retournées</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comme</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valeur</a:t>
            </a:r>
            <a:r>
              <a:rPr lang="en-US" sz="1200" b="0" i="0" kern="1200" dirty="0" smtClean="0">
                <a:solidFill>
                  <a:schemeClr val="tx1"/>
                </a:solidFill>
                <a:effectLst/>
                <a:latin typeface="Arial" charset="0"/>
                <a:ea typeface="ＭＳ Ｐゴシック" charset="-128"/>
                <a:cs typeface="ＭＳ Ｐゴシック" charset="-128"/>
              </a:rPr>
              <a:t> par des </a:t>
            </a:r>
            <a:r>
              <a:rPr lang="en-US" sz="1200" b="0" i="0" kern="1200" dirty="0" err="1" smtClean="0">
                <a:solidFill>
                  <a:schemeClr val="tx1"/>
                </a:solidFill>
                <a:effectLst/>
                <a:latin typeface="Arial" charset="0"/>
                <a:ea typeface="ＭＳ Ｐゴシック" charset="-128"/>
                <a:cs typeface="ＭＳ Ｐゴシック" charset="-128"/>
              </a:rPr>
              <a:t>fonctions</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appelées</a:t>
            </a:r>
            <a:r>
              <a:rPr lang="en-US" sz="1200" b="0" i="0" kern="1200" dirty="0" smtClean="0">
                <a:solidFill>
                  <a:schemeClr val="tx1"/>
                </a:solidFill>
                <a:effectLst/>
                <a:latin typeface="Arial" charset="0"/>
                <a:ea typeface="ＭＳ Ｐゴシック" charset="-128"/>
                <a:cs typeface="ＭＳ Ｐゴシック" charset="-128"/>
              </a:rPr>
              <a:t>. Les expressions lambda </a:t>
            </a:r>
            <a:r>
              <a:rPr lang="en-US" sz="1200" b="0" i="0" kern="1200" dirty="0" err="1" smtClean="0">
                <a:solidFill>
                  <a:schemeClr val="tx1"/>
                </a:solidFill>
                <a:effectLst/>
                <a:latin typeface="Arial" charset="0"/>
                <a:ea typeface="ＭＳ Ｐゴシック" charset="-128"/>
                <a:cs typeface="ＭＳ Ｐゴシック" charset="-128"/>
              </a:rPr>
              <a:t>sont</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particulièrement</a:t>
            </a:r>
            <a:r>
              <a:rPr lang="en-US" sz="1200" b="0" i="0" kern="1200" dirty="0" smtClean="0">
                <a:solidFill>
                  <a:schemeClr val="tx1"/>
                </a:solidFill>
                <a:effectLst/>
                <a:latin typeface="Arial" charset="0"/>
                <a:ea typeface="ＭＳ Ｐゴシック" charset="-128"/>
                <a:cs typeface="ＭＳ Ｐゴシック" charset="-128"/>
              </a:rPr>
              <a:t> </a:t>
            </a:r>
            <a:r>
              <a:rPr lang="en-US" sz="1200" b="0" i="0" kern="1200" dirty="0" err="1" smtClean="0">
                <a:solidFill>
                  <a:schemeClr val="tx1"/>
                </a:solidFill>
                <a:effectLst/>
                <a:latin typeface="Arial" charset="0"/>
                <a:ea typeface="ＭＳ Ｐゴシック" charset="-128"/>
                <a:cs typeface="ＭＳ Ｐゴシック" charset="-128"/>
              </a:rPr>
              <a:t>utiles</a:t>
            </a:r>
            <a:r>
              <a:rPr lang="en-US" sz="1200" b="0" i="0" kern="1200" dirty="0" smtClean="0">
                <a:solidFill>
                  <a:schemeClr val="tx1"/>
                </a:solidFill>
                <a:effectLst/>
                <a:latin typeface="Arial" charset="0"/>
                <a:ea typeface="ＭＳ Ｐゴシック" charset="-128"/>
                <a:cs typeface="ＭＳ Ｐゴシック" charset="-128"/>
              </a:rPr>
              <a:t> pour </a:t>
            </a:r>
            <a:r>
              <a:rPr lang="en-US" sz="1200" b="0" i="0" kern="1200" dirty="0" err="1" smtClean="0">
                <a:solidFill>
                  <a:schemeClr val="tx1"/>
                </a:solidFill>
                <a:effectLst/>
                <a:latin typeface="Arial" charset="0"/>
                <a:ea typeface="ＭＳ Ｐゴシック" charset="-128"/>
                <a:cs typeface="ＭＳ Ｐゴシック" charset="-128"/>
              </a:rPr>
              <a:t>écrire</a:t>
            </a:r>
            <a:r>
              <a:rPr lang="en-US" sz="1200" b="0" i="0" kern="1200" dirty="0" smtClean="0">
                <a:solidFill>
                  <a:schemeClr val="tx1"/>
                </a:solidFill>
                <a:effectLst/>
                <a:latin typeface="Arial" charset="0"/>
                <a:ea typeface="ＭＳ Ｐゴシック" charset="-128"/>
                <a:cs typeface="ＭＳ Ｐゴシック" charset="-128"/>
              </a:rPr>
              <a:t> des expressions de </a:t>
            </a:r>
            <a:r>
              <a:rPr lang="en-US" sz="1200" b="0" i="0" kern="1200" dirty="0" err="1" smtClean="0">
                <a:solidFill>
                  <a:schemeClr val="tx1"/>
                </a:solidFill>
                <a:effectLst/>
                <a:latin typeface="Arial" charset="0"/>
                <a:ea typeface="ＭＳ Ｐゴシック" charset="-128"/>
                <a:cs typeface="ＭＳ Ｐゴシック" charset="-128"/>
              </a:rPr>
              <a:t>requête</a:t>
            </a:r>
            <a:r>
              <a:rPr lang="en-US" sz="1200" b="0" i="0" kern="1200" dirty="0" smtClean="0">
                <a:solidFill>
                  <a:schemeClr val="tx1"/>
                </a:solidFill>
                <a:effectLst/>
                <a:latin typeface="Arial" charset="0"/>
                <a:ea typeface="ＭＳ Ｐゴシック" charset="-128"/>
                <a:cs typeface="ＭＳ Ｐゴシック" charset="-128"/>
              </a:rPr>
              <a:t> LINQ.</a:t>
            </a:r>
          </a:p>
          <a:p>
            <a:pPr marL="0" indent="0">
              <a:buFontTx/>
              <a:buNone/>
            </a:pPr>
            <a:r>
              <a:rPr lang="en-US" baseline="0" dirty="0" smtClean="0"/>
              <a:t>https://</a:t>
            </a:r>
            <a:r>
              <a:rPr lang="en-US" baseline="0" dirty="0" err="1" smtClean="0"/>
              <a:t>msdn.microsoft.com</a:t>
            </a:r>
            <a:r>
              <a:rPr lang="en-US" baseline="0" dirty="0" smtClean="0"/>
              <a:t>/</a:t>
            </a:r>
            <a:r>
              <a:rPr lang="en-US" baseline="0" dirty="0" err="1" smtClean="0"/>
              <a:t>fr-fr</a:t>
            </a:r>
            <a:r>
              <a:rPr lang="en-US" baseline="0" dirty="0" smtClean="0"/>
              <a:t>/library/bb397687.aspx</a:t>
            </a:r>
          </a:p>
          <a:p>
            <a:pPr marL="0" indent="0">
              <a:buFontTx/>
              <a:buNone/>
            </a:pPr>
            <a:endParaRPr lang="en-US" baseline="0" dirty="0" smtClean="0"/>
          </a:p>
          <a:p>
            <a:pPr marL="171450" indent="-171450">
              <a:buFontTx/>
              <a:buChar char="-"/>
            </a:pP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19/01/2016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19/01/2016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19/01/2016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19/01/2016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19/01/2016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19/01/2016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19/01/2016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19/01/2016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19/01/2016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19/01/2016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19/01/2016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Parallel and Asynchronous Computing</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a:solidFill>
                  <a:schemeClr val="tx1">
                    <a:lumMod val="95000"/>
                    <a:lumOff val="5000"/>
                  </a:schemeClr>
                </a:solidFill>
                <a:latin typeface="Verdana" charset="0"/>
                <a:ea typeface="ＭＳ Ｐゴシック" charset="0"/>
                <a:cs typeface="ＭＳ Ｐゴシック" charset="0"/>
              </a:rPr>
              <a:t>4</a:t>
            </a:r>
            <a:r>
              <a:rPr lang="en-US" smtClean="0">
                <a:solidFill>
                  <a:schemeClr val="tx1">
                    <a:lumMod val="95000"/>
                    <a:lumOff val="5000"/>
                  </a:schemeClr>
                </a:solidFill>
                <a:latin typeface="Verdana" charset="0"/>
                <a:ea typeface="ＭＳ Ｐゴシック" charset="0"/>
                <a:cs typeface="ＭＳ Ｐゴシック" charset="0"/>
              </a:rPr>
              <a:t>NET</a:t>
            </a: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Creating and Running Tasks Implicitly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Tasks run implicitly with </a:t>
            </a:r>
            <a:r>
              <a:rPr lang="en-US" dirty="0" err="1" smtClean="0">
                <a:latin typeface="Courier New" pitchFamily="49" charset="0"/>
                <a:cs typeface="Courier New" pitchFamily="49" charset="0"/>
              </a:rPr>
              <a:t>Parallel.Invoke</a:t>
            </a:r>
            <a:r>
              <a:rPr lang="en-US" dirty="0" smtClean="0"/>
              <a:t> </a:t>
            </a:r>
          </a:p>
          <a:p>
            <a:pPr lvl="1"/>
            <a:r>
              <a:rPr lang="en-US" dirty="0" smtClean="0"/>
              <a:t>Takes a variable number of </a:t>
            </a:r>
            <a:r>
              <a:rPr lang="en-US" dirty="0" smtClean="0">
                <a:latin typeface="Courier New" pitchFamily="49" charset="0"/>
                <a:cs typeface="Courier New" pitchFamily="49" charset="0"/>
              </a:rPr>
              <a:t>Action</a:t>
            </a:r>
            <a:r>
              <a:rPr lang="en-US" dirty="0" smtClean="0"/>
              <a:t> parameters</a:t>
            </a:r>
          </a:p>
          <a:p>
            <a:pPr lvl="1"/>
            <a:r>
              <a:rPr lang="en-US" dirty="0" smtClean="0">
                <a:latin typeface="Courier New" pitchFamily="49" charset="0"/>
                <a:cs typeface="Courier New" pitchFamily="49" charset="0"/>
              </a:rPr>
              <a:t>Action</a:t>
            </a:r>
            <a:r>
              <a:rPr lang="en-US" dirty="0" smtClean="0"/>
              <a:t> is a delegate that encapsulates a method that has no parameter and does not return a value</a:t>
            </a:r>
          </a:p>
          <a:p>
            <a:pPr lvl="1"/>
            <a:r>
              <a:rPr lang="en-US" dirty="0" smtClean="0"/>
              <a:t>Can be an explicit delegate or a lambda </a:t>
            </a:r>
            <a:r>
              <a:rPr lang="en-US" dirty="0" smtClean="0"/>
              <a:t>expression OR </a:t>
            </a:r>
            <a:r>
              <a:rPr lang="en-US" dirty="0" err="1" smtClean="0"/>
              <a:t>lamda</a:t>
            </a:r>
            <a:r>
              <a:rPr lang="en-US" dirty="0" smtClean="0"/>
              <a:t>, </a:t>
            </a:r>
            <a:r>
              <a:rPr lang="en-US" smtClean="0"/>
              <a:t>or method</a:t>
            </a:r>
            <a:endParaRPr lang="en-US" dirty="0" smtClean="0"/>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Creating and Running Tasks Implicitly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Example: running two tasks in parallel</a:t>
            </a:r>
          </a:p>
          <a:p>
            <a:pPr lvl="1"/>
            <a:endParaRPr lang="en-US" dirty="0" smtClean="0"/>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173572"/>
            <a:ext cx="8785225" cy="13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2B91AF"/>
                </a:solidFill>
                <a:latin typeface="Courier New" pitchFamily="49" charset="0"/>
                <a:cs typeface="Courier New" pitchFamily="49" charset="0"/>
              </a:rPr>
              <a:t>Parallel</a:t>
            </a:r>
            <a:r>
              <a:rPr lang="en-US" sz="2000" dirty="0" err="1" smtClean="0">
                <a:solidFill>
                  <a:prstClr val="black"/>
                </a:solidFill>
                <a:latin typeface="Courier New" pitchFamily="49" charset="0"/>
                <a:cs typeface="Courier New" pitchFamily="49" charset="0"/>
              </a:rPr>
              <a:t>.Invoke</a:t>
            </a:r>
            <a:r>
              <a:rPr lang="en-US" sz="2000" dirty="0" smtClean="0">
                <a:solidFill>
                  <a:prstClr val="black"/>
                </a:solidFill>
                <a:latin typeface="Courier New" pitchFamily="49" charset="0"/>
                <a:cs typeface="Courier New" pitchFamily="49" charset="0"/>
              </a:rPr>
              <a:t>(</a:t>
            </a:r>
          </a:p>
          <a:p>
            <a:r>
              <a:rPr lang="en-US" sz="2000" dirty="0" smtClean="0">
                <a:solidFill>
                  <a:prstClr val="black"/>
                </a:solidFill>
                <a:latin typeface="Courier New" pitchFamily="49" charset="0"/>
                <a:cs typeface="Courier New" pitchFamily="49" charset="0"/>
              </a:rPr>
              <a:t>  () =&gt; { </a:t>
            </a:r>
            <a:r>
              <a:rPr lang="en-US" sz="2000" dirty="0" smtClean="0">
                <a:solidFill>
                  <a:srgbClr val="008000"/>
                </a:solidFill>
                <a:latin typeface="Courier New" pitchFamily="49" charset="0"/>
                <a:cs typeface="Courier New" pitchFamily="49" charset="0"/>
              </a:rPr>
              <a:t>/* First task's code */</a:t>
            </a:r>
            <a:r>
              <a:rPr lang="en-US" sz="2000" dirty="0" smtClean="0">
                <a:solidFill>
                  <a:prstClr val="black"/>
                </a:solidFill>
                <a:latin typeface="Courier New" pitchFamily="49" charset="0"/>
                <a:cs typeface="Courier New" pitchFamily="49" charset="0"/>
              </a:rPr>
              <a:t> },</a:t>
            </a:r>
          </a:p>
          <a:p>
            <a:r>
              <a:rPr lang="en-US" sz="2000" dirty="0" smtClean="0">
                <a:solidFill>
                  <a:prstClr val="black"/>
                </a:solidFill>
                <a:latin typeface="Courier New" pitchFamily="49" charset="0"/>
                <a:cs typeface="Courier New" pitchFamily="49" charset="0"/>
              </a:rPr>
              <a:t>  () =&gt; { </a:t>
            </a:r>
            <a:r>
              <a:rPr lang="en-US" sz="2000" dirty="0" smtClean="0">
                <a:solidFill>
                  <a:srgbClr val="008000"/>
                </a:solidFill>
                <a:latin typeface="Courier New" pitchFamily="49" charset="0"/>
                <a:cs typeface="Courier New" pitchFamily="49" charset="0"/>
              </a:rPr>
              <a:t>/* Second </a:t>
            </a:r>
            <a:r>
              <a:rPr lang="en-US" sz="2000" dirty="0" err="1" smtClean="0">
                <a:solidFill>
                  <a:srgbClr val="008000"/>
                </a:solidFill>
                <a:latin typeface="Courier New" pitchFamily="49" charset="0"/>
                <a:cs typeface="Courier New" pitchFamily="49" charset="0"/>
              </a:rPr>
              <a:t>tasks's</a:t>
            </a:r>
            <a:r>
              <a:rPr lang="en-US" sz="2000" dirty="0" smtClean="0">
                <a:solidFill>
                  <a:srgbClr val="008000"/>
                </a:solidFill>
                <a:latin typeface="Courier New" pitchFamily="49" charset="0"/>
                <a:cs typeface="Courier New" pitchFamily="49" charset="0"/>
              </a:rPr>
              <a:t> code */</a:t>
            </a:r>
            <a:r>
              <a:rPr lang="en-US" sz="2000" dirty="0" smtClean="0">
                <a:solidFill>
                  <a:prstClr val="black"/>
                </a:solidFill>
                <a:latin typeface="Courier New" pitchFamily="49" charset="0"/>
                <a:cs typeface="Courier New" pitchFamily="49" charset="0"/>
              </a:rPr>
              <a:t> }</a:t>
            </a:r>
          </a:p>
          <a:p>
            <a:r>
              <a:rPr lang="en-US" sz="2000" dirty="0" smtClean="0">
                <a:solidFill>
                  <a:prstClr val="black"/>
                </a:solidFill>
                <a:latin typeface="Courier New" pitchFamily="49" charset="0"/>
                <a:cs typeface="Courier New" pitchFamily="49" charset="0"/>
              </a:rPr>
              <a:t>);</a:t>
            </a:r>
            <a:endParaRPr lang="en-US"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Creating and Running Tasks Explicitly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Courier New" pitchFamily="49" charset="0"/>
                <a:cs typeface="Courier New" pitchFamily="49" charset="0"/>
              </a:rPr>
              <a:t>Task</a:t>
            </a:r>
            <a:r>
              <a:rPr lang="en-US" dirty="0" smtClean="0"/>
              <a:t> class is used to explicitly create and run tasks</a:t>
            </a:r>
          </a:p>
          <a:p>
            <a:pPr lvl="1"/>
            <a:r>
              <a:rPr lang="en-US" dirty="0" smtClean="0"/>
              <a:t>Work is done with a named delegate, an anonymous method, or a lambda expression</a:t>
            </a:r>
          </a:p>
          <a:p>
            <a:pPr lvl="1"/>
            <a:r>
              <a:rPr lang="en-US" dirty="0" smtClean="0"/>
              <a:t>Generally uses a thread to run the task</a:t>
            </a:r>
          </a:p>
          <a:p>
            <a:pPr lvl="1"/>
            <a:endParaRPr lang="en-US" dirty="0" smtClean="0"/>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Creating and Running Tasks Explicitly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Create and run a task</a:t>
            </a:r>
          </a:p>
          <a:p>
            <a:endParaRPr lang="fr-FR" dirty="0"/>
          </a:p>
          <a:p>
            <a:endParaRPr lang="fr-FR" dirty="0" smtClean="0"/>
          </a:p>
          <a:p>
            <a:endParaRPr lang="fr-FR" dirty="0"/>
          </a:p>
          <a:p>
            <a:r>
              <a:rPr lang="en-US" dirty="0"/>
              <a:t>Or simpler, with the task factory</a:t>
            </a:r>
          </a:p>
          <a:p>
            <a:pPr marL="0" indent="0">
              <a:buNone/>
            </a:pPr>
            <a:endParaRPr lang="en-US" dirty="0" smtClean="0"/>
          </a:p>
          <a:p>
            <a:pPr lvl="1"/>
            <a:endParaRPr lang="en-US" dirty="0" smtClean="0"/>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1849484"/>
            <a:ext cx="8785225" cy="864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sz="2000" dirty="0" err="1" smtClean="0">
                <a:solidFill>
                  <a:srgbClr val="0000FF"/>
                </a:solidFill>
                <a:latin typeface="Courier New" pitchFamily="49" charset="0"/>
                <a:cs typeface="Courier New" pitchFamily="49" charset="0"/>
              </a:rPr>
              <a:t>var</a:t>
            </a:r>
            <a:r>
              <a:rPr lang="en-US" sz="2000" dirty="0" smtClean="0">
                <a:solidFill>
                  <a:prstClr val="black"/>
                </a:solidFill>
                <a:latin typeface="Courier New" pitchFamily="49" charset="0"/>
                <a:cs typeface="Courier New" pitchFamily="49" charset="0"/>
              </a:rPr>
              <a:t> task = </a:t>
            </a:r>
            <a:r>
              <a:rPr lang="en-US" sz="2000" dirty="0" smtClean="0">
                <a:solidFill>
                  <a:srgbClr val="0000FF"/>
                </a:solidFill>
                <a:latin typeface="Courier New" pitchFamily="49" charset="0"/>
                <a:cs typeface="Courier New" pitchFamily="49" charset="0"/>
              </a:rPr>
              <a:t>new</a:t>
            </a:r>
            <a:r>
              <a:rPr lang="en-US" sz="2000" dirty="0" smtClean="0">
                <a:solidFill>
                  <a:prstClr val="black"/>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Task</a:t>
            </a:r>
            <a:r>
              <a:rPr lang="en-US" sz="2000" dirty="0" smtClean="0">
                <a:solidFill>
                  <a:prstClr val="black"/>
                </a:solidFill>
                <a:latin typeface="Courier New" pitchFamily="49" charset="0"/>
                <a:cs typeface="Courier New" pitchFamily="49" charset="0"/>
              </a:rPr>
              <a:t>(() =&gt; {</a:t>
            </a:r>
            <a:r>
              <a:rPr lang="en-US" sz="2000" dirty="0" smtClean="0">
                <a:solidFill>
                  <a:srgbClr val="008000"/>
                </a:solidFill>
                <a:latin typeface="Courier New" pitchFamily="49" charset="0"/>
                <a:cs typeface="Courier New" pitchFamily="49" charset="0"/>
              </a:rPr>
              <a:t>/* Task's code */</a:t>
            </a:r>
            <a:r>
              <a:rPr lang="en-US" sz="2000" dirty="0" smtClean="0">
                <a:solidFill>
                  <a:prstClr val="black"/>
                </a:solidFill>
                <a:latin typeface="Courier New" pitchFamily="49" charset="0"/>
                <a:cs typeface="Courier New" pitchFamily="49" charset="0"/>
              </a:rPr>
              <a:t>});</a:t>
            </a:r>
          </a:p>
          <a:p>
            <a:r>
              <a:rPr lang="fr-FR" sz="2000" dirty="0" err="1" smtClean="0">
                <a:solidFill>
                  <a:prstClr val="black"/>
                </a:solidFill>
                <a:latin typeface="Courier New" pitchFamily="49" charset="0"/>
                <a:cs typeface="Courier New" pitchFamily="49" charset="0"/>
              </a:rPr>
              <a:t>task.Start</a:t>
            </a:r>
            <a:r>
              <a:rPr lang="fr-FR" sz="2000" dirty="0" smtClean="0">
                <a:solidFill>
                  <a:prstClr val="black"/>
                </a:solidFill>
                <a:latin typeface="Courier New" pitchFamily="49" charset="0"/>
                <a:cs typeface="Courier New" pitchFamily="49" charset="0"/>
              </a:rPr>
              <a:t>();</a:t>
            </a:r>
            <a:endParaRPr lang="fr-FR" sz="2000" dirty="0">
              <a:solidFill>
                <a:prstClr val="black"/>
              </a:solidFill>
              <a:latin typeface="Courier New" pitchFamily="49" charset="0"/>
              <a:cs typeface="Courier New" pitchFamily="49" charset="0"/>
            </a:endParaRPr>
          </a:p>
        </p:txBody>
      </p:sp>
      <p:sp>
        <p:nvSpPr>
          <p:cNvPr id="11" name="Rectangle à coins arrondis 4"/>
          <p:cNvSpPr/>
          <p:nvPr/>
        </p:nvSpPr>
        <p:spPr>
          <a:xfrm>
            <a:off x="179388" y="4081684"/>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err="1" smtClean="0">
                <a:solidFill>
                  <a:srgbClr val="2B91AF"/>
                </a:solidFill>
                <a:latin typeface="Courier New" pitchFamily="49" charset="0"/>
                <a:cs typeface="Courier New" pitchFamily="49" charset="0"/>
              </a:rPr>
              <a:t>Task</a:t>
            </a:r>
            <a:r>
              <a:rPr lang="fr-FR" sz="2000" dirty="0" err="1" smtClean="0">
                <a:solidFill>
                  <a:prstClr val="black"/>
                </a:solidFill>
                <a:latin typeface="Courier New" pitchFamily="49" charset="0"/>
                <a:cs typeface="Courier New" pitchFamily="49" charset="0"/>
              </a:rPr>
              <a:t>.Factory.StartNew</a:t>
            </a:r>
            <a:r>
              <a:rPr lang="fr-FR" sz="2000" dirty="0" smtClean="0">
                <a:solidFill>
                  <a:prstClr val="black"/>
                </a:solidFill>
                <a:latin typeface="Courier New" pitchFamily="49" charset="0"/>
                <a:cs typeface="Courier New" pitchFamily="49" charset="0"/>
              </a:rPr>
              <a:t>(() =&gt; {</a:t>
            </a:r>
            <a:r>
              <a:rPr lang="fr-FR" sz="2000" dirty="0" smtClean="0">
                <a:solidFill>
                  <a:srgbClr val="008000"/>
                </a:solidFill>
                <a:latin typeface="Courier New" pitchFamily="49" charset="0"/>
                <a:cs typeface="Courier New" pitchFamily="49" charset="0"/>
              </a:rPr>
              <a:t>/* </a:t>
            </a:r>
            <a:r>
              <a:rPr lang="fr-FR" sz="2000" dirty="0" err="1" smtClean="0">
                <a:solidFill>
                  <a:srgbClr val="008000"/>
                </a:solidFill>
                <a:latin typeface="Courier New" pitchFamily="49" charset="0"/>
                <a:cs typeface="Courier New" pitchFamily="49" charset="0"/>
              </a:rPr>
              <a:t>Task's</a:t>
            </a:r>
            <a:r>
              <a:rPr lang="fr-FR" sz="2000" dirty="0" smtClean="0">
                <a:solidFill>
                  <a:srgbClr val="008000"/>
                </a:solidFill>
                <a:latin typeface="Courier New" pitchFamily="49" charset="0"/>
                <a:cs typeface="Courier New" pitchFamily="49" charset="0"/>
              </a:rPr>
              <a:t> code */</a:t>
            </a:r>
            <a:r>
              <a:rPr lang="fr-FR" sz="2000" dirty="0" smtClean="0">
                <a:solidFill>
                  <a:prstClr val="black"/>
                </a:solidFill>
                <a:latin typeface="Courier New" pitchFamily="49" charset="0"/>
                <a:cs typeface="Courier New" pitchFamily="49" charset="0"/>
              </a:rPr>
              <a:t>});</a:t>
            </a:r>
            <a:endParaRPr lang="fr-FR"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Returning a Value From a Task</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 task can return a value</a:t>
            </a:r>
          </a:p>
          <a:p>
            <a:pPr lvl="1"/>
            <a:r>
              <a:rPr lang="en-US" dirty="0" smtClean="0"/>
              <a:t>With the </a:t>
            </a:r>
            <a:r>
              <a:rPr lang="en-US" dirty="0" smtClean="0">
                <a:latin typeface="Courier New" pitchFamily="49" charset="0"/>
                <a:cs typeface="Courier New" pitchFamily="49" charset="0"/>
              </a:rPr>
              <a:t>Task&lt;T&gt;</a:t>
            </a:r>
            <a:r>
              <a:rPr lang="en-US" dirty="0" smtClean="0"/>
              <a:t> class where </a:t>
            </a:r>
            <a:r>
              <a:rPr lang="en-US" dirty="0" smtClean="0">
                <a:latin typeface="Courier New" pitchFamily="49" charset="0"/>
                <a:cs typeface="Courier New" pitchFamily="49" charset="0"/>
              </a:rPr>
              <a:t>T</a:t>
            </a:r>
            <a:r>
              <a:rPr lang="en-US" dirty="0" smtClean="0"/>
              <a:t> is the return value type</a:t>
            </a:r>
          </a:p>
          <a:p>
            <a:pPr lvl="1"/>
            <a:endParaRPr lang="fr-FR" dirty="0"/>
          </a:p>
          <a:p>
            <a:pPr lvl="1"/>
            <a:endParaRPr lang="fr-FR" dirty="0" smtClean="0"/>
          </a:p>
          <a:p>
            <a:pPr lvl="1"/>
            <a:endParaRPr lang="fr-FR" dirty="0"/>
          </a:p>
          <a:p>
            <a:pPr lvl="1"/>
            <a:endParaRPr lang="fr-FR" dirty="0" smtClean="0"/>
          </a:p>
          <a:p>
            <a:r>
              <a:rPr lang="en-US" dirty="0"/>
              <a:t>Call </a:t>
            </a:r>
            <a:r>
              <a:rPr lang="en-US" dirty="0" err="1">
                <a:latin typeface="Courier New" pitchFamily="49" charset="0"/>
                <a:cs typeface="Courier New" pitchFamily="49" charset="0"/>
              </a:rPr>
              <a:t>task.Result</a:t>
            </a:r>
            <a:r>
              <a:rPr lang="en-US" dirty="0"/>
              <a:t> to get the returned value</a:t>
            </a:r>
          </a:p>
          <a:p>
            <a:pPr lvl="1"/>
            <a:r>
              <a:rPr lang="en-US" dirty="0" err="1">
                <a:latin typeface="Courier New" pitchFamily="49" charset="0"/>
                <a:cs typeface="Courier New" pitchFamily="49" charset="0"/>
              </a:rPr>
              <a:t>task.Result</a:t>
            </a:r>
            <a:r>
              <a:rPr lang="en-US" dirty="0"/>
              <a:t> blocks calling thread until the task finishes</a:t>
            </a:r>
            <a:endParaRPr lang="en-US" dirty="0" smtClean="0"/>
          </a:p>
          <a:p>
            <a:pPr lvl="1"/>
            <a:endParaRPr lang="en-US" dirty="0" smtClean="0"/>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209428"/>
            <a:ext cx="8785225" cy="151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1600" dirty="0" smtClean="0">
                <a:solidFill>
                  <a:srgbClr val="0000FF"/>
                </a:solidFill>
                <a:latin typeface="Courier New" pitchFamily="49" charset="0"/>
                <a:cs typeface="Courier New" pitchFamily="49" charset="0"/>
              </a:rPr>
              <a:t>var</a:t>
            </a:r>
            <a:r>
              <a:rPr lang="fr-FR" sz="1600" dirty="0" smtClean="0">
                <a:solidFill>
                  <a:prstClr val="black"/>
                </a:solidFill>
                <a:latin typeface="Courier New" pitchFamily="49" charset="0"/>
                <a:cs typeface="Courier New" pitchFamily="49" charset="0"/>
              </a:rPr>
              <a:t> </a:t>
            </a:r>
            <a:r>
              <a:rPr lang="fr-FR" sz="1600" dirty="0" err="1" smtClean="0">
                <a:solidFill>
                  <a:prstClr val="black"/>
                </a:solidFill>
                <a:latin typeface="Courier New" pitchFamily="49" charset="0"/>
                <a:cs typeface="Courier New" pitchFamily="49" charset="0"/>
              </a:rPr>
              <a:t>task</a:t>
            </a:r>
            <a:r>
              <a:rPr lang="fr-FR" sz="1600" dirty="0" smtClean="0">
                <a:solidFill>
                  <a:prstClr val="black"/>
                </a:solidFill>
                <a:latin typeface="Courier New" pitchFamily="49" charset="0"/>
                <a:cs typeface="Courier New" pitchFamily="49" charset="0"/>
              </a:rPr>
              <a:t> = </a:t>
            </a:r>
            <a:r>
              <a:rPr lang="fr-FR" sz="1600" dirty="0" err="1" smtClean="0">
                <a:solidFill>
                  <a:srgbClr val="2B91AF"/>
                </a:solidFill>
                <a:latin typeface="Courier New" pitchFamily="49" charset="0"/>
                <a:cs typeface="Courier New" pitchFamily="49" charset="0"/>
              </a:rPr>
              <a:t>Task</a:t>
            </a:r>
            <a:r>
              <a:rPr lang="fr-FR" sz="1600" dirty="0" smtClean="0">
                <a:solidFill>
                  <a:prstClr val="black"/>
                </a:solidFill>
                <a:latin typeface="Courier New" pitchFamily="49" charset="0"/>
                <a:cs typeface="Courier New" pitchFamily="49" charset="0"/>
              </a:rPr>
              <a:t>&lt;</a:t>
            </a:r>
            <a:r>
              <a:rPr lang="fr-FR" sz="1600" dirty="0" err="1" smtClean="0">
                <a:solidFill>
                  <a:srgbClr val="0000FF"/>
                </a:solidFill>
                <a:latin typeface="Courier New" pitchFamily="49" charset="0"/>
                <a:cs typeface="Courier New" pitchFamily="49" charset="0"/>
              </a:rPr>
              <a:t>int</a:t>
            </a:r>
            <a:r>
              <a:rPr lang="fr-FR" sz="1600" dirty="0" smtClean="0">
                <a:solidFill>
                  <a:prstClr val="black"/>
                </a:solidFill>
                <a:latin typeface="Courier New" pitchFamily="49" charset="0"/>
                <a:cs typeface="Courier New" pitchFamily="49" charset="0"/>
              </a:rPr>
              <a:t>&gt;.</a:t>
            </a:r>
            <a:r>
              <a:rPr lang="fr-FR" sz="1600" dirty="0" err="1" smtClean="0">
                <a:solidFill>
                  <a:prstClr val="black"/>
                </a:solidFill>
                <a:latin typeface="Courier New" pitchFamily="49" charset="0"/>
                <a:cs typeface="Courier New" pitchFamily="49" charset="0"/>
              </a:rPr>
              <a:t>Factory.StartNew</a:t>
            </a:r>
            <a:r>
              <a:rPr lang="fr-FR" sz="1600" dirty="0" smtClean="0">
                <a:solidFill>
                  <a:prstClr val="black"/>
                </a:solidFill>
                <a:latin typeface="Courier New" pitchFamily="49" charset="0"/>
                <a:cs typeface="Courier New" pitchFamily="49" charset="0"/>
              </a:rPr>
              <a:t>(() =&gt;</a:t>
            </a:r>
          </a:p>
          <a:p>
            <a:r>
              <a:rPr lang="fr-FR" sz="1600" dirty="0" smtClean="0">
                <a:solidFill>
                  <a:prstClr val="black"/>
                </a:solidFill>
                <a:latin typeface="Courier New" pitchFamily="49" charset="0"/>
                <a:cs typeface="Courier New" pitchFamily="49" charset="0"/>
              </a:rPr>
              <a:t>{</a:t>
            </a:r>
          </a:p>
          <a:p>
            <a:r>
              <a:rPr lang="fr-FR" sz="1600" dirty="0" smtClean="0">
                <a:solidFill>
                  <a:srgbClr val="0000FF"/>
                </a:solidFill>
                <a:latin typeface="Courier New" pitchFamily="49" charset="0"/>
                <a:cs typeface="Courier New" pitchFamily="49" charset="0"/>
              </a:rPr>
              <a:t>  </a:t>
            </a:r>
            <a:r>
              <a:rPr lang="fr-FR" sz="1600" dirty="0" err="1" smtClean="0">
                <a:solidFill>
                  <a:srgbClr val="0000FF"/>
                </a:solidFill>
                <a:latin typeface="Courier New" pitchFamily="49" charset="0"/>
                <a:cs typeface="Courier New" pitchFamily="49" charset="0"/>
              </a:rPr>
              <a:t>int</a:t>
            </a:r>
            <a:r>
              <a:rPr lang="fr-FR" sz="1600" dirty="0" smtClean="0">
                <a:solidFill>
                  <a:prstClr val="black"/>
                </a:solidFill>
                <a:latin typeface="Courier New" pitchFamily="49" charset="0"/>
                <a:cs typeface="Courier New" pitchFamily="49" charset="0"/>
              </a:rPr>
              <a:t> </a:t>
            </a:r>
            <a:r>
              <a:rPr lang="fr-FR" sz="1600" dirty="0" err="1" smtClean="0">
                <a:solidFill>
                  <a:prstClr val="black"/>
                </a:solidFill>
                <a:latin typeface="Courier New" pitchFamily="49" charset="0"/>
                <a:cs typeface="Courier New" pitchFamily="49" charset="0"/>
              </a:rPr>
              <a:t>returnValue</a:t>
            </a:r>
            <a:r>
              <a:rPr lang="fr-FR" sz="1600" dirty="0" smtClean="0">
                <a:solidFill>
                  <a:prstClr val="black"/>
                </a:solidFill>
                <a:latin typeface="Courier New" pitchFamily="49" charset="0"/>
                <a:cs typeface="Courier New" pitchFamily="49" charset="0"/>
              </a:rPr>
              <a:t>;</a:t>
            </a:r>
          </a:p>
          <a:p>
            <a:r>
              <a:rPr lang="fr-FR" sz="1600" dirty="0" smtClean="0">
                <a:solidFill>
                  <a:srgbClr val="008000"/>
                </a:solidFill>
                <a:latin typeface="Courier New" pitchFamily="49" charset="0"/>
                <a:cs typeface="Courier New" pitchFamily="49" charset="0"/>
              </a:rPr>
              <a:t>  // Do </a:t>
            </a:r>
            <a:r>
              <a:rPr lang="fr-FR" sz="1600" dirty="0" err="1" smtClean="0">
                <a:solidFill>
                  <a:srgbClr val="008000"/>
                </a:solidFill>
                <a:latin typeface="Courier New" pitchFamily="49" charset="0"/>
                <a:cs typeface="Courier New" pitchFamily="49" charset="0"/>
              </a:rPr>
              <a:t>some</a:t>
            </a:r>
            <a:r>
              <a:rPr lang="fr-FR" sz="1600" dirty="0" smtClean="0">
                <a:solidFill>
                  <a:srgbClr val="008000"/>
                </a:solidFill>
                <a:latin typeface="Courier New" pitchFamily="49" charset="0"/>
                <a:cs typeface="Courier New" pitchFamily="49" charset="0"/>
              </a:rPr>
              <a:t> </a:t>
            </a:r>
            <a:r>
              <a:rPr lang="fr-FR" sz="1600" dirty="0" err="1" smtClean="0">
                <a:solidFill>
                  <a:srgbClr val="008000"/>
                </a:solidFill>
                <a:latin typeface="Courier New" pitchFamily="49" charset="0"/>
                <a:cs typeface="Courier New" pitchFamily="49" charset="0"/>
              </a:rPr>
              <a:t>work</a:t>
            </a:r>
            <a:endParaRPr lang="fr-FR" sz="1600" dirty="0" smtClean="0">
              <a:solidFill>
                <a:srgbClr val="008000"/>
              </a:solidFill>
              <a:latin typeface="Courier New" pitchFamily="49" charset="0"/>
              <a:cs typeface="Courier New" pitchFamily="49" charset="0"/>
            </a:endParaRPr>
          </a:p>
          <a:p>
            <a:r>
              <a:rPr lang="fr-FR" sz="1600" dirty="0" smtClean="0">
                <a:solidFill>
                  <a:srgbClr val="0000FF"/>
                </a:solidFill>
                <a:latin typeface="Courier New" pitchFamily="49" charset="0"/>
                <a:cs typeface="Courier New" pitchFamily="49" charset="0"/>
              </a:rPr>
              <a:t>  return</a:t>
            </a:r>
            <a:r>
              <a:rPr lang="fr-FR" sz="1600" dirty="0" smtClean="0">
                <a:solidFill>
                  <a:prstClr val="black"/>
                </a:solidFill>
                <a:latin typeface="Courier New" pitchFamily="49" charset="0"/>
                <a:cs typeface="Courier New" pitchFamily="49" charset="0"/>
              </a:rPr>
              <a:t> </a:t>
            </a:r>
            <a:r>
              <a:rPr lang="fr-FR" sz="1600" dirty="0" err="1" smtClean="0">
                <a:solidFill>
                  <a:prstClr val="black"/>
                </a:solidFill>
                <a:latin typeface="Courier New" pitchFamily="49" charset="0"/>
                <a:cs typeface="Courier New" pitchFamily="49" charset="0"/>
              </a:rPr>
              <a:t>returnValue</a:t>
            </a:r>
            <a:r>
              <a:rPr lang="fr-FR" sz="1600" dirty="0" smtClean="0">
                <a:solidFill>
                  <a:prstClr val="black"/>
                </a:solidFill>
                <a:latin typeface="Courier New" pitchFamily="49" charset="0"/>
                <a:cs typeface="Courier New" pitchFamily="49" charset="0"/>
              </a:rPr>
              <a:t>;</a:t>
            </a:r>
          </a:p>
          <a:p>
            <a:r>
              <a:rPr lang="fr-FR" sz="1600" dirty="0" smtClean="0">
                <a:solidFill>
                  <a:prstClr val="black"/>
                </a:solidFill>
                <a:latin typeface="Courier New" pitchFamily="49" charset="0"/>
                <a:cs typeface="Courier New" pitchFamily="49" charset="0"/>
              </a:rPr>
              <a:t>});</a:t>
            </a:r>
            <a:endParaRPr lang="fr-FR" sz="1600" dirty="0">
              <a:solidFill>
                <a:prstClr val="black"/>
              </a:solidFill>
              <a:latin typeface="Courier New" pitchFamily="49" charset="0"/>
              <a:cs typeface="Courier New" pitchFamily="49" charset="0"/>
            </a:endParaRPr>
          </a:p>
        </p:txBody>
      </p:sp>
      <p:sp>
        <p:nvSpPr>
          <p:cNvPr id="11" name="shape2"/>
          <p:cNvSpPr/>
          <p:nvPr/>
        </p:nvSpPr>
        <p:spPr bwMode="blackWhite">
          <a:xfrm>
            <a:off x="3131840" y="2785492"/>
            <a:ext cx="2656694" cy="400110"/>
          </a:xfrm>
          <a:prstGeom prst="wedgeRectCallout">
            <a:avLst>
              <a:gd name="adj1" fmla="val -64066"/>
              <a:gd name="adj2" fmla="val -12565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dirty="0"/>
              <a:t>Could be any data type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Passing Data to a Task</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 value can be passed to a task</a:t>
            </a:r>
          </a:p>
          <a:p>
            <a:pPr lvl="1"/>
            <a:r>
              <a:rPr lang="en-US" dirty="0" smtClean="0"/>
              <a:t>As a second parameter to the </a:t>
            </a:r>
            <a:r>
              <a:rPr lang="en-US" sz="2000" dirty="0" smtClean="0">
                <a:latin typeface="Courier New" pitchFamily="49" charset="0"/>
                <a:cs typeface="Courier New" pitchFamily="49" charset="0"/>
              </a:rPr>
              <a:t>Start</a:t>
            </a:r>
            <a:r>
              <a:rPr lang="en-US" dirty="0" smtClean="0"/>
              <a:t> or </a:t>
            </a:r>
            <a:r>
              <a:rPr lang="en-US" sz="2000" dirty="0" err="1" smtClean="0">
                <a:latin typeface="Courier New" pitchFamily="49" charset="0"/>
                <a:cs typeface="Courier New" pitchFamily="49" charset="0"/>
              </a:rPr>
              <a:t>StartNew</a:t>
            </a:r>
            <a:r>
              <a:rPr lang="en-US" dirty="0" smtClean="0"/>
              <a:t> method</a:t>
            </a:r>
          </a:p>
          <a:p>
            <a:pPr lvl="1"/>
            <a:r>
              <a:rPr lang="en-US" dirty="0" smtClean="0"/>
              <a:t>Type is </a:t>
            </a:r>
            <a:r>
              <a:rPr lang="en-US" dirty="0" smtClean="0">
                <a:latin typeface="Courier New" pitchFamily="49" charset="0"/>
                <a:cs typeface="Courier New" pitchFamily="49" charset="0"/>
              </a:rPr>
              <a:t>Object</a:t>
            </a:r>
            <a:r>
              <a:rPr lang="en-US" dirty="0" smtClean="0"/>
              <a:t>, so it can be anything</a:t>
            </a:r>
          </a:p>
          <a:p>
            <a:pPr lvl="1"/>
            <a:endParaRPr lang="fr-FR" dirty="0"/>
          </a:p>
          <a:p>
            <a:pPr lvl="1"/>
            <a:endParaRPr lang="fr-FR" dirty="0" smtClean="0"/>
          </a:p>
          <a:p>
            <a:pPr lvl="4"/>
            <a:endParaRPr lang="fr-FR" dirty="0" smtClean="0"/>
          </a:p>
          <a:p>
            <a:pPr lvl="4"/>
            <a:endParaRPr lang="fr-FR" dirty="0"/>
          </a:p>
          <a:p>
            <a:r>
              <a:rPr lang="en-US" dirty="0" smtClean="0"/>
              <a:t>If </a:t>
            </a:r>
            <a:r>
              <a:rPr lang="en-US" dirty="0"/>
              <a:t>the task’s code is defined as a lambda expression, it also has access to the enclosing method’s data</a:t>
            </a:r>
          </a:p>
          <a:p>
            <a:endParaRPr lang="en-US" dirty="0" smtClean="0"/>
          </a:p>
          <a:p>
            <a:pPr lvl="1"/>
            <a:endParaRPr lang="en-US" dirty="0" smtClean="0"/>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713484"/>
            <a:ext cx="8785225" cy="1152128"/>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1600" dirty="0" err="1" smtClean="0">
                <a:solidFill>
                  <a:srgbClr val="2B91AF"/>
                </a:solidFill>
                <a:latin typeface="Courier New" pitchFamily="49" charset="0"/>
                <a:cs typeface="Courier New" pitchFamily="49" charset="0"/>
              </a:rPr>
              <a:t>Task</a:t>
            </a:r>
            <a:r>
              <a:rPr lang="fr-FR" sz="1600" dirty="0" err="1" smtClean="0">
                <a:solidFill>
                  <a:prstClr val="black"/>
                </a:solidFill>
                <a:latin typeface="Courier New" pitchFamily="49" charset="0"/>
                <a:cs typeface="Courier New" pitchFamily="49" charset="0"/>
              </a:rPr>
              <a:t>.Factory.StartNew</a:t>
            </a:r>
            <a:r>
              <a:rPr lang="fr-FR" sz="1600" dirty="0" smtClean="0">
                <a:solidFill>
                  <a:prstClr val="black"/>
                </a:solidFill>
                <a:latin typeface="Courier New" pitchFamily="49" charset="0"/>
                <a:cs typeface="Courier New" pitchFamily="49" charset="0"/>
              </a:rPr>
              <a:t>(</a:t>
            </a:r>
          </a:p>
          <a:p>
            <a:r>
              <a:rPr lang="fr-FR" sz="1600" dirty="0" smtClean="0">
                <a:solidFill>
                  <a:prstClr val="black"/>
                </a:solidFill>
                <a:latin typeface="Courier New" pitchFamily="49" charset="0"/>
                <a:cs typeface="Courier New" pitchFamily="49" charset="0"/>
              </a:rPr>
              <a:t>  (p) =&gt; {</a:t>
            </a:r>
            <a:r>
              <a:rPr lang="fr-FR" sz="1600" dirty="0" smtClean="0">
                <a:solidFill>
                  <a:srgbClr val="008000"/>
                </a:solidFill>
                <a:latin typeface="Courier New" pitchFamily="49" charset="0"/>
                <a:cs typeface="Courier New" pitchFamily="49" charset="0"/>
              </a:rPr>
              <a:t>/* </a:t>
            </a:r>
            <a:r>
              <a:rPr lang="fr-FR" sz="1600" dirty="0" err="1" smtClean="0">
                <a:solidFill>
                  <a:srgbClr val="008000"/>
                </a:solidFill>
                <a:latin typeface="Courier New" pitchFamily="49" charset="0"/>
                <a:cs typeface="Courier New" pitchFamily="49" charset="0"/>
              </a:rPr>
              <a:t>Task's</a:t>
            </a:r>
            <a:r>
              <a:rPr lang="fr-FR" sz="1600" dirty="0" smtClean="0">
                <a:solidFill>
                  <a:srgbClr val="008000"/>
                </a:solidFill>
                <a:latin typeface="Courier New" pitchFamily="49" charset="0"/>
                <a:cs typeface="Courier New" pitchFamily="49" charset="0"/>
              </a:rPr>
              <a:t> code */</a:t>
            </a:r>
            <a:r>
              <a:rPr lang="fr-FR" sz="1600" dirty="0" smtClean="0">
                <a:solidFill>
                  <a:prstClr val="black"/>
                </a:solidFill>
                <a:latin typeface="Courier New" pitchFamily="49" charset="0"/>
                <a:cs typeface="Courier New" pitchFamily="49" charset="0"/>
              </a:rPr>
              <a:t>},</a:t>
            </a:r>
          </a:p>
          <a:p>
            <a:r>
              <a:rPr lang="fr-FR" sz="1600" dirty="0" smtClean="0">
                <a:solidFill>
                  <a:prstClr val="black"/>
                </a:solidFill>
                <a:latin typeface="Courier New" pitchFamily="49" charset="0"/>
                <a:cs typeface="Courier New" pitchFamily="49" charset="0"/>
              </a:rPr>
              <a:t>  </a:t>
            </a:r>
            <a:r>
              <a:rPr lang="fr-FR" sz="1600" dirty="0" err="1" smtClean="0">
                <a:solidFill>
                  <a:prstClr val="black"/>
                </a:solidFill>
                <a:latin typeface="Courier New" pitchFamily="49" charset="0"/>
                <a:cs typeface="Courier New" pitchFamily="49" charset="0"/>
              </a:rPr>
              <a:t>parameter</a:t>
            </a:r>
            <a:endParaRPr lang="fr-FR" sz="1600" dirty="0" smtClean="0">
              <a:solidFill>
                <a:prstClr val="black"/>
              </a:solidFill>
              <a:latin typeface="Courier New" pitchFamily="49" charset="0"/>
              <a:cs typeface="Courier New" pitchFamily="49" charset="0"/>
            </a:endParaRPr>
          </a:p>
          <a:p>
            <a:r>
              <a:rPr lang="fr-FR" sz="1600" dirty="0" smtClean="0">
                <a:solidFill>
                  <a:prstClr val="black"/>
                </a:solidFill>
                <a:latin typeface="Courier New" pitchFamily="49" charset="0"/>
                <a:cs typeface="Courier New" pitchFamily="49" charset="0"/>
              </a:rPr>
              <a:t>);</a:t>
            </a:r>
            <a:endParaRPr lang="fr-FR" sz="1600" dirty="0">
              <a:solidFill>
                <a:prstClr val="black"/>
              </a:solidFill>
              <a:latin typeface="Courier New" pitchFamily="49" charset="0"/>
              <a:cs typeface="Courier New" pitchFamily="49" charset="0"/>
            </a:endParaRPr>
          </a:p>
        </p:txBody>
      </p:sp>
      <p:sp>
        <p:nvSpPr>
          <p:cNvPr id="11" name="shape3"/>
          <p:cNvSpPr/>
          <p:nvPr/>
        </p:nvSpPr>
        <p:spPr bwMode="blackWhite">
          <a:xfrm>
            <a:off x="4860032" y="3280837"/>
            <a:ext cx="3486767" cy="707886"/>
          </a:xfrm>
          <a:prstGeom prst="wedgeRectCallout">
            <a:avLst>
              <a:gd name="adj1" fmla="val -133677"/>
              <a:gd name="adj2" fmla="val -3269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dirty="0" smtClean="0"/>
              <a:t>Value passed as 2nd parameter to the </a:t>
            </a:r>
            <a:r>
              <a:rPr lang="en-US" sz="2000" b="1" dirty="0">
                <a:latin typeface="Courier New" pitchFamily="49" charset="0"/>
                <a:cs typeface="Courier New" pitchFamily="49" charset="0"/>
              </a:rPr>
              <a:t>StartNew</a:t>
            </a:r>
            <a:r>
              <a:rPr lang="en-US" sz="2000" b="1" dirty="0" smtClean="0"/>
              <a:t> method</a:t>
            </a:r>
            <a:endParaRPr lang="en-US" sz="2000" b="1" dirty="0"/>
          </a:p>
        </p:txBody>
      </p:sp>
      <p:sp>
        <p:nvSpPr>
          <p:cNvPr id="13" name="shape1"/>
          <p:cNvSpPr/>
          <p:nvPr/>
        </p:nvSpPr>
        <p:spPr bwMode="blackWhite">
          <a:xfrm>
            <a:off x="5046306" y="2510423"/>
            <a:ext cx="3114217" cy="707886"/>
          </a:xfrm>
          <a:prstGeom prst="wedgeRectCallout">
            <a:avLst>
              <a:gd name="adj1" fmla="val -89780"/>
              <a:gd name="adj2" fmla="val 3074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smtClean="0"/>
              <a:t>The parameter value can be used in the task method</a:t>
            </a:r>
            <a:endParaRPr 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Parallelism</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Courier New" pitchFamily="49" charset="0"/>
                <a:cs typeface="Courier New" pitchFamily="49" charset="0"/>
              </a:rPr>
              <a:t>Parallel</a:t>
            </a:r>
            <a:r>
              <a:rPr lang="en-US" dirty="0" smtClean="0"/>
              <a:t> class has </a:t>
            </a:r>
            <a:r>
              <a:rPr lang="en-US" dirty="0" smtClean="0">
                <a:latin typeface="Courier New" pitchFamily="49" charset="0"/>
                <a:cs typeface="Courier New" pitchFamily="49" charset="0"/>
              </a:rPr>
              <a:t>For</a:t>
            </a:r>
            <a:r>
              <a:rPr lang="en-US" dirty="0" smtClean="0"/>
              <a:t> and </a:t>
            </a:r>
            <a:r>
              <a:rPr lang="en-US" dirty="0" err="1" smtClean="0">
                <a:latin typeface="Courier New" pitchFamily="49" charset="0"/>
                <a:cs typeface="Courier New" pitchFamily="49" charset="0"/>
              </a:rPr>
              <a:t>ForEach</a:t>
            </a:r>
            <a:r>
              <a:rPr lang="en-US" dirty="0" smtClean="0"/>
              <a:t> methods to run loops in parallel</a:t>
            </a:r>
          </a:p>
          <a:p>
            <a:pPr lvl="1"/>
            <a:r>
              <a:rPr lang="en-US" dirty="0" smtClean="0"/>
              <a:t>Shared/static methods with many overloads</a:t>
            </a:r>
          </a:p>
          <a:p>
            <a:pPr lvl="1"/>
            <a:r>
              <a:rPr lang="en-US" dirty="0" smtClean="0"/>
              <a:t>The same operation is performed concurrently on the elements of an </a:t>
            </a:r>
            <a:r>
              <a:rPr lang="en-US" dirty="0" err="1" smtClean="0">
                <a:latin typeface="Courier New" pitchFamily="49" charset="0"/>
                <a:cs typeface="Courier New" pitchFamily="49" charset="0"/>
              </a:rPr>
              <a:t>IEnumerable</a:t>
            </a:r>
            <a:endParaRPr lang="en-US" dirty="0" smtClean="0">
              <a:latin typeface="Courier New" pitchFamily="49" charset="0"/>
              <a:cs typeface="Courier New" pitchFamily="49" charset="0"/>
            </a:endParaRPr>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Parallelism</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Overloads are used to</a:t>
            </a:r>
          </a:p>
          <a:p>
            <a:pPr lvl="1"/>
            <a:r>
              <a:rPr lang="en-US" dirty="0" smtClean="0"/>
              <a:t>Stop the loop—abandon all iterations as soon as possible</a:t>
            </a:r>
          </a:p>
          <a:p>
            <a:pPr lvl="1"/>
            <a:r>
              <a:rPr lang="en-US" dirty="0" smtClean="0"/>
              <a:t>Break the loop—abandon all iterations completing the processing of prior elements on other threads</a:t>
            </a:r>
          </a:p>
          <a:p>
            <a:pPr lvl="1"/>
            <a:r>
              <a:rPr lang="en-US" dirty="0" smtClean="0"/>
              <a:t>Pass a cancellation token to cancel the loop</a:t>
            </a:r>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Parallelism Illustrated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Courier New" pitchFamily="49" charset="0"/>
                <a:cs typeface="Courier New" pitchFamily="49" charset="0"/>
              </a:rPr>
              <a:t>For</a:t>
            </a:r>
            <a:r>
              <a:rPr lang="en-US" dirty="0" smtClean="0"/>
              <a:t> and </a:t>
            </a:r>
            <a:r>
              <a:rPr lang="en-US" dirty="0" err="1" smtClean="0">
                <a:latin typeface="Courier New" pitchFamily="49" charset="0"/>
                <a:cs typeface="Courier New" pitchFamily="49" charset="0"/>
              </a:rPr>
              <a:t>foreach</a:t>
            </a:r>
            <a:r>
              <a:rPr lang="en-US" dirty="0" smtClean="0"/>
              <a:t> loops that can run simultaneously on different processors or cores</a:t>
            </a:r>
          </a:p>
          <a:p>
            <a:pPr lvl="1"/>
            <a:r>
              <a:rPr lang="en-US" dirty="0" smtClean="0"/>
              <a:t>This loop calls a method that takes some time to execute:</a:t>
            </a:r>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785492"/>
            <a:ext cx="8785225" cy="1512168"/>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smtClean="0">
                <a:solidFill>
                  <a:srgbClr val="0000FF"/>
                </a:solidFill>
                <a:latin typeface="Courier New" pitchFamily="49" charset="0"/>
                <a:cs typeface="Courier New" pitchFamily="49" charset="0"/>
              </a:rPr>
              <a:t>var</a:t>
            </a:r>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numbers</a:t>
            </a:r>
            <a:r>
              <a:rPr lang="fr-FR" sz="2000" dirty="0" smtClean="0">
                <a:solidFill>
                  <a:prstClr val="black"/>
                </a:solidFill>
                <a:latin typeface="Courier New" pitchFamily="49" charset="0"/>
                <a:cs typeface="Courier New" pitchFamily="49" charset="0"/>
              </a:rPr>
              <a:t> = </a:t>
            </a:r>
            <a:r>
              <a:rPr lang="fr-FR" sz="2000" dirty="0" err="1" smtClean="0">
                <a:solidFill>
                  <a:srgbClr val="2B91AF"/>
                </a:solidFill>
                <a:latin typeface="Courier New" pitchFamily="49" charset="0"/>
                <a:cs typeface="Courier New" pitchFamily="49" charset="0"/>
              </a:rPr>
              <a:t>Enumerable</a:t>
            </a:r>
            <a:r>
              <a:rPr lang="fr-FR" sz="2000" dirty="0" err="1" smtClean="0">
                <a:solidFill>
                  <a:prstClr val="black"/>
                </a:solidFill>
                <a:latin typeface="Courier New" pitchFamily="49" charset="0"/>
                <a:cs typeface="Courier New" pitchFamily="49" charset="0"/>
              </a:rPr>
              <a:t>.Range</a:t>
            </a:r>
            <a:r>
              <a:rPr lang="fr-FR" sz="2000" dirty="0" smtClean="0">
                <a:solidFill>
                  <a:prstClr val="black"/>
                </a:solidFill>
                <a:latin typeface="Courier New" pitchFamily="49" charset="0"/>
                <a:cs typeface="Courier New" pitchFamily="49" charset="0"/>
              </a:rPr>
              <a:t>(0, 100);</a:t>
            </a:r>
          </a:p>
          <a:p>
            <a:r>
              <a:rPr lang="fr-FR" sz="2000" dirty="0" err="1" smtClean="0">
                <a:solidFill>
                  <a:srgbClr val="0000FF"/>
                </a:solidFill>
                <a:latin typeface="Courier New" pitchFamily="49" charset="0"/>
                <a:cs typeface="Courier New" pitchFamily="49" charset="0"/>
              </a:rPr>
              <a:t>foreach</a:t>
            </a:r>
            <a:r>
              <a:rPr lang="fr-FR" sz="2000" dirty="0" smtClean="0">
                <a:solidFill>
                  <a:prstClr val="black"/>
                </a:solidFill>
                <a:latin typeface="Courier New" pitchFamily="49" charset="0"/>
                <a:cs typeface="Courier New" pitchFamily="49" charset="0"/>
              </a:rPr>
              <a:t> (</a:t>
            </a:r>
            <a:r>
              <a:rPr lang="fr-FR" sz="2000" dirty="0" err="1" smtClean="0">
                <a:solidFill>
                  <a:srgbClr val="0000FF"/>
                </a:solidFill>
                <a:latin typeface="Courier New" pitchFamily="49" charset="0"/>
                <a:cs typeface="Courier New" pitchFamily="49" charset="0"/>
              </a:rPr>
              <a:t>int</a:t>
            </a:r>
            <a:r>
              <a:rPr lang="fr-FR" sz="2000" dirty="0" smtClean="0">
                <a:solidFill>
                  <a:prstClr val="black"/>
                </a:solidFill>
                <a:latin typeface="Courier New" pitchFamily="49" charset="0"/>
                <a:cs typeface="Courier New" pitchFamily="49" charset="0"/>
              </a:rPr>
              <a:t> n </a:t>
            </a:r>
            <a:r>
              <a:rPr lang="fr-FR" sz="2000" dirty="0" smtClean="0">
                <a:solidFill>
                  <a:srgbClr val="0000FF"/>
                </a:solidFill>
                <a:latin typeface="Courier New" pitchFamily="49" charset="0"/>
                <a:cs typeface="Courier New" pitchFamily="49" charset="0"/>
              </a:rPr>
              <a:t>in</a:t>
            </a:r>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numbers</a:t>
            </a:r>
            <a:r>
              <a:rPr lang="fr-FR" sz="2000" dirty="0" smtClean="0">
                <a:solidFill>
                  <a:prstClr val="black"/>
                </a:solidFill>
                <a:latin typeface="Courier New" pitchFamily="49" charset="0"/>
                <a:cs typeface="Courier New" pitchFamily="49" charset="0"/>
              </a:rPr>
              <a:t>) {</a:t>
            </a:r>
          </a:p>
          <a:p>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LongMethod</a:t>
            </a:r>
            <a:r>
              <a:rPr lang="fr-FR" sz="2000" dirty="0" smtClean="0">
                <a:solidFill>
                  <a:prstClr val="black"/>
                </a:solidFill>
                <a:latin typeface="Courier New" pitchFamily="49" charset="0"/>
                <a:cs typeface="Courier New" pitchFamily="49" charset="0"/>
              </a:rPr>
              <a:t>(n);</a:t>
            </a:r>
          </a:p>
          <a:p>
            <a:r>
              <a:rPr lang="fr-FR" sz="2000" dirty="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Parallelism Illustrated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Courier New" pitchFamily="49" charset="0"/>
                <a:cs typeface="Courier New" pitchFamily="49" charset="0"/>
              </a:rPr>
              <a:t>For</a:t>
            </a:r>
            <a:r>
              <a:rPr lang="en-US" dirty="0" smtClean="0"/>
              <a:t> and </a:t>
            </a:r>
            <a:r>
              <a:rPr lang="en-US" dirty="0" err="1" smtClean="0">
                <a:latin typeface="Courier New" pitchFamily="49" charset="0"/>
                <a:cs typeface="Courier New" pitchFamily="49" charset="0"/>
              </a:rPr>
              <a:t>foreach</a:t>
            </a:r>
            <a:r>
              <a:rPr lang="en-US" dirty="0" smtClean="0"/>
              <a:t> loops that can run simultaneously on different processors or cores</a:t>
            </a:r>
          </a:p>
          <a:p>
            <a:pPr lvl="1"/>
            <a:r>
              <a:rPr lang="en-US" dirty="0" smtClean="0"/>
              <a:t>Same loop using parallel processing:</a:t>
            </a:r>
          </a:p>
          <a:p>
            <a:pPr lvl="1"/>
            <a:endParaRPr lang="en-US" sz="2000" dirty="0" smtClean="0"/>
          </a:p>
          <a:p>
            <a:pPr lvl="1"/>
            <a:endParaRPr lang="en-US" sz="2000" dirty="0" smtClean="0"/>
          </a:p>
          <a:p>
            <a:pPr marL="457200" lvl="1" indent="0">
              <a:buNone/>
            </a:pPr>
            <a:endParaRPr lang="en-US" dirty="0" smtClean="0"/>
          </a:p>
          <a:p>
            <a:pPr lvl="1"/>
            <a:r>
              <a:rPr lang="en-US" dirty="0" smtClean="0"/>
              <a:t>Time can be significantly shortened, depending on the number of cores</a:t>
            </a:r>
            <a:endParaRPr lang="en-US" dirty="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569468"/>
            <a:ext cx="8785225" cy="864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smtClean="0">
                <a:solidFill>
                  <a:srgbClr val="0000FF"/>
                </a:solidFill>
                <a:latin typeface="Courier New" pitchFamily="49" charset="0"/>
                <a:cs typeface="Courier New" pitchFamily="49" charset="0"/>
              </a:rPr>
              <a:t>var</a:t>
            </a:r>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numbers</a:t>
            </a:r>
            <a:r>
              <a:rPr lang="fr-FR" sz="2000" dirty="0" smtClean="0">
                <a:solidFill>
                  <a:prstClr val="black"/>
                </a:solidFill>
                <a:latin typeface="Courier New" pitchFamily="49" charset="0"/>
                <a:cs typeface="Courier New" pitchFamily="49" charset="0"/>
              </a:rPr>
              <a:t> = </a:t>
            </a:r>
            <a:r>
              <a:rPr lang="fr-FR" sz="2000" dirty="0" err="1" smtClean="0">
                <a:solidFill>
                  <a:srgbClr val="2B91AF"/>
                </a:solidFill>
                <a:latin typeface="Courier New" pitchFamily="49" charset="0"/>
                <a:cs typeface="Courier New" pitchFamily="49" charset="0"/>
              </a:rPr>
              <a:t>Enumerable</a:t>
            </a:r>
            <a:r>
              <a:rPr lang="fr-FR" sz="2000" dirty="0" err="1" smtClean="0">
                <a:solidFill>
                  <a:prstClr val="black"/>
                </a:solidFill>
                <a:latin typeface="Courier New" pitchFamily="49" charset="0"/>
                <a:cs typeface="Courier New" pitchFamily="49" charset="0"/>
              </a:rPr>
              <a:t>.Range</a:t>
            </a:r>
            <a:r>
              <a:rPr lang="fr-FR" sz="2000" dirty="0" smtClean="0">
                <a:solidFill>
                  <a:prstClr val="black"/>
                </a:solidFill>
                <a:latin typeface="Courier New" pitchFamily="49" charset="0"/>
                <a:cs typeface="Courier New" pitchFamily="49" charset="0"/>
              </a:rPr>
              <a:t>(0, 100);</a:t>
            </a:r>
          </a:p>
          <a:p>
            <a:r>
              <a:rPr lang="fr-FR" sz="2000" dirty="0" err="1" smtClean="0">
                <a:solidFill>
                  <a:srgbClr val="2B91AF"/>
                </a:solidFill>
                <a:latin typeface="Courier New" pitchFamily="49" charset="0"/>
                <a:cs typeface="Courier New" pitchFamily="49" charset="0"/>
              </a:rPr>
              <a:t>Parallel</a:t>
            </a:r>
            <a:r>
              <a:rPr lang="fr-FR" sz="2000" dirty="0" err="1" smtClean="0">
                <a:solidFill>
                  <a:prstClr val="black"/>
                </a:solidFill>
                <a:latin typeface="Courier New" pitchFamily="49" charset="0"/>
                <a:cs typeface="Courier New" pitchFamily="49" charset="0"/>
              </a:rPr>
              <a:t>.ForEach</a:t>
            </a:r>
            <a:r>
              <a:rPr lang="fr-FR" sz="2000" dirty="0" smtClean="0">
                <a:solidFill>
                  <a:prstClr val="black"/>
                </a:solidFill>
                <a:latin typeface="Courier New" pitchFamily="49" charset="0"/>
                <a:cs typeface="Courier New" pitchFamily="49" charset="0"/>
              </a:rPr>
              <a:t>(</a:t>
            </a:r>
            <a:r>
              <a:rPr lang="fr-FR" sz="2000" dirty="0" err="1" smtClean="0">
                <a:solidFill>
                  <a:prstClr val="black"/>
                </a:solidFill>
                <a:latin typeface="Courier New" pitchFamily="49" charset="0"/>
                <a:cs typeface="Courier New" pitchFamily="49" charset="0"/>
              </a:rPr>
              <a:t>numbers</a:t>
            </a:r>
            <a:r>
              <a:rPr lang="fr-FR" sz="2000" dirty="0" smtClean="0">
                <a:solidFill>
                  <a:prstClr val="black"/>
                </a:solidFill>
                <a:latin typeface="Courier New" pitchFamily="49" charset="0"/>
                <a:cs typeface="Courier New" pitchFamily="49" charset="0"/>
              </a:rPr>
              <a:t>, n =&gt; </a:t>
            </a:r>
            <a:r>
              <a:rPr lang="fr-FR" sz="2000" dirty="0" err="1" smtClean="0">
                <a:solidFill>
                  <a:prstClr val="black"/>
                </a:solidFill>
                <a:latin typeface="Courier New" pitchFamily="49" charset="0"/>
                <a:cs typeface="Courier New" pitchFamily="49" charset="0"/>
              </a:rPr>
              <a:t>LongMethod</a:t>
            </a:r>
            <a:r>
              <a:rPr lang="fr-FR" sz="2000" dirty="0" smtClean="0">
                <a:solidFill>
                  <a:prstClr val="black"/>
                </a:solidFill>
                <a:latin typeface="Courier New" pitchFamily="49" charset="0"/>
                <a:cs typeface="Courier New" pitchFamily="49" charset="0"/>
              </a:rPr>
              <a:t>(n));</a:t>
            </a:r>
            <a:endParaRPr lang="fr-FR" sz="2000"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marL="0" indent="0">
              <a:buNone/>
            </a:pPr>
            <a:endParaRPr lang="en-US" dirty="0" smtClean="0">
              <a:ea typeface="ＭＳ Ｐゴシック" pitchFamily="34" charset="-128"/>
            </a:endParaRPr>
          </a:p>
          <a:p>
            <a:pPr lvl="1"/>
            <a:r>
              <a:rPr lang="en-US" dirty="0" smtClean="0"/>
              <a:t>Write multitasking applications with the Task Parallel Library</a:t>
            </a:r>
          </a:p>
          <a:p>
            <a:pPr lvl="1"/>
            <a:r>
              <a:rPr lang="en-US" dirty="0" smtClean="0"/>
              <a:t>Parallelize LINQ queries with PLINQ</a:t>
            </a:r>
          </a:p>
          <a:p>
            <a:pPr lvl="1"/>
            <a:r>
              <a:rPr lang="en-US" dirty="0" smtClean="0"/>
              <a:t>Call tasks asynchronously</a:t>
            </a:r>
          </a:p>
          <a:p>
            <a:pPr lvl="1"/>
            <a:r>
              <a:rPr lang="en-US" dirty="0" smtClean="0"/>
              <a:t>Use the new </a:t>
            </a:r>
            <a:r>
              <a:rPr lang="en-US" dirty="0" err="1" smtClean="0"/>
              <a:t>async</a:t>
            </a:r>
            <a:r>
              <a:rPr lang="en-US" dirty="0" smtClean="0"/>
              <a:t> and await keywords</a:t>
            </a:r>
          </a:p>
          <a:p>
            <a:pPr lvl="1" eaLnBrk="1" hangingPunct="1"/>
            <a:endParaRPr lang="en-US" sz="2400" dirty="0" smtClean="0"/>
          </a:p>
        </p:txBody>
      </p:sp>
      <p:sp>
        <p:nvSpPr>
          <p:cNvPr id="34819" name="Espace réservé du contenu 3"/>
          <p:cNvSpPr>
            <a:spLocks noGrp="1"/>
          </p:cNvSpPr>
          <p:nvPr>
            <p:ph sz="quarter" idx="13"/>
          </p:nvPr>
        </p:nvSpPr>
        <p:spPr/>
        <p:txBody>
          <a:bodyPr/>
          <a:lstStyle/>
          <a:p>
            <a:pPr>
              <a:defRPr/>
            </a:pPr>
            <a:r>
              <a:rPr lang="en-US" dirty="0" smtClean="0">
                <a:ea typeface="MS PGothic" charset="0"/>
                <a:cs typeface="Myriad Pro"/>
              </a:rPr>
              <a:t>Parallel and Asynchronous Computing</a:t>
            </a:r>
          </a:p>
        </p:txBody>
      </p:sp>
      <p:pic>
        <p:nvPicPr>
          <p:cNvPr id="1027" name="Picture 3" descr="D:\Users\Renaud\Desktop\StageFinEtudesSupinfo\Icons-New\v3\Objectiv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Debugging Parallel Tasks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Three Visual Studio debug windows can help with debugging parallel tasks</a:t>
            </a:r>
          </a:p>
          <a:p>
            <a:pPr lvl="1"/>
            <a:r>
              <a:rPr lang="en-US" dirty="0" smtClean="0"/>
              <a:t>Debug | Windows</a:t>
            </a:r>
            <a:endParaRPr lang="en-US" dirty="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shape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2209428"/>
            <a:ext cx="4896544" cy="2962058"/>
          </a:xfrm>
          <a:prstGeom prst="rect">
            <a:avLst/>
          </a:prstGeom>
        </p:spPr>
      </p:pic>
      <p:sp>
        <p:nvSpPr>
          <p:cNvPr id="8" name="shape6"/>
          <p:cNvSpPr/>
          <p:nvPr/>
        </p:nvSpPr>
        <p:spPr bwMode="blackWhite">
          <a:xfrm>
            <a:off x="1475656" y="2981771"/>
            <a:ext cx="1913982" cy="40011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ctr"/>
            <a:r>
              <a:rPr lang="en-US" sz="2000" b="1" dirty="0"/>
              <a:t>Parallel Tasks</a:t>
            </a:r>
            <a:endParaRPr lang="en-US" sz="2000" b="1" dirty="0">
              <a:latin typeface="Courier New" pitchFamily="49" charset="0"/>
              <a:cs typeface="Courier New" pitchFamily="49" charset="0"/>
            </a:endParaRPr>
          </a:p>
        </p:txBody>
      </p:sp>
      <p:cxnSp>
        <p:nvCxnSpPr>
          <p:cNvPr id="9" name="shape5"/>
          <p:cNvCxnSpPr/>
          <p:nvPr/>
        </p:nvCxnSpPr>
        <p:spPr bwMode="auto">
          <a:xfrm flipV="1">
            <a:off x="3347864" y="3073524"/>
            <a:ext cx="2088232" cy="72008"/>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sp>
        <p:nvSpPr>
          <p:cNvPr id="10" name="shape4"/>
          <p:cNvSpPr/>
          <p:nvPr/>
        </p:nvSpPr>
        <p:spPr bwMode="blackWhite">
          <a:xfrm>
            <a:off x="1475656" y="4277915"/>
            <a:ext cx="1985990" cy="40011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ctr"/>
            <a:r>
              <a:rPr lang="en-US" sz="2000" b="1" dirty="0"/>
              <a:t>Parallel </a:t>
            </a:r>
            <a:r>
              <a:rPr lang="en-US" sz="2000" b="1" dirty="0" smtClean="0"/>
              <a:t>Stacks</a:t>
            </a:r>
            <a:endParaRPr lang="en-US" sz="2000" b="1" dirty="0">
              <a:latin typeface="Courier New" pitchFamily="49" charset="0"/>
              <a:cs typeface="Courier New" pitchFamily="49" charset="0"/>
            </a:endParaRPr>
          </a:p>
        </p:txBody>
      </p:sp>
      <p:cxnSp>
        <p:nvCxnSpPr>
          <p:cNvPr id="11" name="shape3"/>
          <p:cNvCxnSpPr>
            <a:stCxn id="10" idx="3"/>
          </p:cNvCxnSpPr>
          <p:nvPr/>
        </p:nvCxnSpPr>
        <p:spPr bwMode="auto">
          <a:xfrm flipV="1">
            <a:off x="3461646" y="3937622"/>
            <a:ext cx="3270594" cy="540348"/>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sp>
        <p:nvSpPr>
          <p:cNvPr id="12" name="shape2"/>
          <p:cNvSpPr/>
          <p:nvPr/>
        </p:nvSpPr>
        <p:spPr bwMode="blackWhite">
          <a:xfrm>
            <a:off x="1475656" y="4781971"/>
            <a:ext cx="1980050" cy="40011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ctr"/>
            <a:r>
              <a:rPr lang="en-US" sz="2000" b="1" dirty="0"/>
              <a:t>Parallel </a:t>
            </a:r>
            <a:r>
              <a:rPr lang="en-US" sz="2000" b="1" dirty="0" smtClean="0"/>
              <a:t>Watch</a:t>
            </a:r>
            <a:endParaRPr lang="en-US" sz="2000" b="1" dirty="0">
              <a:latin typeface="Courier New" pitchFamily="49" charset="0"/>
              <a:cs typeface="Courier New" pitchFamily="49" charset="0"/>
            </a:endParaRPr>
          </a:p>
        </p:txBody>
      </p:sp>
      <p:cxnSp>
        <p:nvCxnSpPr>
          <p:cNvPr id="13" name="shape1"/>
          <p:cNvCxnSpPr>
            <a:stCxn id="12" idx="3"/>
          </p:cNvCxnSpPr>
          <p:nvPr/>
        </p:nvCxnSpPr>
        <p:spPr bwMode="auto">
          <a:xfrm flipV="1">
            <a:off x="3455706" y="4933952"/>
            <a:ext cx="1859244" cy="48074"/>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Canceling a Task</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You can access a model for cancellation of operations</a:t>
            </a:r>
          </a:p>
          <a:p>
            <a:pPr lvl="1"/>
            <a:r>
              <a:rPr lang="en-US" dirty="0" smtClean="0"/>
              <a:t>With two classes, </a:t>
            </a:r>
            <a:r>
              <a:rPr lang="en-US" dirty="0" err="1" smtClean="0">
                <a:latin typeface="Courier New" pitchFamily="49" charset="0"/>
                <a:cs typeface="Courier New" pitchFamily="49" charset="0"/>
              </a:rPr>
              <a:t>CancellationTokenSource</a:t>
            </a:r>
            <a:r>
              <a:rPr lang="en-US" dirty="0" smtClean="0">
                <a:cs typeface="Courier New" pitchFamily="49" charset="0"/>
              </a:rPr>
              <a:t> </a:t>
            </a:r>
            <a:r>
              <a:rPr lang="en-US" dirty="0" smtClean="0"/>
              <a:t>and </a:t>
            </a:r>
            <a:r>
              <a:rPr lang="en-US" dirty="0" err="1" smtClean="0">
                <a:latin typeface="Courier New" pitchFamily="49" charset="0"/>
                <a:cs typeface="Courier New" pitchFamily="49" charset="0"/>
              </a:rPr>
              <a:t>CancellationToken</a:t>
            </a:r>
            <a:endParaRPr lang="en-US" dirty="0" smtClean="0">
              <a:latin typeface="Courier New" pitchFamily="49" charset="0"/>
              <a:cs typeface="Courier New" pitchFamily="49" charset="0"/>
            </a:endParaRPr>
          </a:p>
          <a:p>
            <a:pPr lvl="1"/>
            <a:r>
              <a:rPr lang="en-US" dirty="0" smtClean="0"/>
              <a:t>And an exception, </a:t>
            </a:r>
            <a:r>
              <a:rPr lang="en-US" dirty="0" err="1" smtClean="0">
                <a:latin typeface="Courier New" pitchFamily="49" charset="0"/>
                <a:cs typeface="Courier New" pitchFamily="49" charset="0"/>
              </a:rPr>
              <a:t>OperationCanceledException</a:t>
            </a:r>
            <a:endParaRPr lang="en-US"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Canceling a Task</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The originator creates a </a:t>
            </a:r>
            <a:r>
              <a:rPr lang="en-US" sz="2400" dirty="0" err="1" smtClean="0">
                <a:latin typeface="Courier New" pitchFamily="49" charset="0"/>
                <a:cs typeface="Courier New" pitchFamily="49" charset="0"/>
              </a:rPr>
              <a:t>CancellationTokenSource</a:t>
            </a:r>
            <a:r>
              <a:rPr lang="en-US" dirty="0" smtClean="0"/>
              <a:t> object and passes its token to the tasks it creates</a:t>
            </a:r>
          </a:p>
          <a:p>
            <a:pPr lvl="1"/>
            <a:r>
              <a:rPr lang="en-US" dirty="0" smtClean="0"/>
              <a:t>Tasks can pass the token to children tasks</a:t>
            </a:r>
          </a:p>
          <a:p>
            <a:pPr lvl="1"/>
            <a:r>
              <a:rPr lang="en-US" dirty="0" smtClean="0"/>
              <a:t>The originator can ask for operation cancelation by calling the </a:t>
            </a:r>
            <a:r>
              <a:rPr lang="en-US" dirty="0" smtClean="0">
                <a:latin typeface="Courier New" pitchFamily="49" charset="0"/>
                <a:cs typeface="Courier New" pitchFamily="49" charset="0"/>
              </a:rPr>
              <a:t>Cancel</a:t>
            </a:r>
            <a:r>
              <a:rPr lang="en-US" dirty="0" smtClean="0"/>
              <a:t> method on the </a:t>
            </a:r>
            <a:r>
              <a:rPr lang="en-US" sz="2000" dirty="0" err="1" smtClean="0">
                <a:latin typeface="Courier New" pitchFamily="49" charset="0"/>
                <a:cs typeface="Courier New" pitchFamily="49" charset="0"/>
              </a:rPr>
              <a:t>CancellationTokenSource</a:t>
            </a:r>
            <a:r>
              <a:rPr lang="en-US" sz="2000" dirty="0" smtClean="0"/>
              <a:t> </a:t>
            </a:r>
            <a:endParaRPr lang="en-US" dirty="0" smtClean="0"/>
          </a:p>
          <a:p>
            <a:pPr lvl="1"/>
            <a:r>
              <a:rPr lang="en-US" dirty="0" smtClean="0"/>
              <a:t>Operations should monitor the </a:t>
            </a:r>
            <a:r>
              <a:rPr lang="en-US" sz="2000" dirty="0" err="1" smtClean="0">
                <a:latin typeface="Courier New" pitchFamily="49" charset="0"/>
                <a:cs typeface="Courier New" pitchFamily="49" charset="0"/>
              </a:rPr>
              <a:t>IsCancellationRequested</a:t>
            </a:r>
            <a:r>
              <a:rPr lang="en-US" dirty="0" smtClean="0"/>
              <a:t> property by polling </a:t>
            </a:r>
          </a:p>
          <a:p>
            <a:pPr lvl="1"/>
            <a:r>
              <a:rPr lang="en-US" dirty="0" smtClean="0"/>
              <a:t>A canceled operation can either return to terminate, or call </a:t>
            </a:r>
            <a:r>
              <a:rPr lang="en-US" sz="2000" dirty="0" err="1" smtClean="0">
                <a:latin typeface="Courier New" pitchFamily="49" charset="0"/>
                <a:cs typeface="Courier New" pitchFamily="49" charset="0"/>
              </a:rPr>
              <a:t>ThrowIfCancellationRequested</a:t>
            </a:r>
            <a:r>
              <a:rPr lang="en-US" sz="2000" dirty="0" smtClean="0"/>
              <a:t> </a:t>
            </a:r>
            <a:r>
              <a:rPr lang="en-US" dirty="0" smtClean="0"/>
              <a:t>to throw an </a:t>
            </a:r>
            <a:r>
              <a:rPr lang="en-US" sz="2000" dirty="0" err="1" smtClean="0">
                <a:latin typeface="Courier New" pitchFamily="49" charset="0"/>
                <a:cs typeface="Courier New" pitchFamily="49" charset="0"/>
              </a:rPr>
              <a:t>OperationCanceledException</a:t>
            </a:r>
            <a:endParaRPr lang="en-US"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t"/>
          <a:lstStyle/>
          <a:p>
            <a:pPr lvl="2"/>
            <a:r>
              <a:rPr lang="en-US" sz="1400" dirty="0" err="1" smtClean="0">
                <a:solidFill>
                  <a:srgbClr val="0000FF"/>
                </a:solidFill>
                <a:latin typeface="Courier New" pitchFamily="49" charset="0"/>
                <a:cs typeface="Courier New" pitchFamily="49" charset="0"/>
              </a:rPr>
              <a:t>var</a:t>
            </a:r>
            <a:r>
              <a:rPr lang="en-US" sz="1400" dirty="0" smtClean="0">
                <a:solidFill>
                  <a:prstClr val="black"/>
                </a:solidFill>
                <a:latin typeface="Courier New" pitchFamily="49" charset="0"/>
                <a:cs typeface="Courier New" pitchFamily="49" charset="0"/>
              </a:rPr>
              <a:t> </a:t>
            </a:r>
            <a:r>
              <a:rPr lang="en-US" sz="1400" dirty="0" err="1" smtClean="0">
                <a:solidFill>
                  <a:prstClr val="black"/>
                </a:solidFill>
                <a:latin typeface="Courier New" pitchFamily="49" charset="0"/>
                <a:cs typeface="Courier New" pitchFamily="49" charset="0"/>
              </a:rPr>
              <a:t>tokenSource</a:t>
            </a:r>
            <a:r>
              <a:rPr lang="en-US" sz="1400" dirty="0" smtClean="0">
                <a:solidFill>
                  <a:prstClr val="black"/>
                </a:solidFill>
                <a:latin typeface="Courier New" pitchFamily="49" charset="0"/>
                <a:cs typeface="Courier New" pitchFamily="49" charset="0"/>
              </a:rPr>
              <a:t> = </a:t>
            </a:r>
            <a:r>
              <a:rPr lang="en-US" sz="1400" dirty="0" smtClean="0">
                <a:solidFill>
                  <a:srgbClr val="0000FF"/>
                </a:solidFill>
                <a:latin typeface="Courier New" pitchFamily="49" charset="0"/>
                <a:cs typeface="Courier New" pitchFamily="49" charset="0"/>
              </a:rPr>
              <a:t>new</a:t>
            </a:r>
            <a:r>
              <a:rPr lang="en-US" sz="1400" dirty="0" smtClean="0">
                <a:solidFill>
                  <a:prstClr val="black"/>
                </a:solidFill>
                <a:latin typeface="Courier New" pitchFamily="49" charset="0"/>
                <a:cs typeface="Courier New" pitchFamily="49" charset="0"/>
              </a:rPr>
              <a:t> </a:t>
            </a:r>
            <a:r>
              <a:rPr lang="en-US" sz="1400" dirty="0" err="1" smtClean="0">
                <a:solidFill>
                  <a:srgbClr val="2B91AF"/>
                </a:solidFill>
                <a:latin typeface="Courier New" pitchFamily="49" charset="0"/>
                <a:cs typeface="Courier New" pitchFamily="49" charset="0"/>
              </a:rPr>
              <a:t>CancellationTokenSource</a:t>
            </a:r>
            <a:r>
              <a:rPr lang="en-US" sz="1400" dirty="0" smtClean="0">
                <a:solidFill>
                  <a:prstClr val="black"/>
                </a:solidFill>
                <a:latin typeface="Courier New" pitchFamily="49" charset="0"/>
                <a:cs typeface="Courier New" pitchFamily="49" charset="0"/>
              </a:rPr>
              <a:t>();</a:t>
            </a:r>
          </a:p>
          <a:p>
            <a:pPr lvl="2"/>
            <a:r>
              <a:rPr lang="en-US" sz="1400" dirty="0" err="1" smtClean="0">
                <a:solidFill>
                  <a:srgbClr val="0000FF"/>
                </a:solidFill>
                <a:latin typeface="Courier New" pitchFamily="49" charset="0"/>
                <a:cs typeface="Courier New" pitchFamily="49" charset="0"/>
              </a:rPr>
              <a:t>var</a:t>
            </a:r>
            <a:r>
              <a:rPr lang="en-US" sz="1400" dirty="0" smtClean="0">
                <a:solidFill>
                  <a:prstClr val="black"/>
                </a:solidFill>
                <a:latin typeface="Courier New" pitchFamily="49" charset="0"/>
                <a:cs typeface="Courier New" pitchFamily="49" charset="0"/>
              </a:rPr>
              <a:t> token = </a:t>
            </a:r>
            <a:r>
              <a:rPr lang="en-US" sz="1400" dirty="0" err="1" smtClean="0">
                <a:solidFill>
                  <a:prstClr val="black"/>
                </a:solidFill>
                <a:latin typeface="Courier New" pitchFamily="49" charset="0"/>
                <a:cs typeface="Courier New" pitchFamily="49" charset="0"/>
              </a:rPr>
              <a:t>tokenSource.Token</a:t>
            </a:r>
            <a:r>
              <a:rPr lang="en-US" sz="1400" dirty="0" smtClean="0">
                <a:solidFill>
                  <a:prstClr val="black"/>
                </a:solidFill>
                <a:latin typeface="Courier New" pitchFamily="49" charset="0"/>
                <a:cs typeface="Courier New" pitchFamily="49" charset="0"/>
              </a:rPr>
              <a:t>;</a:t>
            </a:r>
          </a:p>
          <a:p>
            <a:pPr lvl="2"/>
            <a:endParaRPr lang="en-US" sz="1400" dirty="0" smtClean="0">
              <a:solidFill>
                <a:prstClr val="black"/>
              </a:solidFill>
              <a:latin typeface="Courier New" pitchFamily="49" charset="0"/>
              <a:cs typeface="Courier New" pitchFamily="49" charset="0"/>
            </a:endParaRPr>
          </a:p>
          <a:p>
            <a:pPr lvl="2"/>
            <a:r>
              <a:rPr lang="en-US" sz="1400" dirty="0" err="1" smtClean="0">
                <a:solidFill>
                  <a:srgbClr val="0000FF"/>
                </a:solidFill>
                <a:latin typeface="Courier New" pitchFamily="49" charset="0"/>
                <a:cs typeface="Courier New" pitchFamily="49" charset="0"/>
              </a:rPr>
              <a:t>var</a:t>
            </a:r>
            <a:r>
              <a:rPr lang="en-US" sz="1400" dirty="0" smtClean="0">
                <a:solidFill>
                  <a:prstClr val="black"/>
                </a:solidFill>
                <a:latin typeface="Courier New" pitchFamily="49" charset="0"/>
                <a:cs typeface="Courier New" pitchFamily="49" charset="0"/>
              </a:rPr>
              <a:t> task = </a:t>
            </a:r>
            <a:r>
              <a:rPr lang="en-US" sz="1400" dirty="0" err="1" smtClean="0">
                <a:solidFill>
                  <a:srgbClr val="2B91AF"/>
                </a:solidFill>
                <a:latin typeface="Courier New" pitchFamily="49" charset="0"/>
                <a:cs typeface="Courier New" pitchFamily="49" charset="0"/>
              </a:rPr>
              <a:t>Task</a:t>
            </a:r>
            <a:r>
              <a:rPr lang="en-US" sz="1400" dirty="0" err="1" smtClean="0">
                <a:solidFill>
                  <a:prstClr val="black"/>
                </a:solidFill>
                <a:latin typeface="Courier New" pitchFamily="49" charset="0"/>
                <a:cs typeface="Courier New" pitchFamily="49" charset="0"/>
              </a:rPr>
              <a:t>.Factory.StartNew</a:t>
            </a:r>
            <a:r>
              <a:rPr lang="en-US" sz="1400" dirty="0" smtClean="0">
                <a:solidFill>
                  <a:prstClr val="black"/>
                </a:solidFill>
                <a:latin typeface="Courier New" pitchFamily="49" charset="0"/>
                <a:cs typeface="Courier New" pitchFamily="49" charset="0"/>
              </a:rPr>
              <a:t>(() =&gt; {</a:t>
            </a:r>
          </a:p>
          <a:p>
            <a:pPr lvl="2"/>
            <a:r>
              <a:rPr lang="en-US" sz="1400" dirty="0" smtClean="0">
                <a:solidFill>
                  <a:srgbClr val="0000FF"/>
                </a:solidFill>
                <a:latin typeface="Courier New" pitchFamily="49" charset="0"/>
                <a:cs typeface="Courier New" pitchFamily="49" charset="0"/>
              </a:rPr>
              <a:t>    while</a:t>
            </a:r>
            <a:r>
              <a:rPr lang="en-US" sz="1400" dirty="0" smtClean="0">
                <a:solidFill>
                  <a:prstClr val="black"/>
                </a:solidFill>
                <a:latin typeface="Courier New" pitchFamily="49" charset="0"/>
                <a:cs typeface="Courier New" pitchFamily="49" charset="0"/>
              </a:rPr>
              <a:t> (</a:t>
            </a:r>
            <a:r>
              <a:rPr lang="en-US" sz="1400" dirty="0" err="1" smtClean="0">
                <a:solidFill>
                  <a:prstClr val="black"/>
                </a:solidFill>
                <a:latin typeface="Courier New" pitchFamily="49" charset="0"/>
                <a:cs typeface="Courier New" pitchFamily="49" charset="0"/>
              </a:rPr>
              <a:t>someCondition</a:t>
            </a:r>
            <a:r>
              <a:rPr lang="en-US" sz="1400" dirty="0" smtClean="0">
                <a:solidFill>
                  <a:prstClr val="black"/>
                </a:solidFill>
                <a:latin typeface="Courier New" pitchFamily="49" charset="0"/>
                <a:cs typeface="Courier New" pitchFamily="49" charset="0"/>
              </a:rPr>
              <a:t>)</a:t>
            </a:r>
          </a:p>
          <a:p>
            <a:pPr lvl="2"/>
            <a:r>
              <a:rPr lang="en-US" sz="1400" dirty="0" smtClean="0">
                <a:solidFill>
                  <a:prstClr val="black"/>
                </a:solidFill>
                <a:latin typeface="Courier New" pitchFamily="49" charset="0"/>
                <a:cs typeface="Courier New" pitchFamily="49" charset="0"/>
              </a:rPr>
              <a:t>    {</a:t>
            </a:r>
          </a:p>
          <a:p>
            <a:pPr lvl="2"/>
            <a:r>
              <a:rPr lang="en-US" sz="1400" dirty="0" smtClean="0">
                <a:solidFill>
                  <a:srgbClr val="008000"/>
                </a:solidFill>
                <a:latin typeface="Courier New" pitchFamily="49" charset="0"/>
                <a:cs typeface="Courier New" pitchFamily="49" charset="0"/>
              </a:rPr>
              <a:t>      // Do some work</a:t>
            </a:r>
            <a:endParaRPr lang="en-US" sz="1400" dirty="0" smtClean="0">
              <a:solidFill>
                <a:prstClr val="black"/>
              </a:solidFill>
              <a:latin typeface="Courier New" pitchFamily="49" charset="0"/>
              <a:cs typeface="Courier New" pitchFamily="49" charset="0"/>
            </a:endParaRPr>
          </a:p>
          <a:p>
            <a:pPr lvl="2"/>
            <a:r>
              <a:rPr lang="en-US" sz="1400" dirty="0" smtClean="0">
                <a:solidFill>
                  <a:prstClr val="black"/>
                </a:solidFill>
                <a:latin typeface="Courier New" pitchFamily="49" charset="0"/>
                <a:cs typeface="Courier New" pitchFamily="49" charset="0"/>
              </a:rPr>
              <a:t>      </a:t>
            </a:r>
            <a:r>
              <a:rPr lang="en-US" sz="1400" dirty="0" err="1" smtClean="0">
                <a:solidFill>
                  <a:prstClr val="black"/>
                </a:solidFill>
                <a:latin typeface="Courier New" pitchFamily="49" charset="0"/>
                <a:cs typeface="Courier New" pitchFamily="49" charset="0"/>
              </a:rPr>
              <a:t>token.ThrowIfCancellationRequested</a:t>
            </a:r>
            <a:r>
              <a:rPr lang="en-US" sz="1400" dirty="0" smtClean="0">
                <a:solidFill>
                  <a:prstClr val="black"/>
                </a:solidFill>
                <a:latin typeface="Courier New" pitchFamily="49" charset="0"/>
                <a:cs typeface="Courier New" pitchFamily="49" charset="0"/>
              </a:rPr>
              <a:t>();</a:t>
            </a:r>
          </a:p>
          <a:p>
            <a:pPr lvl="2"/>
            <a:r>
              <a:rPr lang="en-US" sz="1400" dirty="0" smtClean="0">
                <a:solidFill>
                  <a:prstClr val="black"/>
                </a:solidFill>
                <a:latin typeface="Courier New" pitchFamily="49" charset="0"/>
                <a:cs typeface="Courier New" pitchFamily="49" charset="0"/>
              </a:rPr>
              <a:t>    }</a:t>
            </a:r>
          </a:p>
          <a:p>
            <a:pPr lvl="2"/>
            <a:r>
              <a:rPr lang="en-US" sz="1400" dirty="0" smtClean="0">
                <a:solidFill>
                  <a:prstClr val="black"/>
                </a:solidFill>
                <a:latin typeface="Courier New" pitchFamily="49" charset="0"/>
                <a:cs typeface="Courier New" pitchFamily="49" charset="0"/>
              </a:rPr>
              <a:t>  }, token);</a:t>
            </a:r>
          </a:p>
          <a:p>
            <a:pPr lvl="2"/>
            <a:endParaRPr lang="en-US" sz="1400" dirty="0" smtClean="0">
              <a:solidFill>
                <a:prstClr val="black"/>
              </a:solidFill>
              <a:latin typeface="Courier New" pitchFamily="49" charset="0"/>
              <a:cs typeface="Courier New" pitchFamily="49" charset="0"/>
            </a:endParaRPr>
          </a:p>
          <a:p>
            <a:pPr lvl="2"/>
            <a:r>
              <a:rPr lang="en-US" sz="1400" dirty="0" smtClean="0">
                <a:solidFill>
                  <a:srgbClr val="0000FF"/>
                </a:solidFill>
                <a:latin typeface="Courier New" pitchFamily="49" charset="0"/>
                <a:cs typeface="Courier New" pitchFamily="49" charset="0"/>
              </a:rPr>
              <a:t>if</a:t>
            </a:r>
            <a:r>
              <a:rPr lang="en-US" sz="1400" dirty="0" smtClean="0">
                <a:solidFill>
                  <a:prstClr val="black"/>
                </a:solidFill>
                <a:latin typeface="Courier New" pitchFamily="49" charset="0"/>
                <a:cs typeface="Courier New" pitchFamily="49" charset="0"/>
              </a:rPr>
              <a:t> (</a:t>
            </a:r>
            <a:r>
              <a:rPr lang="en-US" sz="1400" dirty="0" err="1" smtClean="0">
                <a:solidFill>
                  <a:prstClr val="black"/>
                </a:solidFill>
                <a:latin typeface="Courier New" pitchFamily="49" charset="0"/>
                <a:cs typeface="Courier New" pitchFamily="49" charset="0"/>
              </a:rPr>
              <a:t>someOtherCondition</a:t>
            </a:r>
            <a:r>
              <a:rPr lang="en-US" sz="1400" dirty="0" smtClean="0">
                <a:solidFill>
                  <a:prstClr val="black"/>
                </a:solidFill>
                <a:latin typeface="Courier New" pitchFamily="49" charset="0"/>
                <a:cs typeface="Courier New" pitchFamily="49" charset="0"/>
              </a:rPr>
              <a:t>)</a:t>
            </a:r>
          </a:p>
          <a:p>
            <a:pPr lvl="2"/>
            <a:r>
              <a:rPr lang="en-US" sz="1400" dirty="0" smtClean="0">
                <a:solidFill>
                  <a:prstClr val="black"/>
                </a:solidFill>
                <a:latin typeface="Courier New" pitchFamily="49" charset="0"/>
                <a:cs typeface="Courier New" pitchFamily="49" charset="0"/>
              </a:rPr>
              <a:t>  </a:t>
            </a:r>
            <a:r>
              <a:rPr lang="en-US" sz="1400" dirty="0" err="1" smtClean="0">
                <a:solidFill>
                  <a:prstClr val="black"/>
                </a:solidFill>
                <a:latin typeface="Courier New" pitchFamily="49" charset="0"/>
                <a:cs typeface="Courier New" pitchFamily="49" charset="0"/>
              </a:rPr>
              <a:t>tokenSource.Cancel</a:t>
            </a:r>
            <a:r>
              <a:rPr lang="en-US" sz="1400" dirty="0" smtClean="0">
                <a:solidFill>
                  <a:prstClr val="black"/>
                </a:solidFill>
                <a:latin typeface="Courier New" pitchFamily="49" charset="0"/>
                <a:cs typeface="Courier New" pitchFamily="49" charset="0"/>
              </a:rPr>
              <a:t>();</a:t>
            </a:r>
          </a:p>
          <a:p>
            <a:pPr lvl="2"/>
            <a:endParaRPr lang="en-US" sz="1400" dirty="0" smtClean="0">
              <a:solidFill>
                <a:prstClr val="black"/>
              </a:solidFill>
              <a:latin typeface="Courier New" pitchFamily="49" charset="0"/>
              <a:cs typeface="Courier New" pitchFamily="49" charset="0"/>
            </a:endParaRPr>
          </a:p>
          <a:p>
            <a:pPr lvl="2"/>
            <a:r>
              <a:rPr lang="en-US" sz="1400" dirty="0" smtClean="0">
                <a:solidFill>
                  <a:srgbClr val="0000FF"/>
                </a:solidFill>
                <a:latin typeface="Courier New" pitchFamily="49" charset="0"/>
                <a:cs typeface="Courier New" pitchFamily="49" charset="0"/>
              </a:rPr>
              <a:t>try</a:t>
            </a:r>
            <a:endParaRPr lang="en-US" sz="1400" dirty="0" smtClean="0">
              <a:solidFill>
                <a:prstClr val="black"/>
              </a:solidFill>
              <a:latin typeface="Courier New" pitchFamily="49" charset="0"/>
              <a:cs typeface="Courier New" pitchFamily="49" charset="0"/>
            </a:endParaRPr>
          </a:p>
          <a:p>
            <a:pPr lvl="2"/>
            <a:r>
              <a:rPr lang="en-US" sz="1400" dirty="0" smtClean="0">
                <a:solidFill>
                  <a:prstClr val="black"/>
                </a:solidFill>
                <a:latin typeface="Courier New" pitchFamily="49" charset="0"/>
                <a:cs typeface="Courier New" pitchFamily="49" charset="0"/>
              </a:rPr>
              <a:t>{</a:t>
            </a:r>
          </a:p>
          <a:p>
            <a:pPr lvl="2"/>
            <a:r>
              <a:rPr lang="en-US" sz="1400" dirty="0" smtClean="0">
                <a:solidFill>
                  <a:prstClr val="black"/>
                </a:solidFill>
                <a:latin typeface="Courier New" pitchFamily="49" charset="0"/>
                <a:cs typeface="Courier New" pitchFamily="49" charset="0"/>
              </a:rPr>
              <a:t>  </a:t>
            </a:r>
            <a:r>
              <a:rPr lang="en-US" sz="1400" dirty="0" err="1" smtClean="0">
                <a:solidFill>
                  <a:prstClr val="black"/>
                </a:solidFill>
                <a:latin typeface="Courier New" pitchFamily="49" charset="0"/>
                <a:cs typeface="Courier New" pitchFamily="49" charset="0"/>
              </a:rPr>
              <a:t>task.Wait</a:t>
            </a:r>
            <a:r>
              <a:rPr lang="en-US" sz="1400" dirty="0" smtClean="0">
                <a:solidFill>
                  <a:prstClr val="black"/>
                </a:solidFill>
                <a:latin typeface="Courier New" pitchFamily="49" charset="0"/>
                <a:cs typeface="Courier New" pitchFamily="49" charset="0"/>
              </a:rPr>
              <a:t>();</a:t>
            </a:r>
          </a:p>
          <a:p>
            <a:pPr lvl="2"/>
            <a:r>
              <a:rPr lang="en-US" sz="1400" dirty="0" smtClean="0">
                <a:solidFill>
                  <a:prstClr val="black"/>
                </a:solidFill>
                <a:latin typeface="Courier New" pitchFamily="49" charset="0"/>
                <a:cs typeface="Courier New" pitchFamily="49" charset="0"/>
              </a:rPr>
              <a:t>}</a:t>
            </a:r>
          </a:p>
          <a:p>
            <a:pPr lvl="2"/>
            <a:r>
              <a:rPr lang="en-US" sz="1400" dirty="0" smtClean="0">
                <a:solidFill>
                  <a:srgbClr val="0000FF"/>
                </a:solidFill>
                <a:latin typeface="Courier New" pitchFamily="49" charset="0"/>
                <a:cs typeface="Courier New" pitchFamily="49" charset="0"/>
              </a:rPr>
              <a:t>catch</a:t>
            </a:r>
            <a:r>
              <a:rPr lang="en-US" sz="1400" dirty="0" smtClean="0">
                <a:solidFill>
                  <a:prstClr val="black"/>
                </a:solidFill>
                <a:latin typeface="Courier New" pitchFamily="49" charset="0"/>
                <a:cs typeface="Courier New" pitchFamily="49" charset="0"/>
              </a:rPr>
              <a:t> (</a:t>
            </a:r>
            <a:r>
              <a:rPr lang="en-US" sz="1400" dirty="0" err="1" smtClean="0">
                <a:solidFill>
                  <a:srgbClr val="2B91AF"/>
                </a:solidFill>
                <a:latin typeface="Courier New" pitchFamily="49" charset="0"/>
                <a:cs typeface="Courier New" pitchFamily="49" charset="0"/>
              </a:rPr>
              <a:t>AggregateException</a:t>
            </a:r>
            <a:r>
              <a:rPr lang="en-US" sz="1400" dirty="0" smtClean="0">
                <a:solidFill>
                  <a:prstClr val="black"/>
                </a:solidFill>
                <a:latin typeface="Courier New" pitchFamily="49" charset="0"/>
                <a:cs typeface="Courier New" pitchFamily="49" charset="0"/>
              </a:rPr>
              <a:t> e)</a:t>
            </a:r>
          </a:p>
          <a:p>
            <a:pPr lvl="2"/>
            <a:r>
              <a:rPr lang="en-US" sz="1400" dirty="0" smtClean="0">
                <a:solidFill>
                  <a:prstClr val="black"/>
                </a:solidFill>
                <a:latin typeface="Courier New" pitchFamily="49" charset="0"/>
                <a:cs typeface="Courier New" pitchFamily="49" charset="0"/>
              </a:rPr>
              <a:t>{</a:t>
            </a:r>
          </a:p>
          <a:p>
            <a:pPr lvl="2"/>
            <a:r>
              <a:rPr lang="en-US" sz="1400" dirty="0" smtClean="0">
                <a:solidFill>
                  <a:srgbClr val="0000FF"/>
                </a:solidFill>
                <a:latin typeface="Courier New" pitchFamily="49" charset="0"/>
                <a:cs typeface="Courier New" pitchFamily="49" charset="0"/>
              </a:rPr>
              <a:t>  if</a:t>
            </a:r>
            <a:r>
              <a:rPr lang="en-US" sz="1400" dirty="0" smtClean="0">
                <a:solidFill>
                  <a:prstClr val="black"/>
                </a:solidFill>
                <a:latin typeface="Courier New" pitchFamily="49" charset="0"/>
                <a:cs typeface="Courier New" pitchFamily="49" charset="0"/>
              </a:rPr>
              <a:t> (</a:t>
            </a:r>
            <a:r>
              <a:rPr lang="en-US" sz="1400" dirty="0" err="1" smtClean="0">
                <a:solidFill>
                  <a:prstClr val="black"/>
                </a:solidFill>
                <a:latin typeface="Courier New" pitchFamily="49" charset="0"/>
                <a:cs typeface="Courier New" pitchFamily="49" charset="0"/>
              </a:rPr>
              <a:t>e.InnerException</a:t>
            </a:r>
            <a:r>
              <a:rPr lang="en-US" sz="1400" dirty="0" smtClean="0">
                <a:solidFill>
                  <a:prstClr val="black"/>
                </a:solidFill>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is</a:t>
            </a:r>
            <a:r>
              <a:rPr lang="en-US" sz="1400" dirty="0" smtClean="0">
                <a:solidFill>
                  <a:prstClr val="black"/>
                </a:solidFill>
                <a:latin typeface="Courier New" pitchFamily="49" charset="0"/>
                <a:cs typeface="Courier New" pitchFamily="49" charset="0"/>
              </a:rPr>
              <a:t> </a:t>
            </a:r>
            <a:r>
              <a:rPr lang="en-US" sz="1400" dirty="0" err="1" smtClean="0">
                <a:solidFill>
                  <a:srgbClr val="2B91AF"/>
                </a:solidFill>
                <a:latin typeface="Courier New" pitchFamily="49" charset="0"/>
                <a:cs typeface="Courier New" pitchFamily="49" charset="0"/>
              </a:rPr>
              <a:t>OperationCanceledException</a:t>
            </a:r>
            <a:r>
              <a:rPr lang="en-US" sz="1400" dirty="0" smtClean="0">
                <a:solidFill>
                  <a:prstClr val="black"/>
                </a:solidFill>
                <a:latin typeface="Courier New" pitchFamily="49" charset="0"/>
                <a:cs typeface="Courier New" pitchFamily="49" charset="0"/>
              </a:rPr>
              <a:t>)</a:t>
            </a:r>
          </a:p>
          <a:p>
            <a:pPr lvl="2"/>
            <a:r>
              <a:rPr lang="en-US" sz="1400" dirty="0" smtClean="0">
                <a:solidFill>
                  <a:srgbClr val="2B91AF"/>
                </a:solidFill>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Process exception</a:t>
            </a:r>
            <a:endParaRPr lang="en-US" sz="1400" dirty="0" smtClean="0">
              <a:solidFill>
                <a:prstClr val="black"/>
              </a:solidFill>
              <a:latin typeface="Courier New" pitchFamily="49" charset="0"/>
              <a:cs typeface="Courier New" pitchFamily="49" charset="0"/>
            </a:endParaRPr>
          </a:p>
          <a:p>
            <a:pPr lvl="2"/>
            <a:r>
              <a:rPr lang="en-US" sz="1400" dirty="0" smtClean="0">
                <a:solidFill>
                  <a:prstClr val="black"/>
                </a:solidFill>
                <a:latin typeface="Courier New" pitchFamily="49" charset="0"/>
                <a:cs typeface="Courier New" pitchFamily="49" charset="0"/>
              </a:rPr>
              <a:t>}</a:t>
            </a:r>
            <a:endParaRPr lang="en-US" sz="1400" dirty="0">
              <a:solidFill>
                <a:prstClr val="black"/>
              </a:solidFill>
              <a:latin typeface="Courier New" pitchFamily="49" charset="0"/>
              <a:cs typeface="Courier New" pitchFamily="49" charset="0"/>
            </a:endParaRPr>
          </a:p>
        </p:txBody>
      </p:sp>
      <p:cxnSp>
        <p:nvCxnSpPr>
          <p:cNvPr id="7" name="Connecteur droit 6"/>
          <p:cNvCxnSpPr/>
          <p:nvPr/>
        </p:nvCxnSpPr>
        <p:spPr>
          <a:xfrm>
            <a:off x="1115616" y="72008"/>
            <a:ext cx="0" cy="5161756"/>
          </a:xfrm>
          <a:prstGeom prst="line">
            <a:avLst/>
          </a:prstGeom>
          <a:ln w="28575">
            <a:solidFill>
              <a:schemeClr val="tx1"/>
            </a:solidFill>
          </a:ln>
        </p:spPr>
        <p:style>
          <a:lnRef idx="2">
            <a:schemeClr val="accent6"/>
          </a:lnRef>
          <a:fillRef idx="1">
            <a:schemeClr val="lt1"/>
          </a:fillRef>
          <a:effectRef idx="0">
            <a:schemeClr val="accent6"/>
          </a:effectRef>
          <a:fontRef idx="minor">
            <a:schemeClr val="dk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Canceling a Task</a:t>
            </a:r>
            <a:endParaRPr lang="en-US" sz="2400" b="1" dirty="0">
              <a:latin typeface="Calibri (Heading)"/>
              <a:cs typeface="Calibri (Heading)"/>
            </a:endParaRPr>
          </a:p>
        </p:txBody>
      </p:sp>
      <p:sp>
        <p:nvSpPr>
          <p:cNvPr id="9" name="shape6"/>
          <p:cNvSpPr/>
          <p:nvPr/>
        </p:nvSpPr>
        <p:spPr bwMode="blackWhite">
          <a:xfrm>
            <a:off x="5508105" y="2137420"/>
            <a:ext cx="3312368" cy="523220"/>
          </a:xfrm>
          <a:prstGeom prst="wedgeRectCallout">
            <a:avLst>
              <a:gd name="adj1" fmla="val -130158"/>
              <a:gd name="adj2" fmla="val -256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The token is passed as second parameter to the </a:t>
            </a:r>
            <a:r>
              <a:rPr lang="en-US" sz="1400" dirty="0">
                <a:latin typeface="Courier New" pitchFamily="49" charset="0"/>
                <a:cs typeface="Courier New" pitchFamily="49" charset="0"/>
              </a:rPr>
              <a:t>StartNew</a:t>
            </a:r>
            <a:r>
              <a:rPr lang="en-US" sz="1400" dirty="0" smtClean="0"/>
              <a:t> method</a:t>
            </a:r>
            <a:endParaRPr lang="en-US" sz="1400" dirty="0"/>
          </a:p>
        </p:txBody>
      </p:sp>
      <p:sp>
        <p:nvSpPr>
          <p:cNvPr id="11" name="shape5"/>
          <p:cNvSpPr/>
          <p:nvPr/>
        </p:nvSpPr>
        <p:spPr bwMode="blackWhite">
          <a:xfrm>
            <a:off x="5439470" y="1201316"/>
            <a:ext cx="3381002" cy="523220"/>
          </a:xfrm>
          <a:prstGeom prst="wedgeRectCallout">
            <a:avLst>
              <a:gd name="adj1" fmla="val -74479"/>
              <a:gd name="adj2" fmla="val 7293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Will throw an exception if cancellation was requested. Does nothing otherwise</a:t>
            </a:r>
            <a:endParaRPr lang="en-US" sz="1400" dirty="0"/>
          </a:p>
        </p:txBody>
      </p:sp>
      <p:sp>
        <p:nvSpPr>
          <p:cNvPr id="12" name="shape4"/>
          <p:cNvSpPr/>
          <p:nvPr/>
        </p:nvSpPr>
        <p:spPr bwMode="blackWhite">
          <a:xfrm>
            <a:off x="5508105" y="3001516"/>
            <a:ext cx="3312368" cy="307777"/>
          </a:xfrm>
          <a:prstGeom prst="wedgeRectCallout">
            <a:avLst>
              <a:gd name="adj1" fmla="val -97231"/>
              <a:gd name="adj2" fmla="val -5581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Ask for cancellation</a:t>
            </a:r>
            <a:endParaRPr lang="en-US" sz="1400" dirty="0"/>
          </a:p>
        </p:txBody>
      </p:sp>
      <p:sp>
        <p:nvSpPr>
          <p:cNvPr id="13" name="shape3"/>
          <p:cNvSpPr/>
          <p:nvPr/>
        </p:nvSpPr>
        <p:spPr bwMode="blackWhite">
          <a:xfrm>
            <a:off x="5508105" y="3577580"/>
            <a:ext cx="3312368" cy="307777"/>
          </a:xfrm>
          <a:prstGeom prst="wedgeRectCallout">
            <a:avLst>
              <a:gd name="adj1" fmla="val -122833"/>
              <a:gd name="adj2" fmla="val 28019"/>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Wait for the task to complete</a:t>
            </a:r>
            <a:endParaRPr lang="en-US" sz="1400" dirty="0"/>
          </a:p>
        </p:txBody>
      </p:sp>
      <p:sp>
        <p:nvSpPr>
          <p:cNvPr id="14" name="shape2"/>
          <p:cNvSpPr/>
          <p:nvPr/>
        </p:nvSpPr>
        <p:spPr bwMode="blackWhite">
          <a:xfrm>
            <a:off x="5508105" y="4081636"/>
            <a:ext cx="3312368" cy="307777"/>
          </a:xfrm>
          <a:prstGeom prst="wedgeRectCallout">
            <a:avLst>
              <a:gd name="adj1" fmla="val -77732"/>
              <a:gd name="adj2" fmla="val 2449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Catches multiple exceptions in tasks</a:t>
            </a:r>
            <a:endParaRPr lang="en-US" sz="1400" dirty="0"/>
          </a:p>
        </p:txBody>
      </p:sp>
      <p:sp>
        <p:nvSpPr>
          <p:cNvPr id="15" name="shape1"/>
          <p:cNvSpPr/>
          <p:nvPr/>
        </p:nvSpPr>
        <p:spPr bwMode="blackWhite">
          <a:xfrm>
            <a:off x="5508105" y="4925987"/>
            <a:ext cx="3312368" cy="307777"/>
          </a:xfrm>
          <a:prstGeom prst="wedgeRectCallout">
            <a:avLst>
              <a:gd name="adj1" fmla="val -66423"/>
              <a:gd name="adj2" fmla="val -8942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t>Indicates cancellation</a:t>
            </a:r>
            <a:endParaRPr lang="en-US" sz="1400" dirty="0"/>
          </a:p>
        </p:txBody>
      </p:sp>
    </p:spTree>
    <p:extLst>
      <p:ext uri="{BB962C8B-B14F-4D97-AF65-F5344CB8AC3E}">
        <p14:creationId xmlns:p14="http://schemas.microsoft.com/office/powerpoint/2010/main" val="185946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err="1" smtClean="0"/>
              <a:t>plinq</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latin typeface="Myriad Pro"/>
                <a:ea typeface="MS PGothic" charset="0"/>
                <a:cs typeface="Myriad Pro"/>
              </a:rPr>
              <a:t>Parallel and Asynchronous Computing</a:t>
            </a:r>
          </a:p>
        </p:txBody>
      </p:sp>
      <p:pic>
        <p:nvPicPr>
          <p:cNvPr id="8" name="Picture 4" descr="http://zeldawiki.org/images/thumb/7/70/FSA_Link.png/130px-FSA_Li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219" y="2670318"/>
            <a:ext cx="1238250" cy="14478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zeldawiki.org/images/thumb/7/70/FSA_Link.png/130px-FSA_Li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018" y="2896086"/>
            <a:ext cx="1238250" cy="14478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zeldawiki.org/images/thumb/7/70/FSA_Link.png/130px-FSA_Li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817" y="3121854"/>
            <a:ext cx="1238250" cy="14478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zeldawiki.org/images/thumb/7/70/FSA_Link.png/130px-FSA_Li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616" y="3347621"/>
            <a:ext cx="1238250" cy="14478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zeldawiki.org/images/thumb/7/70/FSA_Link.png/130px-FSA_Li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416" y="3573388"/>
            <a:ext cx="1238250" cy="1447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Introduction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Parallel implementation of LINQ</a:t>
            </a:r>
          </a:p>
          <a:p>
            <a:pPr lvl="1"/>
            <a:r>
              <a:rPr lang="en-US" dirty="0" smtClean="0"/>
              <a:t>Add the </a:t>
            </a:r>
            <a:r>
              <a:rPr lang="en-US" dirty="0" err="1" smtClean="0">
                <a:latin typeface="Courier New" pitchFamily="49" charset="0"/>
                <a:cs typeface="Courier New" pitchFamily="49" charset="0"/>
              </a:rPr>
              <a:t>AsParallel</a:t>
            </a:r>
            <a:r>
              <a:rPr lang="en-US" dirty="0" smtClean="0">
                <a:latin typeface="Courier New" pitchFamily="49" charset="0"/>
                <a:cs typeface="Courier New" pitchFamily="49" charset="0"/>
              </a:rPr>
              <a:t>()</a:t>
            </a:r>
            <a:r>
              <a:rPr lang="en-US" dirty="0" smtClean="0"/>
              <a:t> extension method to the source</a:t>
            </a:r>
          </a:p>
          <a:p>
            <a:pPr lvl="4"/>
            <a:endParaRPr lang="fr-FR" dirty="0"/>
          </a:p>
          <a:p>
            <a:pPr lvl="4"/>
            <a:endParaRPr lang="fr-FR" dirty="0"/>
          </a:p>
          <a:p>
            <a:pPr lvl="1"/>
            <a:r>
              <a:rPr lang="en-US" dirty="0"/>
              <a:t>Other options exist</a:t>
            </a:r>
          </a:p>
          <a:p>
            <a:pPr lvl="2"/>
            <a:r>
              <a:rPr lang="en-US" dirty="0" err="1">
                <a:latin typeface="Courier New" pitchFamily="49" charset="0"/>
                <a:cs typeface="Courier New" pitchFamily="49" charset="0"/>
              </a:rPr>
              <a:t>AsOrdered</a:t>
            </a:r>
            <a:r>
              <a:rPr lang="en-US" dirty="0">
                <a:latin typeface="Courier New" pitchFamily="49" charset="0"/>
                <a:cs typeface="Courier New" pitchFamily="49" charset="0"/>
              </a:rPr>
              <a:t>()</a:t>
            </a:r>
            <a:r>
              <a:rPr lang="en-US" dirty="0"/>
              <a:t>—to preserve the source order</a:t>
            </a:r>
          </a:p>
          <a:p>
            <a:pPr lvl="2"/>
            <a:r>
              <a:rPr lang="en-US" dirty="0" err="1">
                <a:latin typeface="Courier New" pitchFamily="49" charset="0"/>
                <a:cs typeface="Courier New" pitchFamily="49" charset="0"/>
              </a:rPr>
              <a:t>AsSequential</a:t>
            </a:r>
            <a:r>
              <a:rPr lang="en-US" dirty="0" smtClean="0">
                <a:latin typeface="Courier New" pitchFamily="49" charset="0"/>
                <a:cs typeface="Courier New" pitchFamily="49" charset="0"/>
              </a:rPr>
              <a:t>()</a:t>
            </a:r>
            <a:r>
              <a:rPr lang="en-US" dirty="0" smtClean="0"/>
              <a:t>— Run </a:t>
            </a:r>
            <a:r>
              <a:rPr lang="en-US" dirty="0"/>
              <a:t>the rest </a:t>
            </a:r>
            <a:r>
              <a:rPr lang="en-US" dirty="0" smtClean="0"/>
              <a:t>of </a:t>
            </a:r>
            <a:r>
              <a:rPr lang="en-US" dirty="0"/>
              <a:t>query </a:t>
            </a:r>
            <a:r>
              <a:rPr lang="en-US" dirty="0" smtClean="0"/>
              <a:t>in </a:t>
            </a:r>
            <a:r>
              <a:rPr lang="en-US" dirty="0"/>
              <a:t>non-parallel mode</a:t>
            </a:r>
          </a:p>
          <a:p>
            <a:pPr lvl="2"/>
            <a:r>
              <a:rPr lang="en-US" dirty="0" err="1">
                <a:latin typeface="Courier New" pitchFamily="49" charset="0"/>
                <a:cs typeface="Courier New" pitchFamily="49" charset="0"/>
              </a:rPr>
              <a:t>WithDegreeOfParallelism</a:t>
            </a:r>
            <a:r>
              <a:rPr lang="en-US" dirty="0">
                <a:latin typeface="Courier New" pitchFamily="49" charset="0"/>
                <a:cs typeface="Courier New" pitchFamily="49" charset="0"/>
              </a:rPr>
              <a:t>()</a:t>
            </a:r>
          </a:p>
          <a:p>
            <a:pPr lvl="3"/>
            <a:r>
              <a:rPr lang="en-US" dirty="0"/>
              <a:t>To limit the number of processors used</a:t>
            </a:r>
          </a:p>
          <a:p>
            <a:pPr lvl="2"/>
            <a:r>
              <a:rPr lang="en-US" dirty="0" err="1">
                <a:latin typeface="Courier New" pitchFamily="49" charset="0"/>
                <a:cs typeface="Courier New" pitchFamily="49" charset="0"/>
              </a:rPr>
              <a:t>WithCancellation</a:t>
            </a:r>
            <a:r>
              <a:rPr lang="en-US" dirty="0" smtClean="0">
                <a:latin typeface="Courier New" pitchFamily="49" charset="0"/>
                <a:cs typeface="Courier New" pitchFamily="49" charset="0"/>
              </a:rPr>
              <a:t>()</a:t>
            </a:r>
            <a:r>
              <a:rPr lang="en-US" dirty="0"/>
              <a:t> </a:t>
            </a:r>
            <a:r>
              <a:rPr lang="en-US" dirty="0" smtClean="0"/>
              <a:t>— To </a:t>
            </a:r>
            <a:r>
              <a:rPr lang="en-US" dirty="0"/>
              <a:t>pass a cancellation </a:t>
            </a:r>
            <a:r>
              <a:rPr lang="en-US" dirty="0" smtClean="0"/>
              <a:t>token</a:t>
            </a:r>
            <a:endParaRPr lang="en-US" dirty="0"/>
          </a:p>
        </p:txBody>
      </p:sp>
      <p:sp>
        <p:nvSpPr>
          <p:cNvPr id="18435" name="Espace réservé du contenu 3"/>
          <p:cNvSpPr>
            <a:spLocks noGrp="1"/>
          </p:cNvSpPr>
          <p:nvPr>
            <p:ph sz="quarter" idx="13"/>
          </p:nvPr>
        </p:nvSpPr>
        <p:spPr/>
        <p:txBody>
          <a:bodyPr/>
          <a:lstStyle/>
          <a:p>
            <a:r>
              <a:rPr lang="en-US" dirty="0" smtClean="0"/>
              <a:t>PLINQ</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209428"/>
            <a:ext cx="8785225" cy="4752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dirty="0" err="1" smtClean="0">
                <a:solidFill>
                  <a:srgbClr val="0000FF"/>
                </a:solidFill>
                <a:latin typeface="Courier New" pitchFamily="49" charset="0"/>
                <a:cs typeface="Courier New" pitchFamily="49" charset="0"/>
              </a:rPr>
              <a:t>var</a:t>
            </a:r>
            <a:r>
              <a:rPr lang="en-US" dirty="0" smtClean="0">
                <a:solidFill>
                  <a:prstClr val="black"/>
                </a:solidFill>
                <a:latin typeface="Courier New" pitchFamily="49" charset="0"/>
                <a:cs typeface="Courier New" pitchFamily="49" charset="0"/>
              </a:rPr>
              <a:t> q1 = </a:t>
            </a:r>
            <a:r>
              <a:rPr lang="en-US" dirty="0" smtClean="0">
                <a:solidFill>
                  <a:srgbClr val="0000FF"/>
                </a:solidFill>
                <a:latin typeface="Courier New" pitchFamily="49" charset="0"/>
                <a:cs typeface="Courier New" pitchFamily="49" charset="0"/>
              </a:rPr>
              <a:t>from</a:t>
            </a:r>
            <a:r>
              <a:rPr lang="en-US" dirty="0" smtClean="0">
                <a:solidFill>
                  <a:prstClr val="black"/>
                </a:solidFill>
                <a:latin typeface="Courier New" pitchFamily="49" charset="0"/>
                <a:cs typeface="Courier New" pitchFamily="49" charset="0"/>
              </a:rPr>
              <a:t> n </a:t>
            </a:r>
            <a:r>
              <a:rPr lang="en-US" dirty="0" smtClean="0">
                <a:solidFill>
                  <a:srgbClr val="0000FF"/>
                </a:solidFill>
                <a:latin typeface="Courier New" pitchFamily="49" charset="0"/>
                <a:cs typeface="Courier New" pitchFamily="49" charset="0"/>
              </a:rPr>
              <a:t>in</a:t>
            </a:r>
            <a:r>
              <a:rPr lang="en-US" dirty="0" smtClean="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numbers.AsParallel</a:t>
            </a:r>
            <a:r>
              <a:rPr lang="en-US" dirty="0" smtClean="0">
                <a:solidFill>
                  <a:prstClr val="black"/>
                </a:solidFill>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orderby</a:t>
            </a:r>
            <a:r>
              <a:rPr lang="en-US" dirty="0" smtClean="0">
                <a:solidFill>
                  <a:prstClr val="black"/>
                </a:solidFill>
                <a:latin typeface="Courier New" pitchFamily="49" charset="0"/>
                <a:cs typeface="Courier New" pitchFamily="49" charset="0"/>
              </a:rPr>
              <a:t> n </a:t>
            </a:r>
            <a:r>
              <a:rPr lang="en-US" dirty="0" smtClean="0">
                <a:solidFill>
                  <a:srgbClr val="0000FF"/>
                </a:solidFill>
                <a:latin typeface="Courier New" pitchFamily="49" charset="0"/>
                <a:cs typeface="Courier New" pitchFamily="49" charset="0"/>
              </a:rPr>
              <a:t>select</a:t>
            </a:r>
            <a:r>
              <a:rPr lang="en-US" dirty="0" smtClean="0">
                <a:solidFill>
                  <a:prstClr val="black"/>
                </a:solidFill>
                <a:latin typeface="Courier New" pitchFamily="49" charset="0"/>
                <a:cs typeface="Courier New" pitchFamily="49" charset="0"/>
              </a:rPr>
              <a:t> n;</a:t>
            </a:r>
            <a:endParaRPr lang="en-US"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Introduction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r>
              <a:rPr lang="en-US" dirty="0" smtClean="0"/>
              <a:t>Using PLINQ can make queries run faster</a:t>
            </a:r>
          </a:p>
          <a:p>
            <a:pPr lvl="1"/>
            <a:r>
              <a:rPr lang="en-US" dirty="0" smtClean="0"/>
              <a:t>Can also slow them because parallel management overhead</a:t>
            </a:r>
          </a:p>
          <a:p>
            <a:pPr lvl="1"/>
            <a:r>
              <a:rPr lang="en-US" dirty="0" smtClean="0"/>
              <a:t>Use PLINQ when queries involve complex, time-consuming operations</a:t>
            </a:r>
            <a:endParaRPr lang="en-US" dirty="0"/>
          </a:p>
        </p:txBody>
      </p:sp>
      <p:sp>
        <p:nvSpPr>
          <p:cNvPr id="18435" name="Espace réservé du contenu 3"/>
          <p:cNvSpPr>
            <a:spLocks noGrp="1"/>
          </p:cNvSpPr>
          <p:nvPr>
            <p:ph sz="quarter" idx="13"/>
          </p:nvPr>
        </p:nvSpPr>
        <p:spPr/>
        <p:txBody>
          <a:bodyPr/>
          <a:lstStyle/>
          <a:p>
            <a:r>
              <a:rPr lang="en-US" dirty="0" smtClean="0"/>
              <a:t>PLINQ</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Enumerating a PLINQ Query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Sequential LINQ query execution deferred until enumerated </a:t>
            </a:r>
          </a:p>
          <a:p>
            <a:pPr lvl="1"/>
            <a:r>
              <a:rPr lang="en-US" dirty="0" smtClean="0"/>
              <a:t>In a </a:t>
            </a:r>
            <a:r>
              <a:rPr lang="en-US" dirty="0" err="1" smtClean="0">
                <a:latin typeface="Courier New" pitchFamily="49" charset="0"/>
                <a:cs typeface="Courier New" pitchFamily="49" charset="0"/>
              </a:rPr>
              <a:t>ForEach</a:t>
            </a:r>
            <a:r>
              <a:rPr lang="en-US" dirty="0" smtClean="0"/>
              <a:t> loop </a:t>
            </a:r>
          </a:p>
          <a:p>
            <a:pPr lvl="1"/>
            <a:r>
              <a:rPr lang="en-US" dirty="0" smtClean="0"/>
              <a:t>Or put into a list with </a:t>
            </a:r>
            <a:r>
              <a:rPr lang="en-US" dirty="0" err="1" smtClean="0">
                <a:latin typeface="Courier New" pitchFamily="49" charset="0"/>
                <a:cs typeface="Courier New" pitchFamily="49" charset="0"/>
              </a:rPr>
              <a:t>ToList</a:t>
            </a:r>
            <a:r>
              <a:rPr lang="en-US" dirty="0" smtClean="0">
                <a:latin typeface="Courier New" pitchFamily="49" charset="0"/>
                <a:cs typeface="Courier New" pitchFamily="49" charset="0"/>
              </a:rPr>
              <a:t>()</a:t>
            </a:r>
            <a:endParaRPr lang="en-US" dirty="0" smtClean="0"/>
          </a:p>
          <a:p>
            <a:pPr lvl="1"/>
            <a:r>
              <a:rPr lang="en-US" dirty="0" smtClean="0"/>
              <a:t>Each item in the result set is then executed in sequence</a:t>
            </a:r>
          </a:p>
        </p:txBody>
      </p:sp>
      <p:sp>
        <p:nvSpPr>
          <p:cNvPr id="18435" name="Espace réservé du contenu 3"/>
          <p:cNvSpPr>
            <a:spLocks noGrp="1"/>
          </p:cNvSpPr>
          <p:nvPr>
            <p:ph sz="quarter" idx="13"/>
          </p:nvPr>
        </p:nvSpPr>
        <p:spPr/>
        <p:txBody>
          <a:bodyPr/>
          <a:lstStyle/>
          <a:p>
            <a:r>
              <a:rPr lang="en-US" dirty="0" smtClean="0"/>
              <a:t>PLINQ</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Enumerating a PLINQ Query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latin typeface="Courier New" pitchFamily="49" charset="0"/>
                <a:cs typeface="Courier New" pitchFamily="49" charset="0"/>
              </a:rPr>
              <a:t>ForAll</a:t>
            </a:r>
            <a:r>
              <a:rPr lang="en-US" dirty="0" smtClean="0"/>
              <a:t> can avoid merge phase, leading to a faster execution time</a:t>
            </a:r>
          </a:p>
          <a:p>
            <a:pPr lvl="1"/>
            <a:r>
              <a:rPr lang="en-US" dirty="0" smtClean="0"/>
              <a:t>Can use the </a:t>
            </a:r>
            <a:r>
              <a:rPr lang="en-US" dirty="0" err="1" smtClean="0">
                <a:latin typeface="Courier New" pitchFamily="49" charset="0"/>
                <a:cs typeface="Courier New" pitchFamily="49" charset="0"/>
              </a:rPr>
              <a:t>ConcurrentBag</a:t>
            </a:r>
            <a:r>
              <a:rPr lang="en-US" dirty="0" smtClean="0"/>
              <a:t> collection </a:t>
            </a:r>
          </a:p>
          <a:p>
            <a:pPr lvl="1"/>
            <a:r>
              <a:rPr lang="en-US" dirty="0" smtClean="0"/>
              <a:t>Generic thread-safe unordered collection</a:t>
            </a:r>
          </a:p>
        </p:txBody>
      </p:sp>
      <p:sp>
        <p:nvSpPr>
          <p:cNvPr id="18435" name="Espace réservé du contenu 3"/>
          <p:cNvSpPr>
            <a:spLocks noGrp="1"/>
          </p:cNvSpPr>
          <p:nvPr>
            <p:ph sz="quarter" idx="13"/>
          </p:nvPr>
        </p:nvSpPr>
        <p:spPr/>
        <p:txBody>
          <a:bodyPr/>
          <a:lstStyle/>
          <a:p>
            <a:r>
              <a:rPr lang="en-US" dirty="0" smtClean="0"/>
              <a:t>PLINQ</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8" name="Group 57"/>
          <p:cNvGrpSpPr/>
          <p:nvPr/>
        </p:nvGrpSpPr>
        <p:grpSpPr>
          <a:xfrm>
            <a:off x="830366" y="3103325"/>
            <a:ext cx="7390294" cy="1986423"/>
            <a:chOff x="830366" y="3907971"/>
            <a:chExt cx="7390294" cy="1986423"/>
          </a:xfrm>
        </p:grpSpPr>
        <p:sp>
          <p:nvSpPr>
            <p:cNvPr id="59" name="shape50"/>
            <p:cNvSpPr/>
            <p:nvPr/>
          </p:nvSpPr>
          <p:spPr bwMode="blackWhite">
            <a:xfrm>
              <a:off x="830366" y="4433462"/>
              <a:ext cx="544286" cy="611386"/>
            </a:xfrm>
            <a:prstGeom prst="flowChartMagneticDisk">
              <a:avLst/>
            </a:prstGeom>
            <a:solidFill>
              <a:srgbClr val="FFCC99"/>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60" name="shape49"/>
            <p:cNvSpPr/>
            <p:nvPr/>
          </p:nvSpPr>
          <p:spPr bwMode="blackWhite">
            <a:xfrm>
              <a:off x="1995137" y="4237519"/>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61" name="shape48"/>
            <p:cNvSpPr/>
            <p:nvPr/>
          </p:nvSpPr>
          <p:spPr bwMode="blackWhite">
            <a:xfrm>
              <a:off x="1995137" y="4433462"/>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62" name="shape47"/>
            <p:cNvSpPr/>
            <p:nvPr/>
          </p:nvSpPr>
          <p:spPr bwMode="blackWhite">
            <a:xfrm>
              <a:off x="1995137" y="4629405"/>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63" name="shape46"/>
            <p:cNvSpPr/>
            <p:nvPr/>
          </p:nvSpPr>
          <p:spPr bwMode="blackWhite">
            <a:xfrm>
              <a:off x="1995137" y="4825348"/>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64" name="shape45"/>
            <p:cNvSpPr/>
            <p:nvPr/>
          </p:nvSpPr>
          <p:spPr bwMode="blackWhite">
            <a:xfrm>
              <a:off x="1995137" y="5021291"/>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65" name="shape44"/>
            <p:cNvSpPr/>
            <p:nvPr/>
          </p:nvSpPr>
          <p:spPr bwMode="blackWhite">
            <a:xfrm>
              <a:off x="1995137" y="5217234"/>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66" name="shape43"/>
            <p:cNvSpPr/>
            <p:nvPr/>
          </p:nvSpPr>
          <p:spPr bwMode="blackWhite">
            <a:xfrm>
              <a:off x="3486472" y="4433462"/>
              <a:ext cx="653151" cy="573822"/>
            </a:xfrm>
            <a:prstGeom prst="roundRect">
              <a:avLst/>
            </a:prstGeom>
            <a:solidFill>
              <a:srgbClr val="CCECFF"/>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400" b="0" i="0" u="none" strike="noStrike" kern="0" cap="none" spc="0" normalizeH="0" baseline="0" noProof="0" dirty="0" smtClean="0">
                  <a:ln>
                    <a:noFill/>
                  </a:ln>
                  <a:solidFill>
                    <a:srgbClr val="000080"/>
                  </a:solidFill>
                  <a:effectLst/>
                  <a:uLnTx/>
                  <a:uFillTx/>
                  <a:latin typeface="Arial" charset="0"/>
                </a:rPr>
                <a:t>Task</a:t>
              </a:r>
            </a:p>
          </p:txBody>
        </p:sp>
        <p:cxnSp>
          <p:nvCxnSpPr>
            <p:cNvPr id="67" name="shape42"/>
            <p:cNvCxnSpPr>
              <a:stCxn id="59" idx="4"/>
              <a:endCxn id="60" idx="1"/>
            </p:cNvCxnSpPr>
            <p:nvPr/>
          </p:nvCxnSpPr>
          <p:spPr bwMode="auto">
            <a:xfrm flipV="1">
              <a:off x="1374652" y="4391408"/>
              <a:ext cx="620485" cy="347747"/>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68" name="shape41"/>
            <p:cNvCxnSpPr>
              <a:stCxn id="59" idx="4"/>
              <a:endCxn id="61" idx="1"/>
            </p:cNvCxnSpPr>
            <p:nvPr/>
          </p:nvCxnSpPr>
          <p:spPr bwMode="auto">
            <a:xfrm flipV="1">
              <a:off x="1374652" y="4587351"/>
              <a:ext cx="620485" cy="151804"/>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69" name="shape40"/>
            <p:cNvCxnSpPr>
              <a:stCxn id="59" idx="4"/>
              <a:endCxn id="62" idx="1"/>
            </p:cNvCxnSpPr>
            <p:nvPr/>
          </p:nvCxnSpPr>
          <p:spPr bwMode="auto">
            <a:xfrm>
              <a:off x="1374652" y="4739155"/>
              <a:ext cx="620485" cy="44139"/>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70" name="shape39"/>
            <p:cNvCxnSpPr>
              <a:stCxn id="59" idx="4"/>
              <a:endCxn id="63" idx="1"/>
            </p:cNvCxnSpPr>
            <p:nvPr/>
          </p:nvCxnSpPr>
          <p:spPr bwMode="auto">
            <a:xfrm>
              <a:off x="1374652" y="4739155"/>
              <a:ext cx="620485" cy="240082"/>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71" name="shape38"/>
            <p:cNvCxnSpPr>
              <a:stCxn id="59" idx="4"/>
              <a:endCxn id="64" idx="1"/>
            </p:cNvCxnSpPr>
            <p:nvPr/>
          </p:nvCxnSpPr>
          <p:spPr bwMode="auto">
            <a:xfrm>
              <a:off x="1374652" y="4739155"/>
              <a:ext cx="620485" cy="436025"/>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72" name="shape37"/>
            <p:cNvCxnSpPr>
              <a:stCxn id="59" idx="4"/>
              <a:endCxn id="65" idx="1"/>
            </p:cNvCxnSpPr>
            <p:nvPr/>
          </p:nvCxnSpPr>
          <p:spPr bwMode="auto">
            <a:xfrm>
              <a:off x="1374652" y="4739155"/>
              <a:ext cx="620485" cy="631968"/>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sp>
          <p:nvSpPr>
            <p:cNvPr id="73" name="shape36"/>
            <p:cNvSpPr txBox="1"/>
            <p:nvPr/>
          </p:nvSpPr>
          <p:spPr>
            <a:xfrm>
              <a:off x="1825905" y="3907971"/>
              <a:ext cx="122020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smtClean="0">
                  <a:ln>
                    <a:noFill/>
                  </a:ln>
                  <a:solidFill>
                    <a:sysClr val="windowText" lastClr="000000"/>
                  </a:solidFill>
                  <a:effectLst/>
                  <a:uLnTx/>
                  <a:uFillTx/>
                </a:rPr>
                <a:t>PLINQ query</a:t>
              </a:r>
              <a:endParaRPr kumimoji="0" lang="fr-FR" sz="1400" b="0" i="0" u="none" strike="noStrike" kern="0" cap="none" spc="0" normalizeH="0" baseline="0" noProof="0" dirty="0">
                <a:ln>
                  <a:noFill/>
                </a:ln>
                <a:solidFill>
                  <a:sysClr val="windowText" lastClr="000000"/>
                </a:solidFill>
                <a:effectLst/>
                <a:uLnTx/>
                <a:uFillTx/>
              </a:endParaRPr>
            </a:p>
          </p:txBody>
        </p:sp>
        <p:cxnSp>
          <p:nvCxnSpPr>
            <p:cNvPr id="74" name="shape35"/>
            <p:cNvCxnSpPr>
              <a:stCxn id="60" idx="3"/>
              <a:endCxn id="66" idx="1"/>
            </p:cNvCxnSpPr>
            <p:nvPr/>
          </p:nvCxnSpPr>
          <p:spPr bwMode="auto">
            <a:xfrm>
              <a:off x="2876880" y="4391408"/>
              <a:ext cx="609592" cy="328965"/>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75" name="shape34"/>
            <p:cNvCxnSpPr>
              <a:stCxn id="61" idx="3"/>
              <a:endCxn id="66" idx="1"/>
            </p:cNvCxnSpPr>
            <p:nvPr/>
          </p:nvCxnSpPr>
          <p:spPr bwMode="auto">
            <a:xfrm>
              <a:off x="2876880" y="4587351"/>
              <a:ext cx="609592" cy="133022"/>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76" name="shape33"/>
            <p:cNvCxnSpPr>
              <a:stCxn id="62" idx="3"/>
              <a:endCxn id="66" idx="1"/>
            </p:cNvCxnSpPr>
            <p:nvPr/>
          </p:nvCxnSpPr>
          <p:spPr bwMode="auto">
            <a:xfrm flipV="1">
              <a:off x="2876880" y="4720373"/>
              <a:ext cx="609592" cy="62921"/>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77" name="shape32"/>
            <p:cNvCxnSpPr>
              <a:stCxn id="63" idx="3"/>
              <a:endCxn id="66" idx="1"/>
            </p:cNvCxnSpPr>
            <p:nvPr/>
          </p:nvCxnSpPr>
          <p:spPr bwMode="auto">
            <a:xfrm flipV="1">
              <a:off x="2876880" y="4720373"/>
              <a:ext cx="609592" cy="258864"/>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78" name="shape31"/>
            <p:cNvCxnSpPr>
              <a:stCxn id="64" idx="3"/>
              <a:endCxn id="66" idx="1"/>
            </p:cNvCxnSpPr>
            <p:nvPr/>
          </p:nvCxnSpPr>
          <p:spPr bwMode="auto">
            <a:xfrm flipV="1">
              <a:off x="2876880" y="4720373"/>
              <a:ext cx="609592" cy="454807"/>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79" name="shape30"/>
            <p:cNvCxnSpPr>
              <a:stCxn id="65" idx="3"/>
              <a:endCxn id="66" idx="1"/>
            </p:cNvCxnSpPr>
            <p:nvPr/>
          </p:nvCxnSpPr>
          <p:spPr bwMode="auto">
            <a:xfrm flipV="1">
              <a:off x="2876880" y="4720373"/>
              <a:ext cx="609592" cy="650750"/>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sp>
          <p:nvSpPr>
            <p:cNvPr id="80" name="shape29"/>
            <p:cNvSpPr txBox="1"/>
            <p:nvPr/>
          </p:nvSpPr>
          <p:spPr>
            <a:xfrm>
              <a:off x="3107303" y="3907971"/>
              <a:ext cx="1324402"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ForEach</a:t>
              </a:r>
              <a:r>
                <a:rPr kumimoji="0" lang="fr-FR" sz="1400" b="0" i="0" u="none" strike="noStrike" kern="0" cap="none" spc="0" normalizeH="0" baseline="0" noProof="0" dirty="0" smtClean="0">
                  <a:ln>
                    <a:noFill/>
                  </a:ln>
                  <a:solidFill>
                    <a:sysClr val="windowText" lastClr="000000"/>
                  </a:solidFill>
                  <a:effectLst/>
                  <a:uLnTx/>
                  <a:uFillTx/>
                </a:rPr>
                <a:t> loop</a:t>
              </a:r>
              <a:endParaRPr kumimoji="0" lang="fr-FR" sz="1400" b="0" i="0" u="none" strike="noStrike" kern="0" cap="none" spc="0" normalizeH="0" baseline="0" noProof="0" dirty="0">
                <a:ln>
                  <a:noFill/>
                </a:ln>
                <a:solidFill>
                  <a:sysClr val="windowText" lastClr="000000"/>
                </a:solidFill>
                <a:effectLst/>
                <a:uLnTx/>
                <a:uFillTx/>
              </a:endParaRPr>
            </a:p>
          </p:txBody>
        </p:sp>
        <p:sp>
          <p:nvSpPr>
            <p:cNvPr id="81" name="shape28"/>
            <p:cNvSpPr/>
            <p:nvPr/>
          </p:nvSpPr>
          <p:spPr bwMode="blackWhite">
            <a:xfrm>
              <a:off x="4673023" y="4433462"/>
              <a:ext cx="544286" cy="611386"/>
            </a:xfrm>
            <a:prstGeom prst="flowChartMagneticDisk">
              <a:avLst/>
            </a:prstGeom>
            <a:solidFill>
              <a:srgbClr val="FFCC99"/>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82" name="shape27"/>
            <p:cNvSpPr/>
            <p:nvPr/>
          </p:nvSpPr>
          <p:spPr bwMode="blackWhite">
            <a:xfrm>
              <a:off x="5837794" y="4237519"/>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83" name="shape26"/>
            <p:cNvSpPr/>
            <p:nvPr/>
          </p:nvSpPr>
          <p:spPr bwMode="blackWhite">
            <a:xfrm>
              <a:off x="5837794" y="4433462"/>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84" name="shape25"/>
            <p:cNvSpPr/>
            <p:nvPr/>
          </p:nvSpPr>
          <p:spPr bwMode="blackWhite">
            <a:xfrm>
              <a:off x="5837794" y="4629405"/>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85" name="shape24"/>
            <p:cNvSpPr/>
            <p:nvPr/>
          </p:nvSpPr>
          <p:spPr bwMode="blackWhite">
            <a:xfrm>
              <a:off x="5837794" y="4825348"/>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86" name="shape23"/>
            <p:cNvSpPr/>
            <p:nvPr/>
          </p:nvSpPr>
          <p:spPr bwMode="blackWhite">
            <a:xfrm>
              <a:off x="5837794" y="5021291"/>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87" name="shape22"/>
            <p:cNvSpPr/>
            <p:nvPr/>
          </p:nvSpPr>
          <p:spPr bwMode="blackWhite">
            <a:xfrm>
              <a:off x="5837794" y="5217234"/>
              <a:ext cx="881743" cy="307777"/>
            </a:xfrm>
            <a:prstGeom prst="rect">
              <a:avLst/>
            </a:prstGeom>
            <a:solidFill>
              <a:srgbClr val="FF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0" cap="none" spc="0" normalizeH="0" baseline="0" noProof="0" dirty="0" smtClean="0">
                <a:ln>
                  <a:noFill/>
                </a:ln>
                <a:solidFill>
                  <a:srgbClr val="000080"/>
                </a:solidFill>
                <a:effectLst/>
                <a:uLnTx/>
                <a:uFillTx/>
                <a:latin typeface="Arial" charset="0"/>
              </a:endParaRPr>
            </a:p>
          </p:txBody>
        </p:sp>
        <p:cxnSp>
          <p:nvCxnSpPr>
            <p:cNvPr id="88" name="shape21"/>
            <p:cNvCxnSpPr>
              <a:stCxn id="81" idx="4"/>
              <a:endCxn id="82" idx="1"/>
            </p:cNvCxnSpPr>
            <p:nvPr/>
          </p:nvCxnSpPr>
          <p:spPr bwMode="auto">
            <a:xfrm flipV="1">
              <a:off x="5217309" y="4391408"/>
              <a:ext cx="620485" cy="347747"/>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89" name="shape20"/>
            <p:cNvCxnSpPr>
              <a:stCxn id="81" idx="4"/>
              <a:endCxn id="83" idx="1"/>
            </p:cNvCxnSpPr>
            <p:nvPr/>
          </p:nvCxnSpPr>
          <p:spPr bwMode="auto">
            <a:xfrm flipV="1">
              <a:off x="5217309" y="4587351"/>
              <a:ext cx="620485" cy="151804"/>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90" name="shape19"/>
            <p:cNvCxnSpPr>
              <a:stCxn id="81" idx="4"/>
              <a:endCxn id="84" idx="1"/>
            </p:cNvCxnSpPr>
            <p:nvPr/>
          </p:nvCxnSpPr>
          <p:spPr bwMode="auto">
            <a:xfrm>
              <a:off x="5217309" y="4739155"/>
              <a:ext cx="620485" cy="44139"/>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91" name="shape18"/>
            <p:cNvCxnSpPr>
              <a:stCxn id="81" idx="4"/>
              <a:endCxn id="85" idx="1"/>
            </p:cNvCxnSpPr>
            <p:nvPr/>
          </p:nvCxnSpPr>
          <p:spPr bwMode="auto">
            <a:xfrm>
              <a:off x="5217309" y="4739155"/>
              <a:ext cx="620485" cy="240082"/>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92" name="shape17"/>
            <p:cNvCxnSpPr>
              <a:stCxn id="81" idx="4"/>
              <a:endCxn id="86" idx="1"/>
            </p:cNvCxnSpPr>
            <p:nvPr/>
          </p:nvCxnSpPr>
          <p:spPr bwMode="auto">
            <a:xfrm>
              <a:off x="5217309" y="4739155"/>
              <a:ext cx="620485" cy="436025"/>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93" name="shape16"/>
            <p:cNvCxnSpPr>
              <a:stCxn id="81" idx="4"/>
              <a:endCxn id="87" idx="1"/>
            </p:cNvCxnSpPr>
            <p:nvPr/>
          </p:nvCxnSpPr>
          <p:spPr bwMode="auto">
            <a:xfrm>
              <a:off x="5217309" y="4739155"/>
              <a:ext cx="620485" cy="631968"/>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sp>
          <p:nvSpPr>
            <p:cNvPr id="94" name="shape15"/>
            <p:cNvSpPr txBox="1"/>
            <p:nvPr/>
          </p:nvSpPr>
          <p:spPr>
            <a:xfrm>
              <a:off x="5668562" y="3907971"/>
              <a:ext cx="122020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smtClean="0">
                  <a:ln>
                    <a:noFill/>
                  </a:ln>
                  <a:solidFill>
                    <a:sysClr val="windowText" lastClr="000000"/>
                  </a:solidFill>
                  <a:effectLst/>
                  <a:uLnTx/>
                  <a:uFillTx/>
                </a:rPr>
                <a:t>PLINQ query</a:t>
              </a:r>
              <a:endParaRPr kumimoji="0" lang="fr-FR" sz="1400" b="0" i="0" u="none" strike="noStrike" kern="0" cap="none" spc="0" normalizeH="0" baseline="0" noProof="0" dirty="0">
                <a:ln>
                  <a:noFill/>
                </a:ln>
                <a:solidFill>
                  <a:sysClr val="windowText" lastClr="000000"/>
                </a:solidFill>
                <a:effectLst/>
                <a:uLnTx/>
                <a:uFillTx/>
              </a:endParaRPr>
            </a:p>
          </p:txBody>
        </p:sp>
        <p:sp>
          <p:nvSpPr>
            <p:cNvPr id="95" name="shape14"/>
            <p:cNvSpPr txBox="1"/>
            <p:nvPr/>
          </p:nvSpPr>
          <p:spPr>
            <a:xfrm>
              <a:off x="7003660" y="3907971"/>
              <a:ext cx="1217000"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smtClean="0">
                  <a:ln>
                    <a:noFill/>
                  </a:ln>
                  <a:solidFill>
                    <a:sysClr val="windowText" lastClr="000000"/>
                  </a:solidFill>
                  <a:effectLst/>
                  <a:uLnTx/>
                  <a:uFillTx/>
                  <a:latin typeface="Courier New" pitchFamily="49" charset="0"/>
                  <a:cs typeface="Courier New" pitchFamily="49" charset="0"/>
                </a:rPr>
                <a:t>ForAll</a:t>
              </a:r>
              <a:r>
                <a:rPr kumimoji="0" lang="fr-FR" sz="1400" b="0" i="0" u="none" strike="noStrike" kern="0" cap="none" spc="0" normalizeH="0" baseline="0" noProof="0" dirty="0" smtClean="0">
                  <a:ln>
                    <a:noFill/>
                  </a:ln>
                  <a:solidFill>
                    <a:sysClr val="windowText" lastClr="000000"/>
                  </a:solidFill>
                  <a:effectLst/>
                  <a:uLnTx/>
                  <a:uFillTx/>
                </a:rPr>
                <a:t> loop</a:t>
              </a:r>
              <a:endParaRPr kumimoji="0" lang="fr-FR" sz="1400" b="0" i="0" u="none" strike="noStrike" kern="0" cap="none" spc="0" normalizeH="0" baseline="0" noProof="0" dirty="0">
                <a:ln>
                  <a:noFill/>
                </a:ln>
                <a:solidFill>
                  <a:sysClr val="windowText" lastClr="000000"/>
                </a:solidFill>
                <a:effectLst/>
                <a:uLnTx/>
                <a:uFillTx/>
              </a:endParaRPr>
            </a:p>
          </p:txBody>
        </p:sp>
        <p:sp>
          <p:nvSpPr>
            <p:cNvPr id="96" name="shape13"/>
            <p:cNvSpPr/>
            <p:nvPr/>
          </p:nvSpPr>
          <p:spPr bwMode="blackWhite">
            <a:xfrm>
              <a:off x="7171288" y="4237519"/>
              <a:ext cx="881743" cy="195943"/>
            </a:xfrm>
            <a:prstGeom prst="rect">
              <a:avLst/>
            </a:prstGeom>
            <a:solidFill>
              <a:srgbClr val="CCECFF"/>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1400" b="0" i="0" u="none" strike="noStrike" kern="0" cap="none" spc="0" normalizeH="0" baseline="0" noProof="0" dirty="0" smtClean="0">
                  <a:ln>
                    <a:noFill/>
                  </a:ln>
                  <a:solidFill>
                    <a:srgbClr val="000080"/>
                  </a:solidFill>
                  <a:effectLst/>
                  <a:uLnTx/>
                  <a:uFillTx/>
                  <a:latin typeface="Arial" charset="0"/>
                </a:rPr>
                <a:t>Task</a:t>
              </a:r>
            </a:p>
          </p:txBody>
        </p:sp>
        <p:sp>
          <p:nvSpPr>
            <p:cNvPr id="97" name="shape12"/>
            <p:cNvSpPr/>
            <p:nvPr/>
          </p:nvSpPr>
          <p:spPr bwMode="blackWhite">
            <a:xfrm>
              <a:off x="7171288" y="4433462"/>
              <a:ext cx="881743" cy="195943"/>
            </a:xfrm>
            <a:prstGeom prst="rect">
              <a:avLst/>
            </a:prstGeom>
            <a:solidFill>
              <a:srgbClr val="CCECFF"/>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ysClr val="windowText" lastClr="000000"/>
                  </a:solidFill>
                  <a:effectLst/>
                  <a:uLnTx/>
                  <a:uFillTx/>
                </a:rPr>
                <a:t>Task</a:t>
              </a: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98" name="shape11"/>
            <p:cNvSpPr/>
            <p:nvPr/>
          </p:nvSpPr>
          <p:spPr bwMode="blackWhite">
            <a:xfrm>
              <a:off x="7171288" y="4629405"/>
              <a:ext cx="881743" cy="195943"/>
            </a:xfrm>
            <a:prstGeom prst="rect">
              <a:avLst/>
            </a:prstGeom>
            <a:solidFill>
              <a:srgbClr val="CCECFF"/>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ysClr val="windowText" lastClr="000000"/>
                  </a:solidFill>
                  <a:effectLst/>
                  <a:uLnTx/>
                  <a:uFillTx/>
                </a:rPr>
                <a:t>Task</a:t>
              </a:r>
              <a:endParaRPr kumimoji="0" lang="fr-FR" sz="1400" b="0" i="0" u="none" strike="noStrike" kern="0" cap="none" spc="0" normalizeH="0" baseline="0" noProof="0" dirty="0" smtClean="0">
                <a:ln>
                  <a:noFill/>
                </a:ln>
                <a:solidFill>
                  <a:srgbClr val="000080"/>
                </a:solidFill>
                <a:effectLst/>
                <a:uLnTx/>
                <a:uFillTx/>
                <a:latin typeface="Arial" charset="0"/>
              </a:endParaRPr>
            </a:p>
          </p:txBody>
        </p:sp>
        <p:sp>
          <p:nvSpPr>
            <p:cNvPr id="99" name="shape10"/>
            <p:cNvSpPr/>
            <p:nvPr/>
          </p:nvSpPr>
          <p:spPr bwMode="blackWhite">
            <a:xfrm>
              <a:off x="7171288" y="4825348"/>
              <a:ext cx="881743" cy="195943"/>
            </a:xfrm>
            <a:prstGeom prst="rect">
              <a:avLst/>
            </a:prstGeom>
            <a:solidFill>
              <a:srgbClr val="CCECFF"/>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rPr>
                <a:t>Task</a:t>
              </a:r>
              <a:endParaRPr kumimoji="0" lang="fr-FR" sz="1400" b="0" i="0" u="none" strike="noStrike" kern="0" cap="none" spc="0" normalizeH="0" baseline="0" noProof="0" dirty="0" smtClean="0">
                <a:ln>
                  <a:noFill/>
                </a:ln>
                <a:solidFill>
                  <a:srgbClr val="000000"/>
                </a:solidFill>
                <a:effectLst/>
                <a:uLnTx/>
                <a:uFillTx/>
              </a:endParaRPr>
            </a:p>
          </p:txBody>
        </p:sp>
        <p:sp>
          <p:nvSpPr>
            <p:cNvPr id="100" name="shape9"/>
            <p:cNvSpPr/>
            <p:nvPr/>
          </p:nvSpPr>
          <p:spPr bwMode="blackWhite">
            <a:xfrm>
              <a:off x="7171288" y="5021291"/>
              <a:ext cx="881743" cy="195943"/>
            </a:xfrm>
            <a:prstGeom prst="rect">
              <a:avLst/>
            </a:prstGeom>
            <a:solidFill>
              <a:srgbClr val="CCECFF"/>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rPr>
                <a:t>Task</a:t>
              </a:r>
              <a:endParaRPr kumimoji="0" lang="fr-FR" sz="1400" b="0" i="0" u="none" strike="noStrike" kern="0" cap="none" spc="0" normalizeH="0" baseline="0" noProof="0" dirty="0" smtClean="0">
                <a:ln>
                  <a:noFill/>
                </a:ln>
                <a:solidFill>
                  <a:srgbClr val="000000"/>
                </a:solidFill>
                <a:effectLst/>
                <a:uLnTx/>
                <a:uFillTx/>
              </a:endParaRPr>
            </a:p>
          </p:txBody>
        </p:sp>
        <p:sp>
          <p:nvSpPr>
            <p:cNvPr id="101" name="shape8"/>
            <p:cNvSpPr/>
            <p:nvPr/>
          </p:nvSpPr>
          <p:spPr bwMode="blackWhite">
            <a:xfrm>
              <a:off x="7171288" y="5217234"/>
              <a:ext cx="881743" cy="195943"/>
            </a:xfrm>
            <a:prstGeom prst="rect">
              <a:avLst/>
            </a:prstGeom>
            <a:solidFill>
              <a:srgbClr val="CCECFF"/>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a:ln>
                    <a:noFill/>
                  </a:ln>
                  <a:solidFill>
                    <a:srgbClr val="000000"/>
                  </a:solidFill>
                  <a:effectLst/>
                  <a:uLnTx/>
                  <a:uFillTx/>
                </a:rPr>
                <a:t>Task</a:t>
              </a:r>
              <a:endParaRPr kumimoji="0" lang="fr-FR" sz="1400" b="0" i="0" u="none" strike="noStrike" kern="0" cap="none" spc="0" normalizeH="0" baseline="0" noProof="0" dirty="0" smtClean="0">
                <a:ln>
                  <a:noFill/>
                </a:ln>
                <a:solidFill>
                  <a:srgbClr val="000000"/>
                </a:solidFill>
                <a:effectLst/>
                <a:uLnTx/>
                <a:uFillTx/>
              </a:endParaRPr>
            </a:p>
          </p:txBody>
        </p:sp>
        <p:cxnSp>
          <p:nvCxnSpPr>
            <p:cNvPr id="102" name="shape7"/>
            <p:cNvCxnSpPr>
              <a:stCxn id="82" idx="3"/>
              <a:endCxn id="96" idx="1"/>
            </p:cNvCxnSpPr>
            <p:nvPr/>
          </p:nvCxnSpPr>
          <p:spPr bwMode="auto">
            <a:xfrm flipV="1">
              <a:off x="6719537" y="4335491"/>
              <a:ext cx="451751" cy="55917"/>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103" name="shape6"/>
            <p:cNvCxnSpPr>
              <a:stCxn id="83" idx="3"/>
              <a:endCxn id="97" idx="1"/>
            </p:cNvCxnSpPr>
            <p:nvPr/>
          </p:nvCxnSpPr>
          <p:spPr bwMode="auto">
            <a:xfrm flipV="1">
              <a:off x="6719537" y="4531434"/>
              <a:ext cx="451751" cy="55917"/>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104" name="shape5"/>
            <p:cNvCxnSpPr>
              <a:stCxn id="84" idx="3"/>
              <a:endCxn id="98" idx="1"/>
            </p:cNvCxnSpPr>
            <p:nvPr/>
          </p:nvCxnSpPr>
          <p:spPr bwMode="auto">
            <a:xfrm flipV="1">
              <a:off x="6719537" y="4727377"/>
              <a:ext cx="451751" cy="55917"/>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105" name="shape4"/>
            <p:cNvCxnSpPr>
              <a:stCxn id="85" idx="3"/>
              <a:endCxn id="99" idx="1"/>
            </p:cNvCxnSpPr>
            <p:nvPr/>
          </p:nvCxnSpPr>
          <p:spPr bwMode="auto">
            <a:xfrm flipV="1">
              <a:off x="6719537" y="4923320"/>
              <a:ext cx="451751" cy="55917"/>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106" name="shape3"/>
            <p:cNvCxnSpPr>
              <a:stCxn id="86" idx="3"/>
              <a:endCxn id="100" idx="1"/>
            </p:cNvCxnSpPr>
            <p:nvPr/>
          </p:nvCxnSpPr>
          <p:spPr bwMode="auto">
            <a:xfrm flipV="1">
              <a:off x="6719537" y="5119263"/>
              <a:ext cx="451751" cy="55917"/>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cxnSp>
          <p:nvCxnSpPr>
            <p:cNvPr id="107" name="shape2"/>
            <p:cNvCxnSpPr>
              <a:stCxn id="87" idx="3"/>
              <a:endCxn id="101" idx="1"/>
            </p:cNvCxnSpPr>
            <p:nvPr/>
          </p:nvCxnSpPr>
          <p:spPr bwMode="auto">
            <a:xfrm flipV="1">
              <a:off x="6719537" y="5315206"/>
              <a:ext cx="451751" cy="55917"/>
            </a:xfrm>
            <a:prstGeom prst="straightConnector1">
              <a:avLst/>
            </a:prstGeom>
            <a:solidFill>
              <a:srgbClr val="FFFFCC"/>
            </a:solidFill>
            <a:ln w="12700" cap="flat" cmpd="sng" algn="ctr">
              <a:solidFill>
                <a:srgbClr val="000080"/>
              </a:solidFill>
              <a:prstDash val="solid"/>
              <a:round/>
              <a:headEnd type="none" w="med" len="med"/>
              <a:tailEnd type="triangle" w="lg" len="lg"/>
            </a:ln>
            <a:effectLst/>
          </p:spPr>
        </p:cxnSp>
        <p:sp>
          <p:nvSpPr>
            <p:cNvPr id="108" name="shape1"/>
            <p:cNvSpPr/>
            <p:nvPr/>
          </p:nvSpPr>
          <p:spPr bwMode="blackWhite">
            <a:xfrm>
              <a:off x="3043390" y="5586617"/>
              <a:ext cx="1096233" cy="307777"/>
            </a:xfrm>
            <a:prstGeom prst="wedgeRectCallout">
              <a:avLst>
                <a:gd name="adj1" fmla="val -19126"/>
                <a:gd name="adj2" fmla="val -269366"/>
              </a:avLst>
            </a:prstGeom>
            <a:solidFill>
              <a:srgbClr val="CCFFCC"/>
            </a:solidFill>
            <a:ln w="12700" cap="flat" cmpd="sng" algn="ctr">
              <a:solidFill>
                <a:srgbClr val="000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Bottleneck</a:t>
              </a:r>
              <a:endParaRPr kumimoji="0" lang="en-US" sz="14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a:endParaRPr lang="en-US" dirty="0" smtClean="0"/>
          </a:p>
          <a:p>
            <a:pPr lvl="1"/>
            <a:endParaRPr lang="en-US" dirty="0" smtClean="0"/>
          </a:p>
          <a:p>
            <a:pPr lvl="1"/>
            <a:r>
              <a:rPr lang="en-US" dirty="0" smtClean="0"/>
              <a:t>Multitasking and Parallel Programming</a:t>
            </a:r>
          </a:p>
          <a:p>
            <a:pPr lvl="1"/>
            <a:r>
              <a:rPr lang="en-US" dirty="0" smtClean="0"/>
              <a:t>PLINQ</a:t>
            </a:r>
          </a:p>
          <a:p>
            <a:pPr lvl="1"/>
            <a:r>
              <a:rPr lang="en-US" dirty="0" smtClean="0"/>
              <a:t>Asynchronous Calls</a:t>
            </a:r>
          </a:p>
        </p:txBody>
      </p:sp>
      <p:sp>
        <p:nvSpPr>
          <p:cNvPr id="35843" name="Espace réservé du contenu 3"/>
          <p:cNvSpPr>
            <a:spLocks noGrp="1"/>
          </p:cNvSpPr>
          <p:nvPr>
            <p:ph sz="quarter" idx="13"/>
          </p:nvPr>
        </p:nvSpPr>
        <p:spPr/>
        <p:txBody>
          <a:bodyPr/>
          <a:lstStyle/>
          <a:p>
            <a:pPr>
              <a:defRPr/>
            </a:pPr>
            <a:r>
              <a:rPr lang="en-US" dirty="0" smtClean="0">
                <a:ea typeface="MS PGothic" charset="0"/>
                <a:cs typeface="Myriad Pro"/>
              </a:rPr>
              <a:t>Parallel and Asynchronous Computing</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Concurrent Collections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Concurrent collections are thread-safe</a:t>
            </a:r>
          </a:p>
          <a:p>
            <a:pPr lvl="1"/>
            <a:r>
              <a:rPr lang="en-US" dirty="0" smtClean="0"/>
              <a:t>Include their own locking mechanism</a:t>
            </a:r>
          </a:p>
          <a:p>
            <a:pPr lvl="1"/>
            <a:r>
              <a:rPr lang="en-US" dirty="0" smtClean="0"/>
              <a:t>In the</a:t>
            </a:r>
            <a:r>
              <a:rPr lang="en-US" sz="2000" dirty="0" smtClean="0"/>
              <a:t> </a:t>
            </a:r>
            <a:r>
              <a:rPr lang="en-US" sz="2000" dirty="0" err="1" smtClean="0">
                <a:latin typeface="Courier New" pitchFamily="49" charset="0"/>
                <a:cs typeface="Courier New" pitchFamily="49" charset="0"/>
              </a:rPr>
              <a:t>System.Collections.Concurrent</a:t>
            </a:r>
            <a:r>
              <a:rPr lang="en-US" sz="2000" dirty="0" smtClean="0"/>
              <a:t> </a:t>
            </a:r>
            <a:r>
              <a:rPr lang="en-US" dirty="0" smtClean="0"/>
              <a:t>namespace</a:t>
            </a:r>
          </a:p>
        </p:txBody>
      </p:sp>
      <p:sp>
        <p:nvSpPr>
          <p:cNvPr id="18435" name="Espace réservé du contenu 3"/>
          <p:cNvSpPr>
            <a:spLocks noGrp="1"/>
          </p:cNvSpPr>
          <p:nvPr>
            <p:ph sz="quarter" idx="13"/>
          </p:nvPr>
        </p:nvSpPr>
        <p:spPr/>
        <p:txBody>
          <a:bodyPr/>
          <a:lstStyle/>
          <a:p>
            <a:r>
              <a:rPr lang="en-US" dirty="0" smtClean="0"/>
              <a:t>PLINQ</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09" name="Espace réservé du contenu 4"/>
          <p:cNvGraphicFramePr>
            <a:graphicFrameLocks/>
          </p:cNvGraphicFramePr>
          <p:nvPr>
            <p:extLst>
              <p:ext uri="{D42A27DB-BD31-4B8C-83A1-F6EECF244321}">
                <p14:modId xmlns:p14="http://schemas.microsoft.com/office/powerpoint/2010/main" val="3916901185"/>
              </p:ext>
            </p:extLst>
          </p:nvPr>
        </p:nvGraphicFramePr>
        <p:xfrm>
          <a:off x="457200" y="2641476"/>
          <a:ext cx="8363272" cy="2494055"/>
        </p:xfrm>
        <a:graphic>
          <a:graphicData uri="http://schemas.openxmlformats.org/drawingml/2006/table">
            <a:tbl>
              <a:tblPr firstRow="1" bandRow="1">
                <a:tableStyleId>{5C22544A-7EE6-4342-B048-85BDC9FD1C3A}</a:tableStyleId>
              </a:tblPr>
              <a:tblGrid>
                <a:gridCol w="4978896"/>
                <a:gridCol w="3384376"/>
              </a:tblGrid>
              <a:tr h="370795">
                <a:tc>
                  <a:txBody>
                    <a:bodyPr/>
                    <a:lstStyle/>
                    <a:p>
                      <a:r>
                        <a:rPr lang="en-US" b="1" noProof="0" dirty="0" smtClean="0"/>
                        <a:t>Class</a:t>
                      </a:r>
                      <a:endParaRPr lang="en-US" b="1" noProof="0" dirty="0"/>
                    </a:p>
                  </a:txBody>
                  <a:tcPr anchor="ctr"/>
                </a:tc>
                <a:tc>
                  <a:txBody>
                    <a:bodyPr/>
                    <a:lstStyle/>
                    <a:p>
                      <a:r>
                        <a:rPr lang="en-US" b="1" noProof="0" dirty="0" smtClean="0"/>
                        <a:t>Description</a:t>
                      </a:r>
                      <a:endParaRPr lang="en-US" b="1" noProof="0" dirty="0"/>
                    </a:p>
                  </a:txBody>
                  <a:tcPr anchor="ctr"/>
                </a:tc>
              </a:tr>
              <a:tr h="370795">
                <a:tc>
                  <a:txBody>
                    <a:bodyPr/>
                    <a:lstStyle/>
                    <a:p>
                      <a:r>
                        <a:rPr lang="en-US" dirty="0" smtClean="0">
                          <a:latin typeface="Courier New" panose="02070309020205020404" pitchFamily="49" charset="0"/>
                          <a:cs typeface="Courier New" panose="02070309020205020404" pitchFamily="49" charset="0"/>
                        </a:rPr>
                        <a:t>ConcurrentBag&lt;T&gt;</a:t>
                      </a:r>
                      <a:endParaRPr lang="en-US" noProof="0" dirty="0">
                        <a:latin typeface="Courier New" panose="02070309020205020404" pitchFamily="49" charset="0"/>
                        <a:cs typeface="Courier New" panose="02070309020205020404" pitchFamily="49" charset="0"/>
                      </a:endParaRPr>
                    </a:p>
                  </a:txBody>
                  <a:tcPr anchor="ctr"/>
                </a:tc>
                <a:tc>
                  <a:txBody>
                    <a:bodyPr/>
                    <a:lstStyle/>
                    <a:p>
                      <a:r>
                        <a:rPr lang="en-US" dirty="0" smtClean="0"/>
                        <a:t>Thread-safe bag</a:t>
                      </a:r>
                      <a:endParaRPr lang="en-US" noProof="0" dirty="0"/>
                    </a:p>
                  </a:txBody>
                  <a:tcPr anchor="ctr"/>
                </a:tc>
              </a:tr>
              <a:tr h="370795">
                <a:tc>
                  <a:txBody>
                    <a:bodyPr/>
                    <a:lstStyle/>
                    <a:p>
                      <a:r>
                        <a:rPr lang="en-US" dirty="0" smtClean="0">
                          <a:latin typeface="Courier New" panose="02070309020205020404" pitchFamily="49" charset="0"/>
                          <a:cs typeface="Courier New" panose="02070309020205020404" pitchFamily="49" charset="0"/>
                        </a:rPr>
                        <a:t>ConcurrentDictionary&lt;Tkey, Tvalue&gt;</a:t>
                      </a:r>
                      <a:endParaRPr lang="en-US" noProof="0" dirty="0">
                        <a:latin typeface="Courier New" panose="02070309020205020404" pitchFamily="49" charset="0"/>
                        <a:cs typeface="Courier New" panose="02070309020205020404" pitchFamily="49" charset="0"/>
                      </a:endParaRPr>
                    </a:p>
                  </a:txBody>
                  <a:tcPr anchor="ctr"/>
                </a:tc>
                <a:tc>
                  <a:txBody>
                    <a:bodyPr/>
                    <a:lstStyle/>
                    <a:p>
                      <a:r>
                        <a:rPr lang="en-US" dirty="0" smtClean="0"/>
                        <a:t>Concurrent dictionary</a:t>
                      </a:r>
                      <a:endParaRPr lang="en-US" noProof="0" dirty="0"/>
                    </a:p>
                  </a:txBody>
                  <a:tcPr anchor="ctr"/>
                </a:tc>
              </a:tr>
              <a:tr h="370795">
                <a:tc>
                  <a:txBody>
                    <a:bodyPr/>
                    <a:lstStyle/>
                    <a:p>
                      <a:r>
                        <a:rPr lang="en-US" noProof="0" dirty="0" smtClean="0">
                          <a:latin typeface="Courier New" panose="02070309020205020404" pitchFamily="49" charset="0"/>
                          <a:cs typeface="Courier New" panose="02070309020205020404" pitchFamily="49" charset="0"/>
                        </a:rPr>
                        <a:t>BlockingCollection&lt;T&gt;</a:t>
                      </a:r>
                      <a:endParaRPr lang="en-US" noProof="0" dirty="0">
                        <a:latin typeface="Courier New" panose="02070309020205020404" pitchFamily="49" charset="0"/>
                        <a:cs typeface="Courier New" panose="02070309020205020404" pitchFamily="49" charset="0"/>
                      </a:endParaRPr>
                    </a:p>
                  </a:txBody>
                  <a:tcPr anchor="ctr"/>
                </a:tc>
                <a:tc>
                  <a:txBody>
                    <a:bodyPr/>
                    <a:lstStyle/>
                    <a:p>
                      <a:r>
                        <a:rPr lang="en-US" noProof="0" dirty="0" smtClean="0"/>
                        <a:t>For</a:t>
                      </a:r>
                      <a:r>
                        <a:rPr lang="en-US" baseline="0" noProof="0" dirty="0" smtClean="0"/>
                        <a:t> passing data between producers and consumers</a:t>
                      </a:r>
                      <a:endParaRPr lang="en-US" noProof="0" dirty="0"/>
                    </a:p>
                  </a:txBody>
                  <a:tcPr anchor="ctr"/>
                </a:tc>
              </a:tr>
              <a:tr h="370795">
                <a:tc>
                  <a:txBody>
                    <a:bodyPr/>
                    <a:lstStyle/>
                    <a:p>
                      <a:r>
                        <a:rPr lang="en-US" noProof="0" dirty="0" smtClean="0">
                          <a:latin typeface="Courier New" panose="02070309020205020404" pitchFamily="49" charset="0"/>
                          <a:cs typeface="Courier New" panose="02070309020205020404" pitchFamily="49" charset="0"/>
                        </a:rPr>
                        <a:t>ConcurrentQueue&lt;T&gt;</a:t>
                      </a:r>
                      <a:endParaRPr lang="en-US" noProof="0" dirty="0">
                        <a:latin typeface="Courier New" panose="02070309020205020404" pitchFamily="49" charset="0"/>
                        <a:cs typeface="Courier New" panose="02070309020205020404" pitchFamily="49" charset="0"/>
                      </a:endParaRPr>
                    </a:p>
                  </a:txBody>
                  <a:tcPr anchor="ctr"/>
                </a:tc>
                <a:tc>
                  <a:txBody>
                    <a:bodyPr/>
                    <a:lstStyle/>
                    <a:p>
                      <a:r>
                        <a:rPr lang="en-US" noProof="0" dirty="0" smtClean="0"/>
                        <a:t>FIFO queue</a:t>
                      </a:r>
                      <a:endParaRPr lang="en-US" noProof="0" dirty="0"/>
                    </a:p>
                  </a:txBody>
                  <a:tcPr anchor="ctr"/>
                </a:tc>
              </a:tr>
              <a:tr h="370795">
                <a:tc>
                  <a:txBody>
                    <a:bodyPr/>
                    <a:lstStyle/>
                    <a:p>
                      <a:r>
                        <a:rPr lang="en-US" noProof="0" dirty="0" smtClean="0">
                          <a:latin typeface="Courier New" panose="02070309020205020404" pitchFamily="49" charset="0"/>
                          <a:cs typeface="Courier New" panose="02070309020205020404" pitchFamily="49" charset="0"/>
                        </a:rPr>
                        <a:t>ConcurrentStack&lt;T&gt;</a:t>
                      </a:r>
                      <a:endParaRPr lang="en-US" noProof="0" dirty="0">
                        <a:latin typeface="Courier New" panose="02070309020205020404" pitchFamily="49" charset="0"/>
                        <a:cs typeface="Courier New" panose="02070309020205020404" pitchFamily="49" charset="0"/>
                      </a:endParaRPr>
                    </a:p>
                  </a:txBody>
                  <a:tcPr anchor="ctr"/>
                </a:tc>
                <a:tc>
                  <a:txBody>
                    <a:bodyPr/>
                    <a:lstStyle/>
                    <a:p>
                      <a:r>
                        <a:rPr lang="en-US" noProof="0" dirty="0" smtClean="0"/>
                        <a:t>LIFO stack</a:t>
                      </a:r>
                      <a:endParaRPr lang="en-US" noProof="0" dirty="0"/>
                    </a:p>
                  </a:txBody>
                  <a:tcPr anchor="ct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r>
              <a:rPr lang="en-US" sz="2800" dirty="0" smtClean="0"/>
              <a:t>Copy paste this code:</a:t>
            </a:r>
            <a:endParaRPr lang="en-US" sz="1600" dirty="0" smtClean="0"/>
          </a:p>
        </p:txBody>
      </p:sp>
      <p:sp>
        <p:nvSpPr>
          <p:cNvPr id="4" name="Espace réservé du contenu 3"/>
          <p:cNvSpPr>
            <a:spLocks noGrp="1"/>
          </p:cNvSpPr>
          <p:nvPr>
            <p:ph sz="quarter" idx="13"/>
          </p:nvPr>
        </p:nvSpPr>
        <p:spPr/>
        <p:txBody>
          <a:bodyPr/>
          <a:lstStyle/>
          <a:p>
            <a:r>
              <a:rPr lang="en-US" dirty="0" smtClean="0"/>
              <a:t>PLINQ</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à coins arrondis 4"/>
          <p:cNvSpPr/>
          <p:nvPr/>
        </p:nvSpPr>
        <p:spPr>
          <a:xfrm>
            <a:off x="179388" y="1777380"/>
            <a:ext cx="8785225" cy="3168352"/>
          </a:xfrm>
          <a:prstGeom prst="roundRect">
            <a:avLst>
              <a:gd name="adj" fmla="val 8385"/>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b="1" dirty="0"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List</a:t>
            </a:r>
            <a:r>
              <a:rPr lang="en-US" b="1" dirty="0" smtClean="0">
                <a:solidFill>
                  <a:srgbClr val="B4B4B4"/>
                </a:solidFill>
                <a:latin typeface="Courier New" panose="02070309020205020404" pitchFamily="49" charset="0"/>
                <a:ea typeface="Calibri" panose="020F0502020204030204" pitchFamily="34" charset="0"/>
                <a:cs typeface="Courier New" panose="02070309020205020404" pitchFamily="49" charset="0"/>
              </a:rPr>
              <a:t>&lt;</a:t>
            </a:r>
            <a:r>
              <a:rPr lang="en-US" b="1" dirty="0"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List</a:t>
            </a:r>
            <a:r>
              <a:rPr lang="en-US" b="1" dirty="0" smtClean="0">
                <a:solidFill>
                  <a:srgbClr val="B4B4B4"/>
                </a:solidFill>
                <a:latin typeface="Courier New" panose="02070309020205020404" pitchFamily="49" charset="0"/>
                <a:ea typeface="Calibri" panose="020F0502020204030204" pitchFamily="34" charset="0"/>
                <a:cs typeface="Courier New" panose="02070309020205020404" pitchFamily="49" charset="0"/>
              </a:rPr>
              <a:t>&lt;</a:t>
            </a:r>
            <a:r>
              <a:rPr lang="en-US" b="1" dirty="0" err="1"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int</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&gt;&gt;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DCDCDC"/>
                </a:solidFill>
                <a:latin typeface="Courier New" panose="02070309020205020404" pitchFamily="49" charset="0"/>
                <a:ea typeface="Calibri" panose="020F0502020204030204" pitchFamily="34" charset="0"/>
                <a:cs typeface="Courier New" panose="02070309020205020404" pitchFamily="49" charset="0"/>
              </a:rPr>
              <a:t>lli</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69CD6"/>
                </a:solidFill>
                <a:latin typeface="Courier New" panose="02070309020205020404" pitchFamily="49" charset="0"/>
                <a:ea typeface="Calibri" panose="020F0502020204030204" pitchFamily="34" charset="0"/>
                <a:cs typeface="Courier New" panose="02070309020205020404" pitchFamily="49" charset="0"/>
              </a:rPr>
              <a:t>new</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4EC9B0"/>
                </a:solidFill>
                <a:latin typeface="Courier New" panose="02070309020205020404" pitchFamily="49" charset="0"/>
                <a:ea typeface="Calibri" panose="020F0502020204030204" pitchFamily="34" charset="0"/>
                <a:cs typeface="Courier New" panose="02070309020205020404" pitchFamily="49" charset="0"/>
              </a:rPr>
              <a:t>List</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&lt;</a:t>
            </a:r>
            <a:r>
              <a:rPr lang="en-US" b="1" dirty="0">
                <a:solidFill>
                  <a:srgbClr val="4EC9B0"/>
                </a:solidFill>
                <a:latin typeface="Courier New" panose="02070309020205020404" pitchFamily="49" charset="0"/>
                <a:ea typeface="Calibri" panose="020F0502020204030204" pitchFamily="34" charset="0"/>
                <a:cs typeface="Courier New" panose="02070309020205020404" pitchFamily="49" charset="0"/>
              </a:rPr>
              <a:t>List</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&lt;</a:t>
            </a:r>
            <a:r>
              <a:rPr lang="en-US" b="1" dirty="0" err="1">
                <a:solidFill>
                  <a:srgbClr val="569CD6"/>
                </a:solidFill>
                <a:latin typeface="Courier New" panose="02070309020205020404" pitchFamily="49" charset="0"/>
                <a:ea typeface="Calibri" panose="020F0502020204030204" pitchFamily="34" charset="0"/>
                <a:cs typeface="Courier New" panose="02070309020205020404" pitchFamily="49" charset="0"/>
              </a:rPr>
              <a:t>int</a:t>
            </a:r>
            <a:r>
              <a:rPr lang="en-US" b="1" dirty="0" smtClean="0">
                <a:solidFill>
                  <a:srgbClr val="B4B4B4"/>
                </a:solidFill>
                <a:latin typeface="Courier New" panose="02070309020205020404" pitchFamily="49" charset="0"/>
                <a:ea typeface="Calibri" panose="020F0502020204030204" pitchFamily="34" charset="0"/>
                <a:cs typeface="Courier New" panose="02070309020205020404" pitchFamily="49" charset="0"/>
              </a:rPr>
              <a:t>&gt;&gt;</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a:t>
            </a:r>
          </a:p>
          <a:p>
            <a:pPr>
              <a:lnSpc>
                <a:spcPct val="107000"/>
              </a:lnSpc>
              <a:spcAft>
                <a:spcPts val="0"/>
              </a:spcAft>
            </a:pPr>
            <a:r>
              <a:rPr lang="en-US" b="1" dirty="0"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Random</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r </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69CD6"/>
                </a:solidFill>
                <a:latin typeface="Courier New" panose="02070309020205020404" pitchFamily="49" charset="0"/>
                <a:ea typeface="Calibri" panose="020F0502020204030204" pitchFamily="34" charset="0"/>
                <a:cs typeface="Courier New" panose="02070309020205020404" pitchFamily="49" charset="0"/>
              </a:rPr>
              <a:t>new</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4EC9B0"/>
                </a:solidFill>
                <a:latin typeface="Courier New" panose="02070309020205020404" pitchFamily="49" charset="0"/>
                <a:ea typeface="Calibri" panose="020F0502020204030204" pitchFamily="34" charset="0"/>
                <a:cs typeface="Courier New" panose="02070309020205020404" pitchFamily="49" charset="0"/>
              </a:rPr>
              <a:t>Random</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for</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int</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DCDCDC"/>
                </a:solidFill>
                <a:latin typeface="Courier New" panose="02070309020205020404" pitchFamily="49" charset="0"/>
                <a:ea typeface="Calibri" panose="020F0502020204030204" pitchFamily="34" charset="0"/>
                <a:cs typeface="Courier New" panose="02070309020205020404" pitchFamily="49" charset="0"/>
              </a:rPr>
              <a:t>i</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B5CEA8"/>
                </a:solidFill>
                <a:latin typeface="Courier New" panose="02070309020205020404" pitchFamily="49" charset="0"/>
                <a:ea typeface="Calibri" panose="020F0502020204030204" pitchFamily="34" charset="0"/>
                <a:cs typeface="Courier New" panose="02070309020205020404" pitchFamily="49" charset="0"/>
              </a:rPr>
              <a:t>0</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DCDCDC"/>
                </a:solidFill>
                <a:latin typeface="Courier New" panose="02070309020205020404" pitchFamily="49" charset="0"/>
                <a:ea typeface="Calibri" panose="020F0502020204030204" pitchFamily="34" charset="0"/>
                <a:cs typeface="Courier New" panose="02070309020205020404" pitchFamily="49" charset="0"/>
              </a:rPr>
              <a:t>i</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&lt;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B5CEA8"/>
                </a:solidFill>
                <a:latin typeface="Courier New" panose="02070309020205020404" pitchFamily="49" charset="0"/>
                <a:ea typeface="Calibri" panose="020F0502020204030204" pitchFamily="34" charset="0"/>
                <a:cs typeface="Courier New" panose="02070309020205020404" pitchFamily="49" charset="0"/>
              </a:rPr>
              <a:t>2000</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DCDCDC"/>
                </a:solidFill>
                <a:latin typeface="Courier New" panose="02070309020205020404" pitchFamily="49" charset="0"/>
                <a:ea typeface="Calibri" panose="020F0502020204030204" pitchFamily="34" charset="0"/>
                <a:cs typeface="Courier New" panose="02070309020205020404" pitchFamily="49" charset="0"/>
              </a:rPr>
              <a:t>i</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    List</a:t>
            </a:r>
            <a:r>
              <a:rPr lang="en-US" b="1" dirty="0" smtClean="0">
                <a:solidFill>
                  <a:srgbClr val="B4B4B4"/>
                </a:solidFill>
                <a:latin typeface="Courier New" panose="02070309020205020404" pitchFamily="49" charset="0"/>
                <a:ea typeface="Calibri" panose="020F0502020204030204" pitchFamily="34" charset="0"/>
                <a:cs typeface="Courier New" panose="02070309020205020404" pitchFamily="49" charset="0"/>
              </a:rPr>
              <a:t>&lt;</a:t>
            </a:r>
            <a:r>
              <a:rPr lang="en-US" b="1" dirty="0" err="1"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int</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&gt;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li </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69CD6"/>
                </a:solidFill>
                <a:latin typeface="Courier New" panose="02070309020205020404" pitchFamily="49" charset="0"/>
                <a:ea typeface="Calibri" panose="020F0502020204030204" pitchFamily="34" charset="0"/>
                <a:cs typeface="Courier New" panose="02070309020205020404" pitchFamily="49" charset="0"/>
              </a:rPr>
              <a:t>new</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4EC9B0"/>
                </a:solidFill>
                <a:latin typeface="Courier New" panose="02070309020205020404" pitchFamily="49" charset="0"/>
                <a:ea typeface="Calibri" panose="020F0502020204030204" pitchFamily="34" charset="0"/>
                <a:cs typeface="Courier New" panose="02070309020205020404" pitchFamily="49" charset="0"/>
              </a:rPr>
              <a:t>List</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&lt;</a:t>
            </a:r>
            <a:r>
              <a:rPr lang="en-US" b="1" dirty="0" err="1">
                <a:solidFill>
                  <a:srgbClr val="569CD6"/>
                </a:solidFill>
                <a:latin typeface="Courier New" panose="02070309020205020404" pitchFamily="49" charset="0"/>
                <a:ea typeface="Calibri" panose="020F0502020204030204" pitchFamily="34" charset="0"/>
                <a:cs typeface="Courier New" panose="02070309020205020404" pitchFamily="49" charset="0"/>
              </a:rPr>
              <a:t>int</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&gt;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    for</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int</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j </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B5CEA8"/>
                </a:solidFill>
                <a:latin typeface="Courier New" panose="02070309020205020404" pitchFamily="49" charset="0"/>
                <a:ea typeface="Calibri" panose="020F0502020204030204" pitchFamily="34" charset="0"/>
                <a:cs typeface="Courier New" panose="02070309020205020404" pitchFamily="49" charset="0"/>
              </a:rPr>
              <a:t>0</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j </a:t>
            </a:r>
            <a:r>
              <a:rPr lang="en-US" b="1" dirty="0">
                <a:solidFill>
                  <a:srgbClr val="B4B4B4"/>
                </a:solidFill>
                <a:latin typeface="Courier New" panose="02070309020205020404" pitchFamily="49" charset="0"/>
                <a:ea typeface="Calibri" panose="020F0502020204030204" pitchFamily="34" charset="0"/>
                <a:cs typeface="Courier New" panose="02070309020205020404" pitchFamily="49" charset="0"/>
              </a:rPr>
              <a:t>&lt;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B5CEA8"/>
                </a:solidFill>
                <a:latin typeface="Courier New" panose="02070309020205020404" pitchFamily="49" charset="0"/>
                <a:ea typeface="Calibri" panose="020F0502020204030204" pitchFamily="34" charset="0"/>
                <a:cs typeface="Courier New" panose="02070309020205020404" pitchFamily="49" charset="0"/>
              </a:rPr>
              <a:t>2000</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DCDCDC"/>
                </a:solidFill>
                <a:latin typeface="Courier New" panose="02070309020205020404" pitchFamily="49" charset="0"/>
                <a:ea typeface="Calibri" panose="020F0502020204030204" pitchFamily="34" charset="0"/>
                <a:cs typeface="Courier New" panose="02070309020205020404" pitchFamily="49" charset="0"/>
              </a:rPr>
              <a:t>j</a:t>
            </a:r>
            <a:r>
              <a:rPr lang="en-US" b="1" dirty="0" err="1">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li</a:t>
            </a:r>
            <a:r>
              <a:rPr lang="en-US" b="1" dirty="0" err="1" smtClean="0">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Add</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r</a:t>
            </a:r>
            <a:r>
              <a:rPr lang="en-US" b="1" dirty="0" err="1" smtClean="0">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Next</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rgbClr val="B5CEA8"/>
                </a:solidFill>
                <a:latin typeface="Courier New" panose="02070309020205020404" pitchFamily="49" charset="0"/>
                <a:ea typeface="Calibri" panose="020F0502020204030204" pitchFamily="34" charset="0"/>
                <a:cs typeface="Courier New" panose="02070309020205020404" pitchFamily="49" charset="0"/>
              </a:rPr>
              <a:t>20</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B5CEA8"/>
                </a:solidFill>
                <a:latin typeface="Courier New" panose="02070309020205020404" pitchFamily="49" charset="0"/>
                <a:ea typeface="Calibri" panose="020F0502020204030204" pitchFamily="34" charset="0"/>
                <a:cs typeface="Courier New" panose="02070309020205020404" pitchFamily="49" charset="0"/>
              </a:rPr>
              <a:t>300</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lli</a:t>
            </a:r>
            <a:r>
              <a:rPr lang="en-US" b="1" dirty="0" err="1" smtClean="0">
                <a:solidFill>
                  <a:srgbClr val="B4B4B4"/>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Add</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(li</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val="26480181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Exercise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r>
              <a:rPr lang="en-US" dirty="0" smtClean="0"/>
              <a:t>Use LINQ to compute factorial of each number in these lists with this function:</a:t>
            </a:r>
          </a:p>
          <a:p>
            <a:endParaRPr lang="fr-FR" dirty="0"/>
          </a:p>
          <a:p>
            <a:endParaRPr lang="fr-FR" dirty="0" smtClean="0"/>
          </a:p>
          <a:p>
            <a:endParaRPr lang="fr-FR" dirty="0"/>
          </a:p>
          <a:p>
            <a:endParaRPr lang="fr-FR" dirty="0" smtClean="0"/>
          </a:p>
          <a:p>
            <a:r>
              <a:rPr lang="fr-FR" dirty="0" smtClean="0"/>
              <a:t>Note </a:t>
            </a:r>
            <a:r>
              <a:rPr lang="fr-FR" dirty="0" err="1" smtClean="0"/>
              <a:t>that</a:t>
            </a:r>
            <a:r>
              <a:rPr lang="fr-FR" dirty="0" smtClean="0"/>
              <a:t> </a:t>
            </a:r>
            <a:r>
              <a:rPr lang="fr-FR" dirty="0" err="1" smtClean="0"/>
              <a:t>results</a:t>
            </a:r>
            <a:r>
              <a:rPr lang="fr-FR" dirty="0" smtClean="0"/>
              <a:t> </a:t>
            </a:r>
            <a:r>
              <a:rPr lang="fr-FR" dirty="0" err="1" smtClean="0"/>
              <a:t>aren’t</a:t>
            </a:r>
            <a:r>
              <a:rPr lang="fr-FR" dirty="0" smtClean="0"/>
              <a:t> important for </a:t>
            </a:r>
            <a:r>
              <a:rPr lang="fr-FR" dirty="0" err="1" smtClean="0"/>
              <a:t>this</a:t>
            </a:r>
            <a:r>
              <a:rPr lang="fr-FR" dirty="0" smtClean="0"/>
              <a:t> </a:t>
            </a:r>
            <a:r>
              <a:rPr lang="fr-FR" dirty="0" err="1" smtClean="0"/>
              <a:t>exercise</a:t>
            </a:r>
            <a:r>
              <a:rPr lang="fr-FR" dirty="0" smtClean="0"/>
              <a:t>.</a:t>
            </a:r>
          </a:p>
          <a:p>
            <a:r>
              <a:rPr lang="fr-FR" dirty="0" smtClean="0"/>
              <a:t>No </a:t>
            </a:r>
            <a:r>
              <a:rPr lang="fr-FR" dirty="0" err="1" smtClean="0"/>
              <a:t>need</a:t>
            </a:r>
            <a:r>
              <a:rPr lang="fr-FR" dirty="0" smtClean="0"/>
              <a:t> for </a:t>
            </a:r>
            <a:r>
              <a:rPr lang="fr-FR" dirty="0" err="1" smtClean="0"/>
              <a:t>them</a:t>
            </a:r>
            <a:r>
              <a:rPr lang="fr-FR" dirty="0" smtClean="0"/>
              <a:t> to </a:t>
            </a:r>
            <a:r>
              <a:rPr lang="fr-FR" dirty="0" err="1" smtClean="0"/>
              <a:t>be</a:t>
            </a:r>
            <a:r>
              <a:rPr lang="fr-FR" dirty="0" smtClean="0"/>
              <a:t> </a:t>
            </a:r>
            <a:r>
              <a:rPr lang="fr-FR" dirty="0" err="1" smtClean="0"/>
              <a:t>stored</a:t>
            </a:r>
            <a:endParaRPr lang="en-US" dirty="0"/>
          </a:p>
        </p:txBody>
      </p:sp>
      <p:sp>
        <p:nvSpPr>
          <p:cNvPr id="18435" name="Espace réservé du contenu 3"/>
          <p:cNvSpPr>
            <a:spLocks noGrp="1"/>
          </p:cNvSpPr>
          <p:nvPr>
            <p:ph sz="quarter" idx="13"/>
          </p:nvPr>
        </p:nvSpPr>
        <p:spPr/>
        <p:txBody>
          <a:bodyPr/>
          <a:lstStyle/>
          <a:p>
            <a:r>
              <a:rPr lang="en-US" dirty="0" smtClean="0"/>
              <a:t>PLINQ</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4"/>
          <p:cNvSpPr/>
          <p:nvPr/>
        </p:nvSpPr>
        <p:spPr>
          <a:xfrm>
            <a:off x="179388" y="2569468"/>
            <a:ext cx="8785225" cy="1368152"/>
          </a:xfrm>
          <a:prstGeom prst="roundRect">
            <a:avLst>
              <a:gd name="adj" fmla="val 8385"/>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800"/>
              </a:spcAft>
            </a:pPr>
            <a:r>
              <a:rPr lang="en-US" dirty="0" err="1">
                <a:solidFill>
                  <a:srgbClr val="DCDCDC"/>
                </a:solidFill>
                <a:latin typeface="Consolas" panose="020B0609020204030204" pitchFamily="49" charset="0"/>
                <a:ea typeface="Calibri" panose="020F0502020204030204" pitchFamily="34" charset="0"/>
                <a:cs typeface="Times New Roman" panose="02020603050405020304" pitchFamily="18" charset="0"/>
              </a:rPr>
              <a:t>lli</a:t>
            </a:r>
            <a:r>
              <a:rPr lang="en-US" dirty="0" err="1">
                <a:solidFill>
                  <a:srgbClr val="B4B4B4"/>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DCDCDC"/>
                </a:solidFill>
                <a:latin typeface="Consolas" panose="020B0609020204030204" pitchFamily="49" charset="0"/>
                <a:ea typeface="Calibri" panose="020F0502020204030204" pitchFamily="34" charset="0"/>
                <a:cs typeface="Times New Roman" panose="02020603050405020304" pitchFamily="18" charset="0"/>
              </a:rPr>
              <a:t>ForEach</a:t>
            </a:r>
            <a:r>
              <a:rPr lang="en-US" dirty="0">
                <a:solidFill>
                  <a:srgbClr val="DCDCDC"/>
                </a:solidFill>
                <a:latin typeface="Consolas" panose="020B0609020204030204" pitchFamily="49" charset="0"/>
                <a:ea typeface="Calibri" panose="020F0502020204030204" pitchFamily="34" charset="0"/>
                <a:cs typeface="Times New Roman" panose="02020603050405020304" pitchFamily="18" charset="0"/>
              </a:rPr>
              <a:t>(n </a:t>
            </a:r>
            <a:r>
              <a:rPr lang="en-US" dirty="0">
                <a:solidFill>
                  <a:srgbClr val="B4B4B4"/>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DCDCDC"/>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DCDCDC"/>
                </a:solidFill>
                <a:latin typeface="Consolas" panose="020B0609020204030204" pitchFamily="49" charset="0"/>
                <a:ea typeface="Calibri" panose="020F0502020204030204" pitchFamily="34" charset="0"/>
                <a:cs typeface="Times New Roman" panose="02020603050405020304" pitchFamily="18" charset="0"/>
              </a:rPr>
              <a:t>n</a:t>
            </a:r>
            <a:r>
              <a:rPr lang="en-US" dirty="0" err="1">
                <a:solidFill>
                  <a:srgbClr val="B4B4B4"/>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DCDCDC"/>
                </a:solidFill>
                <a:latin typeface="Consolas" panose="020B0609020204030204" pitchFamily="49" charset="0"/>
                <a:ea typeface="Calibri" panose="020F0502020204030204" pitchFamily="34" charset="0"/>
                <a:cs typeface="Times New Roman" panose="02020603050405020304" pitchFamily="18" charset="0"/>
              </a:rPr>
              <a:t>ForEach</a:t>
            </a:r>
            <a:r>
              <a:rPr lang="en-US" dirty="0" smtClean="0">
                <a:solidFill>
                  <a:srgbClr val="DCDCDC"/>
                </a:solidFill>
                <a:latin typeface="Consolas" panose="020B0609020204030204" pitchFamily="49" charset="0"/>
                <a:ea typeface="Calibri" panose="020F0502020204030204" pitchFamily="34" charset="0"/>
                <a:cs typeface="Times New Roman" panose="02020603050405020304" pitchFamily="18" charset="0"/>
              </a:rPr>
              <a:t>(</a:t>
            </a:r>
            <a:br>
              <a:rPr lang="en-US" dirty="0" smtClean="0">
                <a:solidFill>
                  <a:srgbClr val="DCDCDC"/>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DCDCDC"/>
                </a:solidFill>
                <a:latin typeface="Consolas" panose="020B0609020204030204" pitchFamily="49" charset="0"/>
                <a:ea typeface="Calibri" panose="020F0502020204030204" pitchFamily="34" charset="0"/>
                <a:cs typeface="Times New Roman" panose="02020603050405020304" pitchFamily="18" charset="0"/>
              </a:rPr>
              <a:t>	el </a:t>
            </a:r>
            <a:r>
              <a:rPr lang="en-US" dirty="0">
                <a:solidFill>
                  <a:srgbClr val="B4B4B4"/>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DCDCDC"/>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4EC9B0"/>
                </a:solidFill>
                <a:latin typeface="Consolas" panose="020B0609020204030204" pitchFamily="49" charset="0"/>
                <a:ea typeface="Calibri" panose="020F0502020204030204" pitchFamily="34" charset="0"/>
                <a:cs typeface="Times New Roman" panose="02020603050405020304" pitchFamily="18" charset="0"/>
              </a:rPr>
              <a:t>Enumerable</a:t>
            </a:r>
            <a:r>
              <a:rPr lang="en-US" dirty="0" err="1">
                <a:solidFill>
                  <a:srgbClr val="B4B4B4"/>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DCDCDC"/>
                </a:solidFill>
                <a:latin typeface="Consolas" panose="020B0609020204030204" pitchFamily="49" charset="0"/>
                <a:ea typeface="Calibri" panose="020F0502020204030204" pitchFamily="34" charset="0"/>
                <a:cs typeface="Times New Roman" panose="02020603050405020304" pitchFamily="18" charset="0"/>
              </a:rPr>
              <a:t>Range</a:t>
            </a:r>
            <a:r>
              <a:rPr lang="en-US" dirty="0">
                <a:solidFill>
                  <a:srgbClr val="DCDCDC"/>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B5CEA8"/>
                </a:solidFill>
                <a:latin typeface="Consolas" panose="020B0609020204030204" pitchFamily="49" charset="0"/>
                <a:ea typeface="Calibri" panose="020F0502020204030204" pitchFamily="34" charset="0"/>
                <a:cs typeface="Times New Roman" panose="02020603050405020304" pitchFamily="18" charset="0"/>
              </a:rPr>
              <a:t>1</a:t>
            </a:r>
            <a:r>
              <a:rPr lang="en-US" dirty="0">
                <a:solidFill>
                  <a:srgbClr val="DCDCDC"/>
                </a:solidFill>
                <a:latin typeface="Consolas" panose="020B0609020204030204" pitchFamily="49" charset="0"/>
                <a:ea typeface="Calibri" panose="020F0502020204030204" pitchFamily="34" charset="0"/>
                <a:cs typeface="Times New Roman" panose="02020603050405020304" pitchFamily="18" charset="0"/>
              </a:rPr>
              <a:t>, el</a:t>
            </a:r>
            <a:r>
              <a:rPr lang="en-US" dirty="0" smtClean="0">
                <a:solidFill>
                  <a:srgbClr val="DCDCDC"/>
                </a:solidFill>
                <a:latin typeface="Consolas" panose="020B0609020204030204" pitchFamily="49" charset="0"/>
                <a:ea typeface="Calibri" panose="020F0502020204030204" pitchFamily="34" charset="0"/>
                <a:cs typeface="Times New Roman" panose="02020603050405020304" pitchFamily="18" charset="0"/>
              </a:rPr>
              <a:t>)</a:t>
            </a:r>
            <a:br>
              <a:rPr lang="en-US" dirty="0" smtClean="0">
                <a:solidFill>
                  <a:srgbClr val="DCDCDC"/>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DCDCDC"/>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B4B4B4"/>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DCDCDC"/>
                </a:solidFill>
                <a:latin typeface="Consolas" panose="020B0609020204030204" pitchFamily="49" charset="0"/>
                <a:ea typeface="Calibri" panose="020F0502020204030204" pitchFamily="34" charset="0"/>
                <a:cs typeface="Times New Roman" panose="02020603050405020304" pitchFamily="18" charset="0"/>
              </a:rPr>
              <a:t>Aggregate((a, b) </a:t>
            </a:r>
            <a:r>
              <a:rPr lang="en-US" dirty="0">
                <a:solidFill>
                  <a:srgbClr val="B4B4B4"/>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DCDCDC"/>
                </a:solidFill>
                <a:latin typeface="Consolas" panose="020B0609020204030204" pitchFamily="49" charset="0"/>
                <a:ea typeface="Calibri" panose="020F0502020204030204" pitchFamily="34" charset="0"/>
                <a:cs typeface="Times New Roman" panose="02020603050405020304" pitchFamily="18" charset="0"/>
              </a:rPr>
              <a:t> a </a:t>
            </a:r>
            <a:r>
              <a:rPr lang="en-US" dirty="0">
                <a:solidFill>
                  <a:srgbClr val="B4B4B4"/>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DCDCDC"/>
                </a:solidFill>
                <a:latin typeface="Consolas" panose="020B0609020204030204" pitchFamily="49" charset="0"/>
                <a:ea typeface="Calibri" panose="020F0502020204030204" pitchFamily="34" charset="0"/>
                <a:cs typeface="Times New Roman" panose="02020603050405020304" pitchFamily="18" charset="0"/>
              </a:rPr>
              <a:t> 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86118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smtClean="0"/>
              <a:t>Exercise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r>
              <a:rPr lang="en-US" dirty="0" smtClean="0"/>
              <a:t>Modify the previous function to compute with PLINQ</a:t>
            </a:r>
          </a:p>
          <a:p>
            <a:endParaRPr lang="fr-FR" dirty="0"/>
          </a:p>
          <a:p>
            <a:r>
              <a:rPr lang="fr-FR" dirty="0" smtClean="0"/>
              <a:t>Check on MSDN the </a:t>
            </a:r>
            <a:r>
              <a:rPr lang="fr-FR" dirty="0" err="1" smtClean="0"/>
              <a:t>StopWatch</a:t>
            </a:r>
            <a:r>
              <a:rPr lang="fr-FR" dirty="0" smtClean="0"/>
              <a:t> class to output </a:t>
            </a:r>
            <a:r>
              <a:rPr lang="fr-FR" dirty="0" err="1" smtClean="0"/>
              <a:t>elaspsed</a:t>
            </a:r>
            <a:r>
              <a:rPr lang="fr-FR" dirty="0" smtClean="0"/>
              <a:t> </a:t>
            </a:r>
            <a:r>
              <a:rPr lang="fr-FR" dirty="0" err="1" smtClean="0"/>
              <a:t>milliseconds</a:t>
            </a:r>
            <a:r>
              <a:rPr lang="fr-FR" dirty="0" smtClean="0"/>
              <a:t> for </a:t>
            </a:r>
            <a:r>
              <a:rPr lang="fr-FR" dirty="0" err="1" smtClean="0"/>
              <a:t>these</a:t>
            </a:r>
            <a:r>
              <a:rPr lang="fr-FR" dirty="0" smtClean="0"/>
              <a:t> </a:t>
            </a:r>
            <a:r>
              <a:rPr lang="fr-FR" dirty="0" err="1" smtClean="0"/>
              <a:t>two</a:t>
            </a:r>
            <a:r>
              <a:rPr lang="fr-FR" dirty="0" smtClean="0"/>
              <a:t> </a:t>
            </a:r>
            <a:r>
              <a:rPr lang="fr-FR" dirty="0" err="1" smtClean="0"/>
              <a:t>functions</a:t>
            </a:r>
            <a:endParaRPr lang="en-US" dirty="0"/>
          </a:p>
        </p:txBody>
      </p:sp>
      <p:sp>
        <p:nvSpPr>
          <p:cNvPr id="18435" name="Espace réservé du contenu 3"/>
          <p:cNvSpPr>
            <a:spLocks noGrp="1"/>
          </p:cNvSpPr>
          <p:nvPr>
            <p:ph sz="quarter" idx="13"/>
          </p:nvPr>
        </p:nvSpPr>
        <p:spPr/>
        <p:txBody>
          <a:bodyPr/>
          <a:lstStyle/>
          <a:p>
            <a:r>
              <a:rPr lang="en-US" dirty="0" smtClean="0"/>
              <a:t>PLINQ</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095948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Asynchronous calls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latin typeface="Myriad Pro"/>
                <a:ea typeface="MS PGothic" charset="0"/>
                <a:cs typeface="Myriad Pro"/>
              </a:rPr>
              <a:t>Parallel and Asynchronous Computing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Asynchronous Programming Patterns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u="sng" dirty="0" smtClean="0"/>
              <a:t>A</a:t>
            </a:r>
            <a:r>
              <a:rPr lang="en-US" dirty="0" smtClean="0"/>
              <a:t>synchronous </a:t>
            </a:r>
            <a:r>
              <a:rPr lang="en-US" u="sng" dirty="0" smtClean="0"/>
              <a:t>P</a:t>
            </a:r>
            <a:r>
              <a:rPr lang="en-US" dirty="0" smtClean="0"/>
              <a:t>rogramming </a:t>
            </a:r>
            <a:r>
              <a:rPr lang="en-US" u="sng" dirty="0" smtClean="0"/>
              <a:t>M</a:t>
            </a:r>
            <a:r>
              <a:rPr lang="en-US" dirty="0" smtClean="0"/>
              <a:t>odel (APM)</a:t>
            </a:r>
          </a:p>
          <a:p>
            <a:pPr lvl="1"/>
            <a:r>
              <a:rPr lang="en-US" dirty="0" smtClean="0"/>
              <a:t>Begin and End methods; e.g., </a:t>
            </a:r>
            <a:r>
              <a:rPr lang="en-US" dirty="0" err="1" smtClean="0">
                <a:latin typeface="Courier New" panose="02070309020205020404" pitchFamily="49" charset="0"/>
                <a:cs typeface="Courier New" panose="02070309020205020404" pitchFamily="49" charset="0"/>
              </a:rPr>
              <a:t>BeginWrite</a:t>
            </a:r>
            <a:r>
              <a:rPr lang="en-US" dirty="0" smtClean="0"/>
              <a:t> and </a:t>
            </a:r>
            <a:r>
              <a:rPr lang="en-US" dirty="0" err="1" smtClean="0">
                <a:latin typeface="Courier New" panose="02070309020205020404" pitchFamily="49" charset="0"/>
                <a:cs typeface="Courier New" panose="02070309020205020404" pitchFamily="49" charset="0"/>
              </a:rPr>
              <a:t>EndWrite</a:t>
            </a:r>
            <a:endParaRPr lang="en-US" dirty="0" smtClean="0">
              <a:latin typeface="Courier New" panose="02070309020205020404" pitchFamily="49" charset="0"/>
              <a:cs typeface="Courier New" panose="02070309020205020404" pitchFamily="49" charset="0"/>
            </a:endParaRPr>
          </a:p>
          <a:p>
            <a:pPr lvl="1"/>
            <a:r>
              <a:rPr lang="en-US" dirty="0" smtClean="0"/>
              <a:t>Uses the </a:t>
            </a:r>
            <a:r>
              <a:rPr lang="en-US" dirty="0" err="1" smtClean="0">
                <a:latin typeface="Courier New" panose="02070309020205020404" pitchFamily="49" charset="0"/>
                <a:cs typeface="Courier New" panose="02070309020205020404" pitchFamily="49" charset="0"/>
              </a:rPr>
              <a:t>IAsyncResult</a:t>
            </a:r>
            <a:r>
              <a:rPr lang="en-US" dirty="0" smtClean="0"/>
              <a:t> interface</a:t>
            </a:r>
          </a:p>
          <a:p>
            <a:r>
              <a:rPr lang="en-US" u="sng" dirty="0" smtClean="0"/>
              <a:t>E</a:t>
            </a:r>
            <a:r>
              <a:rPr lang="en-US" dirty="0" smtClean="0"/>
              <a:t>vent-based </a:t>
            </a:r>
            <a:r>
              <a:rPr lang="en-US" u="sng" dirty="0" smtClean="0"/>
              <a:t>A</a:t>
            </a:r>
            <a:r>
              <a:rPr lang="en-US" dirty="0" smtClean="0"/>
              <a:t>synchronous </a:t>
            </a:r>
            <a:r>
              <a:rPr lang="en-US" u="sng" dirty="0" smtClean="0"/>
              <a:t>P</a:t>
            </a:r>
            <a:r>
              <a:rPr lang="en-US" dirty="0" smtClean="0"/>
              <a:t>attern (EAP)</a:t>
            </a:r>
          </a:p>
          <a:p>
            <a:pPr lvl="1"/>
            <a:r>
              <a:rPr lang="en-US" dirty="0" smtClean="0"/>
              <a:t>By convention, methods with </a:t>
            </a:r>
            <a:r>
              <a:rPr lang="en-US" dirty="0" err="1" smtClean="0">
                <a:latin typeface="Courier New" panose="02070309020205020404" pitchFamily="49" charset="0"/>
                <a:cs typeface="Courier New" panose="02070309020205020404" pitchFamily="49" charset="0"/>
              </a:rPr>
              <a:t>Async</a:t>
            </a:r>
            <a:r>
              <a:rPr lang="en-US" dirty="0" smtClean="0"/>
              <a:t> in it</a:t>
            </a:r>
          </a:p>
          <a:p>
            <a:pPr lvl="1"/>
            <a:r>
              <a:rPr lang="en-US" dirty="0" smtClean="0"/>
              <a:t>Uses events, event handler delegate types, </a:t>
            </a:r>
            <a:r>
              <a:rPr lang="en-US" dirty="0" err="1" smtClean="0">
                <a:latin typeface="Courier New" panose="02070309020205020404" pitchFamily="49" charset="0"/>
                <a:cs typeface="Courier New" panose="02070309020205020404" pitchFamily="49" charset="0"/>
              </a:rPr>
              <a:t>EventArgs</a:t>
            </a:r>
            <a:r>
              <a:rPr lang="en-US" dirty="0" smtClean="0"/>
              <a:t> derived types</a:t>
            </a:r>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Asynchronous Programming Patterns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u="sng" dirty="0" smtClean="0"/>
              <a:t>T</a:t>
            </a:r>
            <a:r>
              <a:rPr lang="en-US" dirty="0" smtClean="0"/>
              <a:t>ask-based </a:t>
            </a:r>
            <a:r>
              <a:rPr lang="en-US" u="sng" dirty="0" smtClean="0"/>
              <a:t>A</a:t>
            </a:r>
            <a:r>
              <a:rPr lang="en-US" dirty="0" smtClean="0"/>
              <a:t>synchronous </a:t>
            </a:r>
            <a:r>
              <a:rPr lang="en-US" u="sng" dirty="0" smtClean="0"/>
              <a:t>P</a:t>
            </a:r>
            <a:r>
              <a:rPr lang="en-US" dirty="0" smtClean="0"/>
              <a:t>attern (TAP)</a:t>
            </a:r>
          </a:p>
          <a:p>
            <a:pPr lvl="1"/>
            <a:r>
              <a:rPr lang="en-US" dirty="0" smtClean="0"/>
              <a:t>With the </a:t>
            </a:r>
            <a:r>
              <a:rPr lang="en-US" dirty="0" smtClean="0">
                <a:latin typeface="Courier New" panose="02070309020205020404" pitchFamily="49" charset="0"/>
                <a:cs typeface="Courier New" panose="02070309020205020404" pitchFamily="49" charset="0"/>
              </a:rPr>
              <a:t>Task</a:t>
            </a:r>
            <a:r>
              <a:rPr lang="en-US" dirty="0" smtClean="0"/>
              <a:t> and </a:t>
            </a:r>
            <a:r>
              <a:rPr lang="en-US" dirty="0" smtClean="0">
                <a:latin typeface="Courier New" panose="02070309020205020404" pitchFamily="49" charset="0"/>
                <a:cs typeface="Courier New" panose="02070309020205020404" pitchFamily="49" charset="0"/>
              </a:rPr>
              <a:t>Task&lt;</a:t>
            </a:r>
            <a:r>
              <a:rPr lang="en-US" dirty="0" err="1" smtClean="0">
                <a:latin typeface="Courier New" panose="02070309020205020404" pitchFamily="49" charset="0"/>
                <a:cs typeface="Courier New" panose="02070309020205020404" pitchFamily="49" charset="0"/>
              </a:rPr>
              <a:t>TResult</a:t>
            </a:r>
            <a:r>
              <a:rPr lang="en-US" dirty="0" smtClean="0">
                <a:latin typeface="Courier New" panose="02070309020205020404" pitchFamily="49" charset="0"/>
                <a:cs typeface="Courier New" panose="02070309020205020404" pitchFamily="49" charset="0"/>
              </a:rPr>
              <a:t>&gt;</a:t>
            </a:r>
            <a:r>
              <a:rPr lang="en-US" dirty="0" smtClean="0"/>
              <a:t> classes from the TPL</a:t>
            </a:r>
          </a:p>
          <a:p>
            <a:pPr lvl="1"/>
            <a:r>
              <a:rPr lang="en-US" dirty="0" smtClean="0"/>
              <a:t>Introduced in .NET 4</a:t>
            </a:r>
          </a:p>
          <a:p>
            <a:pPr lvl="1"/>
            <a:r>
              <a:rPr lang="en-US" dirty="0" smtClean="0"/>
              <a:t>Simplified in .NET 4.5 with </a:t>
            </a:r>
            <a:r>
              <a:rPr lang="en-US" dirty="0" err="1" smtClean="0">
                <a:latin typeface="Courier New" panose="02070309020205020404" pitchFamily="49" charset="0"/>
                <a:cs typeface="Courier New" panose="02070309020205020404" pitchFamily="49" charset="0"/>
              </a:rPr>
              <a:t>async</a:t>
            </a:r>
            <a:r>
              <a:rPr lang="en-US" dirty="0" smtClean="0"/>
              <a:t> and </a:t>
            </a:r>
            <a:r>
              <a:rPr lang="en-US" dirty="0" smtClean="0">
                <a:latin typeface="Courier New" panose="02070309020205020404" pitchFamily="49" charset="0"/>
                <a:cs typeface="Courier New" panose="02070309020205020404" pitchFamily="49" charset="0"/>
              </a:rPr>
              <a:t>await</a:t>
            </a:r>
            <a:r>
              <a:rPr lang="en-US" dirty="0" smtClean="0"/>
              <a:t> keywords</a:t>
            </a:r>
          </a:p>
          <a:p>
            <a:pPr lvl="1"/>
            <a:r>
              <a:rPr lang="en-US" dirty="0" smtClean="0"/>
              <a:t>Recommended for implementing asynchronous calls</a:t>
            </a:r>
            <a:endParaRPr lang="en-US" dirty="0"/>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Asynchronous Methods in .NET Classes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Many classes have methods that implement the TAP</a:t>
            </a:r>
          </a:p>
          <a:p>
            <a:pPr lvl="1"/>
            <a:r>
              <a:rPr lang="en-US" dirty="0" smtClean="0"/>
              <a:t>Generally with the </a:t>
            </a:r>
            <a:r>
              <a:rPr lang="en-US" dirty="0" err="1" smtClean="0">
                <a:latin typeface="Courier New" panose="02070309020205020404" pitchFamily="49" charset="0"/>
                <a:cs typeface="Courier New" panose="02070309020205020404" pitchFamily="49" charset="0"/>
              </a:rPr>
              <a:t>Async</a:t>
            </a:r>
            <a:r>
              <a:rPr lang="en-US" dirty="0" smtClean="0"/>
              <a:t> suffix </a:t>
            </a:r>
          </a:p>
          <a:p>
            <a:pPr lvl="1"/>
            <a:r>
              <a:rPr lang="en-US" dirty="0" smtClean="0"/>
              <a:t>When called, a task is created to execute the method code</a:t>
            </a:r>
          </a:p>
          <a:p>
            <a:pPr lvl="1"/>
            <a:r>
              <a:rPr lang="en-US" dirty="0" smtClean="0"/>
              <a:t>Here are some examples:</a:t>
            </a:r>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2350762810"/>
              </p:ext>
            </p:extLst>
          </p:nvPr>
        </p:nvGraphicFramePr>
        <p:xfrm>
          <a:off x="457200" y="3073524"/>
          <a:ext cx="8363272" cy="1853975"/>
        </p:xfrm>
        <a:graphic>
          <a:graphicData uri="http://schemas.openxmlformats.org/drawingml/2006/table">
            <a:tbl>
              <a:tblPr firstRow="1" bandRow="1">
                <a:tableStyleId>{5C22544A-7EE6-4342-B048-85BDC9FD1C3A}</a:tableStyleId>
              </a:tblPr>
              <a:tblGrid>
                <a:gridCol w="2386608"/>
                <a:gridCol w="5976664"/>
              </a:tblGrid>
              <a:tr h="370795">
                <a:tc>
                  <a:txBody>
                    <a:bodyPr/>
                    <a:lstStyle/>
                    <a:p>
                      <a:r>
                        <a:rPr lang="en-US" b="1" noProof="0" dirty="0" smtClean="0"/>
                        <a:t>Class</a:t>
                      </a:r>
                      <a:endParaRPr lang="en-US" b="1" noProof="0" dirty="0"/>
                    </a:p>
                  </a:txBody>
                  <a:tcPr anchor="ctr"/>
                </a:tc>
                <a:tc>
                  <a:txBody>
                    <a:bodyPr/>
                    <a:lstStyle/>
                    <a:p>
                      <a:r>
                        <a:rPr lang="en-US" b="1" noProof="0" dirty="0" smtClean="0"/>
                        <a:t>Some asynchronous methods</a:t>
                      </a:r>
                      <a:endParaRPr lang="en-US" b="1" noProof="0" dirty="0"/>
                    </a:p>
                  </a:txBody>
                  <a:tcPr anchor="ctr"/>
                </a:tc>
              </a:tr>
              <a:tr h="370795">
                <a:tc>
                  <a:txBody>
                    <a:bodyPr/>
                    <a:lstStyle/>
                    <a:p>
                      <a:r>
                        <a:rPr lang="en-US" dirty="0" smtClean="0">
                          <a:latin typeface="Courier New" panose="02070309020205020404" pitchFamily="49" charset="0"/>
                          <a:cs typeface="Courier New" panose="02070309020205020404" pitchFamily="49" charset="0"/>
                        </a:rPr>
                        <a:t>HttpClient</a:t>
                      </a:r>
                      <a:endParaRPr lang="en-US" noProof="0" dirty="0">
                        <a:latin typeface="Courier New" panose="02070309020205020404" pitchFamily="49" charset="0"/>
                        <a:cs typeface="Courier New" panose="02070309020205020404" pitchFamily="49" charset="0"/>
                      </a:endParaRPr>
                    </a:p>
                  </a:txBody>
                  <a:tcPr anchor="ctr"/>
                </a:tc>
                <a:tc>
                  <a:txBody>
                    <a:bodyPr/>
                    <a:lstStyle/>
                    <a:p>
                      <a:r>
                        <a:rPr lang="en-US" dirty="0" smtClean="0">
                          <a:latin typeface="Courier New" panose="02070309020205020404" pitchFamily="49" charset="0"/>
                          <a:cs typeface="Courier New" panose="02070309020205020404" pitchFamily="49" charset="0"/>
                        </a:rPr>
                        <a:t>GetAsync</a:t>
                      </a:r>
                      <a:r>
                        <a:rPr lang="en-US" dirty="0" smtClean="0"/>
                        <a:t>, </a:t>
                      </a:r>
                      <a:r>
                        <a:rPr lang="en-US" dirty="0" smtClean="0">
                          <a:latin typeface="Courier New" panose="02070309020205020404" pitchFamily="49" charset="0"/>
                          <a:cs typeface="Courier New" panose="02070309020205020404" pitchFamily="49" charset="0"/>
                        </a:rPr>
                        <a:t>PostAsync</a:t>
                      </a:r>
                      <a:endParaRPr lang="en-US" noProof="0" dirty="0">
                        <a:latin typeface="Courier New" panose="02070309020205020404" pitchFamily="49" charset="0"/>
                        <a:cs typeface="Courier New" panose="02070309020205020404" pitchFamily="49" charset="0"/>
                      </a:endParaRPr>
                    </a:p>
                  </a:txBody>
                  <a:tcPr anchor="ctr"/>
                </a:tc>
              </a:tr>
              <a:tr h="370795">
                <a:tc>
                  <a:txBody>
                    <a:bodyPr/>
                    <a:lstStyle/>
                    <a:p>
                      <a:r>
                        <a:rPr lang="en-US" dirty="0" smtClean="0">
                          <a:latin typeface="Courier New" panose="02070309020205020404" pitchFamily="49" charset="0"/>
                          <a:cs typeface="Courier New" panose="02070309020205020404" pitchFamily="49" charset="0"/>
                        </a:rPr>
                        <a:t>StreamReader</a:t>
                      </a:r>
                      <a:endParaRPr lang="en-US" noProof="0" dirty="0">
                        <a:latin typeface="Courier New" panose="02070309020205020404" pitchFamily="49" charset="0"/>
                        <a:cs typeface="Courier New" panose="02070309020205020404" pitchFamily="49" charset="0"/>
                      </a:endParaRPr>
                    </a:p>
                  </a:txBody>
                  <a:tcPr anchor="ctr"/>
                </a:tc>
                <a:tc>
                  <a:txBody>
                    <a:bodyPr/>
                    <a:lstStyle/>
                    <a:p>
                      <a:r>
                        <a:rPr lang="en-US" dirty="0" smtClean="0">
                          <a:latin typeface="Courier New" panose="02070309020205020404" pitchFamily="49" charset="0"/>
                          <a:cs typeface="Courier New" panose="02070309020205020404" pitchFamily="49" charset="0"/>
                        </a:rPr>
                        <a:t>ReadAsync</a:t>
                      </a:r>
                      <a:r>
                        <a:rPr lang="en-US" dirty="0" smtClean="0"/>
                        <a:t>, </a:t>
                      </a:r>
                      <a:r>
                        <a:rPr lang="en-US" dirty="0" smtClean="0">
                          <a:latin typeface="Courier New" panose="02070309020205020404" pitchFamily="49" charset="0"/>
                          <a:cs typeface="Courier New" panose="02070309020205020404" pitchFamily="49" charset="0"/>
                        </a:rPr>
                        <a:t>ReadLineAsync</a:t>
                      </a:r>
                      <a:r>
                        <a:rPr lang="en-US" dirty="0" smtClean="0"/>
                        <a:t>, </a:t>
                      </a:r>
                      <a:r>
                        <a:rPr lang="en-US" dirty="0" smtClean="0">
                          <a:latin typeface="Courier New" panose="02070309020205020404" pitchFamily="49" charset="0"/>
                          <a:cs typeface="Courier New" panose="02070309020205020404" pitchFamily="49" charset="0"/>
                        </a:rPr>
                        <a:t>ReadToEndAsync</a:t>
                      </a:r>
                      <a:r>
                        <a:rPr lang="en-US" dirty="0" smtClean="0"/>
                        <a:t>, </a:t>
                      </a:r>
                      <a:endParaRPr lang="en-US" noProof="0" dirty="0"/>
                    </a:p>
                  </a:txBody>
                  <a:tcPr anchor="ctr"/>
                </a:tc>
              </a:tr>
              <a:tr h="370795">
                <a:tc>
                  <a:txBody>
                    <a:bodyPr/>
                    <a:lstStyle/>
                    <a:p>
                      <a:r>
                        <a:rPr lang="en-US" noProof="0" dirty="0" smtClean="0">
                          <a:latin typeface="Courier New" panose="02070309020205020404" pitchFamily="49" charset="0"/>
                          <a:cs typeface="Courier New" panose="02070309020205020404" pitchFamily="49" charset="0"/>
                        </a:rPr>
                        <a:t>StreamWriter</a:t>
                      </a:r>
                      <a:endParaRPr lang="en-US" noProof="0" dirty="0">
                        <a:latin typeface="Courier New" panose="02070309020205020404" pitchFamily="49" charset="0"/>
                        <a:cs typeface="Courier New" panose="02070309020205020404" pitchFamily="49" charset="0"/>
                      </a:endParaRPr>
                    </a:p>
                  </a:txBody>
                  <a:tcPr anchor="ctr"/>
                </a:tc>
                <a:tc>
                  <a:txBody>
                    <a:bodyPr/>
                    <a:lstStyle/>
                    <a:p>
                      <a:r>
                        <a:rPr lang="en-US" noProof="0" dirty="0" smtClean="0">
                          <a:latin typeface="Courier New" panose="02070309020205020404" pitchFamily="49" charset="0"/>
                          <a:cs typeface="Courier New" panose="02070309020205020404" pitchFamily="49" charset="0"/>
                        </a:rPr>
                        <a:t>WriteAsync</a:t>
                      </a:r>
                      <a:r>
                        <a:rPr lang="en-US" noProof="0" dirty="0" smtClean="0"/>
                        <a:t>,</a:t>
                      </a:r>
                      <a:r>
                        <a:rPr lang="en-US" baseline="0" noProof="0" dirty="0" smtClean="0"/>
                        <a:t> </a:t>
                      </a:r>
                      <a:r>
                        <a:rPr lang="en-US" baseline="0" noProof="0" dirty="0" smtClean="0">
                          <a:latin typeface="Courier New" panose="02070309020205020404" pitchFamily="49" charset="0"/>
                          <a:cs typeface="Courier New" panose="02070309020205020404" pitchFamily="49" charset="0"/>
                        </a:rPr>
                        <a:t>WriteLineAsync</a:t>
                      </a:r>
                      <a:endParaRPr lang="en-US" noProof="0" dirty="0">
                        <a:latin typeface="Courier New" panose="02070309020205020404" pitchFamily="49" charset="0"/>
                        <a:cs typeface="Courier New" panose="02070309020205020404" pitchFamily="49" charset="0"/>
                      </a:endParaRPr>
                    </a:p>
                  </a:txBody>
                  <a:tcPr anchor="ctr"/>
                </a:tc>
              </a:tr>
              <a:tr h="370795">
                <a:tc>
                  <a:txBody>
                    <a:bodyPr/>
                    <a:lstStyle/>
                    <a:p>
                      <a:r>
                        <a:rPr lang="en-US" noProof="0" dirty="0" smtClean="0">
                          <a:latin typeface="Courier New" panose="02070309020205020404" pitchFamily="49" charset="0"/>
                          <a:cs typeface="Courier New" panose="02070309020205020404" pitchFamily="49" charset="0"/>
                        </a:rPr>
                        <a:t>Socket</a:t>
                      </a:r>
                      <a:endParaRPr lang="en-US" noProof="0" dirty="0">
                        <a:latin typeface="Courier New" panose="02070309020205020404" pitchFamily="49" charset="0"/>
                        <a:cs typeface="Courier New" panose="02070309020205020404" pitchFamily="49" charset="0"/>
                      </a:endParaRPr>
                    </a:p>
                  </a:txBody>
                  <a:tcPr anchor="ctr"/>
                </a:tc>
                <a:tc>
                  <a:txBody>
                    <a:bodyPr/>
                    <a:lstStyle/>
                    <a:p>
                      <a:r>
                        <a:rPr lang="en-US" noProof="0" dirty="0" smtClean="0">
                          <a:latin typeface="Courier New" panose="02070309020205020404" pitchFamily="49" charset="0"/>
                          <a:cs typeface="Courier New" panose="02070309020205020404" pitchFamily="49" charset="0"/>
                        </a:rPr>
                        <a:t>AcceptAsync</a:t>
                      </a:r>
                      <a:r>
                        <a:rPr lang="en-US" noProof="0" dirty="0" smtClean="0"/>
                        <a:t>,</a:t>
                      </a:r>
                      <a:r>
                        <a:rPr lang="en-US" baseline="0" noProof="0" dirty="0" smtClean="0"/>
                        <a:t> </a:t>
                      </a:r>
                      <a:r>
                        <a:rPr lang="en-US" baseline="0" noProof="0" dirty="0" smtClean="0">
                          <a:latin typeface="Courier New" panose="02070309020205020404" pitchFamily="49" charset="0"/>
                          <a:cs typeface="Courier New" panose="02070309020205020404" pitchFamily="49" charset="0"/>
                        </a:rPr>
                        <a:t>SendAsync</a:t>
                      </a:r>
                      <a:endParaRPr lang="en-US" noProof="0" dirty="0">
                        <a:latin typeface="Courier New" panose="02070309020205020404" pitchFamily="49" charset="0"/>
                        <a:cs typeface="Courier New" panose="02070309020205020404" pitchFamily="49" charset="0"/>
                      </a:endParaRPr>
                    </a:p>
                  </a:txBody>
                  <a:tcPr anchor="ct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Asynchronous Methods in .NET Classes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These methods return a Task&lt;</a:t>
            </a:r>
            <a:r>
              <a:rPr lang="en-US" i="1" dirty="0" smtClean="0"/>
              <a:t>return-type</a:t>
            </a:r>
            <a:r>
              <a:rPr lang="en-US" dirty="0" smtClean="0"/>
              <a:t>&gt;</a:t>
            </a:r>
          </a:p>
          <a:p>
            <a:pPr lvl="1"/>
            <a:r>
              <a:rPr lang="en-US" b="1" i="1" dirty="0" smtClean="0">
                <a:latin typeface="Century Schoolbook" panose="02040604050505020304" pitchFamily="18" charset="0"/>
              </a:rPr>
              <a:t>return-type</a:t>
            </a:r>
            <a:r>
              <a:rPr lang="en-US" dirty="0" smtClean="0">
                <a:latin typeface="+mj-lt"/>
              </a:rPr>
              <a:t>:</a:t>
            </a:r>
            <a:r>
              <a:rPr lang="en-US" dirty="0" smtClean="0"/>
              <a:t> Type of data normally returned by method</a:t>
            </a:r>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Multitasking and parallel programming</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latin typeface="Myriad Pro"/>
                <a:ea typeface="MS PGothic" charset="0"/>
                <a:cs typeface="Myriad Pro"/>
              </a:rPr>
              <a:t>Parallel and Asynchronous Computing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latin typeface="Courier New" pitchFamily="49" charset="0"/>
                <a:cs typeface="Courier New" pitchFamily="49" charset="0"/>
              </a:rPr>
              <a:t>Async</a:t>
            </a:r>
            <a:r>
              <a:rPr lang="en-US" dirty="0" smtClean="0"/>
              <a:t> and </a:t>
            </a:r>
            <a:r>
              <a:rPr lang="en-US" dirty="0" smtClean="0">
                <a:latin typeface="Courier New" pitchFamily="49" charset="0"/>
                <a:cs typeface="Courier New" pitchFamily="49" charset="0"/>
              </a:rPr>
              <a:t>Await</a:t>
            </a:r>
            <a:r>
              <a:rPr lang="en-US" dirty="0" smtClean="0"/>
              <a:t> </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Waiting for an asynchronous task to finish can be done with the </a:t>
            </a:r>
            <a:r>
              <a:rPr lang="en-US" dirty="0" smtClean="0">
                <a:latin typeface="Courier New" panose="02070309020205020404" pitchFamily="49" charset="0"/>
                <a:cs typeface="Courier New" panose="02070309020205020404" pitchFamily="49" charset="0"/>
              </a:rPr>
              <a:t>await</a:t>
            </a:r>
            <a:r>
              <a:rPr lang="en-US" dirty="0" smtClean="0"/>
              <a:t> keyword</a:t>
            </a:r>
          </a:p>
          <a:p>
            <a:pPr lvl="1"/>
            <a:r>
              <a:rPr lang="en-US" dirty="0" smtClean="0"/>
              <a:t>The method where </a:t>
            </a:r>
            <a:r>
              <a:rPr lang="en-US" dirty="0" smtClean="0">
                <a:latin typeface="Courier New" panose="02070309020205020404" pitchFamily="49" charset="0"/>
                <a:cs typeface="Courier New" panose="02070309020205020404" pitchFamily="49" charset="0"/>
              </a:rPr>
              <a:t>await</a:t>
            </a:r>
            <a:r>
              <a:rPr lang="en-US" dirty="0" smtClean="0"/>
              <a:t> is used must be declared with the </a:t>
            </a:r>
            <a:r>
              <a:rPr lang="en-US" dirty="0" err="1" smtClean="0">
                <a:latin typeface="Courier New" panose="02070309020205020404" pitchFamily="49" charset="0"/>
                <a:cs typeface="Courier New" panose="02070309020205020404" pitchFamily="49" charset="0"/>
              </a:rPr>
              <a:t>async</a:t>
            </a:r>
            <a:r>
              <a:rPr lang="en-US" dirty="0" smtClean="0"/>
              <a:t> keyword</a:t>
            </a:r>
            <a:endParaRPr lang="en-US" dirty="0"/>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3073524"/>
            <a:ext cx="8785225" cy="2016224"/>
          </a:xfrm>
          <a:prstGeom prst="roundRect">
            <a:avLst>
              <a:gd name="adj" fmla="val 9568"/>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sz="1600" b="1"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async</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void</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AsyncRead</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6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fileName</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var</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sr</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sz="16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err="1" smtClean="0">
                <a:solidFill>
                  <a:srgbClr val="2B91AF"/>
                </a:solidFill>
                <a:latin typeface="Courier New" panose="02070309020205020404" pitchFamily="49" charset="0"/>
                <a:ea typeface="Calibri" panose="020F0502020204030204" pitchFamily="34" charset="0"/>
                <a:cs typeface="Times New Roman" panose="02020603050405020304" pitchFamily="18" charset="0"/>
              </a:rPr>
              <a:t>StreamReader</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6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fileName</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var</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task = </a:t>
            </a:r>
            <a:r>
              <a:rPr lang="en-US" sz="16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sr.ReadToEndAsync</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smtClean="0">
                <a:solidFill>
                  <a:srgbClr val="008000"/>
                </a:solidFill>
                <a:latin typeface="Courier New" panose="02070309020205020404" pitchFamily="49" charset="0"/>
                <a:ea typeface="Calibri" panose="020F0502020204030204" pitchFamily="34" charset="0"/>
                <a:cs typeface="Times New Roman" panose="02020603050405020304" pitchFamily="18" charset="0"/>
              </a:rPr>
              <a:t>//... Can do something else</a:t>
            </a:r>
            <a:endParaRPr lang="fr-FR"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600"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var</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text = </a:t>
            </a:r>
            <a:r>
              <a:rPr lang="en-US" sz="1600" b="1"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await</a:t>
            </a:r>
            <a:r>
              <a:rPr lang="en-US" sz="16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task;</a:t>
            </a:r>
            <a:endParaRPr lang="fr-FR"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2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Execution Flow of an Asynchronous Call</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The asynchronous method runs in parallel with the main method</a:t>
            </a:r>
            <a:endParaRPr lang="en-US" dirty="0"/>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srcRect/>
          <a:stretch>
            <a:fillRect/>
          </a:stretch>
        </p:blipFill>
        <p:spPr bwMode="auto">
          <a:xfrm>
            <a:off x="1132234" y="1993405"/>
            <a:ext cx="6879533"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Asynchronous Method Return Type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An asynchronous method can return:</a:t>
            </a:r>
          </a:p>
          <a:p>
            <a:pPr lvl="1"/>
            <a:r>
              <a:rPr lang="en-US" dirty="0" smtClean="0">
                <a:latin typeface="Courier New" panose="02070309020205020404" pitchFamily="49" charset="0"/>
                <a:cs typeface="Courier New" panose="02070309020205020404" pitchFamily="49" charset="0"/>
              </a:rPr>
              <a:t>void</a:t>
            </a:r>
            <a:r>
              <a:rPr lang="en-US" dirty="0" smtClean="0"/>
              <a:t> if it doesn’t return data</a:t>
            </a:r>
          </a:p>
          <a:p>
            <a:pPr lvl="1"/>
            <a:r>
              <a:rPr lang="en-US" dirty="0" smtClean="0">
                <a:latin typeface="Courier New" panose="02070309020205020404" pitchFamily="49" charset="0"/>
                <a:cs typeface="Courier New" panose="02070309020205020404" pitchFamily="49" charset="0"/>
              </a:rPr>
              <a:t>Task</a:t>
            </a:r>
            <a:r>
              <a:rPr lang="en-US" dirty="0" smtClean="0"/>
              <a:t> or </a:t>
            </a:r>
            <a:r>
              <a:rPr lang="en-US" dirty="0" smtClean="0">
                <a:latin typeface="Courier New" panose="02070309020205020404" pitchFamily="49" charset="0"/>
                <a:cs typeface="Courier New" panose="02070309020205020404" pitchFamily="49" charset="0"/>
              </a:rPr>
              <a:t>Task&lt;T</a:t>
            </a:r>
            <a:r>
              <a:rPr lang="en-US" smtClean="0">
                <a:latin typeface="Courier New" panose="02070309020205020404" pitchFamily="49" charset="0"/>
                <a:cs typeface="Courier New" panose="02070309020205020404" pitchFamily="49" charset="0"/>
              </a:rPr>
              <a:t>&gt;</a:t>
            </a:r>
            <a:r>
              <a:rPr lang="en-US" smtClean="0"/>
              <a:t> where </a:t>
            </a:r>
            <a:r>
              <a:rPr lang="en-US" dirty="0" smtClean="0">
                <a:latin typeface="Courier New" panose="02070309020205020404" pitchFamily="49" charset="0"/>
                <a:cs typeface="Courier New" panose="02070309020205020404" pitchFamily="49" charset="0"/>
              </a:rPr>
              <a:t>T</a:t>
            </a:r>
            <a:r>
              <a:rPr lang="en-US" dirty="0" smtClean="0"/>
              <a:t> is the type of the data the method returns</a:t>
            </a:r>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Asynchronous Method Return Type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1993404"/>
            <a:ext cx="8785225" cy="2016224"/>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async</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smtClean="0">
                <a:solidFill>
                  <a:srgbClr val="2B91AF"/>
                </a:solidFill>
                <a:latin typeface="Courier New" panose="02070309020205020404" pitchFamily="49" charset="0"/>
                <a:ea typeface="Calibri" panose="020F0502020204030204" pitchFamily="34" charset="0"/>
                <a:cs typeface="Times New Roman" panose="02020603050405020304" pitchFamily="18" charset="0"/>
              </a:rPr>
              <a:t>Task</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&lt;</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&gt; Read(</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fileName</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var</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sr</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solidFill>
                  <a:srgbClr val="2B91AF"/>
                </a:solidFill>
                <a:latin typeface="Courier New" panose="02070309020205020404" pitchFamily="49" charset="0"/>
                <a:ea typeface="Calibri" panose="020F0502020204030204" pitchFamily="34" charset="0"/>
                <a:cs typeface="Times New Roman" panose="02020603050405020304" pitchFamily="18" charset="0"/>
              </a:rPr>
              <a:t>StreamReader</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fileName</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fileContent</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await</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sr.ReadToEndAsync</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return</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fileContent</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shape4"/>
          <p:cNvSpPr/>
          <p:nvPr/>
        </p:nvSpPr>
        <p:spPr bwMode="blackWhite">
          <a:xfrm>
            <a:off x="2267744" y="1409981"/>
            <a:ext cx="3337409" cy="400110"/>
          </a:xfrm>
          <a:prstGeom prst="wedgeRectCallout">
            <a:avLst>
              <a:gd name="adj1" fmla="val -56532"/>
              <a:gd name="adj2" fmla="val 11286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dirty="0" smtClean="0"/>
              <a:t>Declared as </a:t>
            </a:r>
            <a:r>
              <a:rPr lang="en-US" sz="2000" b="1" dirty="0" smtClean="0">
                <a:latin typeface="Courier New" panose="02070309020205020404" pitchFamily="49" charset="0"/>
                <a:cs typeface="Courier New" panose="02070309020205020404" pitchFamily="49" charset="0"/>
              </a:rPr>
              <a:t>Task&lt;string&gt;</a:t>
            </a:r>
            <a:endParaRPr lang="en-US" sz="2000" b="1" dirty="0">
              <a:latin typeface="Courier New" panose="02070309020205020404" pitchFamily="49" charset="0"/>
              <a:cs typeface="Courier New" panose="02070309020205020404" pitchFamily="49" charset="0"/>
            </a:endParaRPr>
          </a:p>
        </p:txBody>
      </p:sp>
      <p:sp>
        <p:nvSpPr>
          <p:cNvPr id="12" name="shape3"/>
          <p:cNvSpPr/>
          <p:nvPr/>
        </p:nvSpPr>
        <p:spPr bwMode="blackWhite">
          <a:xfrm>
            <a:off x="4489029" y="3721596"/>
            <a:ext cx="2232248" cy="400110"/>
          </a:xfrm>
          <a:prstGeom prst="wedgeRectCallout">
            <a:avLst>
              <a:gd name="adj1" fmla="val -53479"/>
              <a:gd name="adj2" fmla="val -13232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dirty="0" smtClean="0"/>
              <a:t>Returns a </a:t>
            </a:r>
            <a:r>
              <a:rPr lang="en-US" sz="2000" b="1" dirty="0" smtClean="0">
                <a:latin typeface="Courier New" panose="02070309020205020404" pitchFamily="49" charset="0"/>
                <a:cs typeface="Courier New" panose="02070309020205020404" pitchFamily="49" charset="0"/>
              </a:rPr>
              <a:t>string</a:t>
            </a:r>
            <a:endParaRPr lang="en-US" sz="2000" b="1"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Calling an Asynchronous Method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Asynchronous method can be called without </a:t>
            </a:r>
            <a:r>
              <a:rPr lang="en-US" dirty="0" smtClean="0">
                <a:latin typeface="Courier New" panose="02070309020205020404" pitchFamily="49" charset="0"/>
                <a:cs typeface="Courier New" panose="02070309020205020404" pitchFamily="49" charset="0"/>
              </a:rPr>
              <a:t>await</a:t>
            </a:r>
            <a:endParaRPr lang="en-US" dirty="0" smtClean="0"/>
          </a:p>
          <a:p>
            <a:pPr lvl="1"/>
            <a:r>
              <a:rPr lang="en-US" dirty="0" smtClean="0"/>
              <a:t>Returned value is </a:t>
            </a:r>
            <a:r>
              <a:rPr lang="en-US" dirty="0" smtClean="0">
                <a:latin typeface="Courier New" panose="02070309020205020404" pitchFamily="49" charset="0"/>
                <a:cs typeface="Courier New" panose="02070309020205020404" pitchFamily="49" charset="0"/>
              </a:rPr>
              <a:t>Task</a:t>
            </a:r>
            <a:r>
              <a:rPr lang="en-US" dirty="0" smtClean="0"/>
              <a:t> or </a:t>
            </a:r>
            <a:r>
              <a:rPr lang="en-US" dirty="0" smtClean="0">
                <a:latin typeface="Courier New" panose="02070309020205020404" pitchFamily="49" charset="0"/>
                <a:cs typeface="Courier New" panose="02070309020205020404" pitchFamily="49" charset="0"/>
              </a:rPr>
              <a:t>Task&lt;T&gt;</a:t>
            </a:r>
            <a:r>
              <a:rPr lang="en-US" dirty="0" smtClean="0"/>
              <a:t> object</a:t>
            </a:r>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7" y="3066782"/>
            <a:ext cx="8713787" cy="1296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var</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task = </a:t>
            </a:r>
            <a:r>
              <a:rPr lang="en-US"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sr.ReadToEndAsync</a:t>
            </a:r>
            <a:r>
              <a:rPr lang="en-US"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solidFill>
                  <a:srgbClr val="008000"/>
                </a:solidFill>
                <a:latin typeface="Courier New" panose="02070309020205020404" pitchFamily="49" charset="0"/>
                <a:ea typeface="Calibri" panose="020F0502020204030204" pitchFamily="34" charset="0"/>
                <a:cs typeface="Times New Roman" panose="02020603050405020304" pitchFamily="18" charset="0"/>
              </a:rPr>
              <a:t>//... Can do something else</a:t>
            </a:r>
            <a:endParaRPr lang="fr-FR"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var</a:t>
            </a:r>
            <a:r>
              <a:rPr lang="fr-FR"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fr-FR"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text</a:t>
            </a:r>
            <a:r>
              <a:rPr lang="fr-FR"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 </a:t>
            </a:r>
            <a:r>
              <a:rPr lang="fr-FR"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await</a:t>
            </a:r>
            <a:r>
              <a:rPr lang="fr-FR"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fr-FR"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task</a:t>
            </a:r>
            <a:r>
              <a:rPr lang="fr-FR"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shape10"/>
          <p:cNvSpPr/>
          <p:nvPr/>
        </p:nvSpPr>
        <p:spPr bwMode="blackWhite">
          <a:xfrm>
            <a:off x="683568" y="2353444"/>
            <a:ext cx="2510876" cy="400110"/>
          </a:xfrm>
          <a:prstGeom prst="wedgeRectCallout">
            <a:avLst>
              <a:gd name="adj1" fmla="val -21474"/>
              <a:gd name="adj2" fmla="val 16165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smtClean="0">
                <a:latin typeface="Courier New" panose="02070309020205020404" pitchFamily="49" charset="0"/>
                <a:cs typeface="Courier New" panose="02070309020205020404" pitchFamily="49" charset="0"/>
              </a:rPr>
              <a:t>Task&lt;string&gt;</a:t>
            </a:r>
            <a:endParaRPr lang="en-US" sz="2000" b="1" dirty="0">
              <a:latin typeface="Courier New" panose="02070309020205020404" pitchFamily="49" charset="0"/>
              <a:cs typeface="Courier New" panose="02070309020205020404" pitchFamily="49" charset="0"/>
            </a:endParaRPr>
          </a:p>
        </p:txBody>
      </p:sp>
      <p:sp>
        <p:nvSpPr>
          <p:cNvPr id="13" name="shape8"/>
          <p:cNvSpPr/>
          <p:nvPr/>
        </p:nvSpPr>
        <p:spPr bwMode="blackWhite">
          <a:xfrm>
            <a:off x="922933" y="4578851"/>
            <a:ext cx="1728192" cy="400110"/>
          </a:xfrm>
          <a:prstGeom prst="wedgeRectCallout">
            <a:avLst>
              <a:gd name="adj1" fmla="val -22595"/>
              <a:gd name="adj2" fmla="val -14036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1" dirty="0" smtClean="0">
                <a:latin typeface="Courier New" panose="02070309020205020404" pitchFamily="49" charset="0"/>
                <a:cs typeface="Courier New" panose="02070309020205020404" pitchFamily="49" charset="0"/>
              </a:rPr>
              <a:t>string</a:t>
            </a:r>
            <a:endParaRPr lang="en-US" sz="2000" b="1"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Calling an Asynchronous Method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Or it can be called with the </a:t>
            </a:r>
            <a:r>
              <a:rPr lang="en-US" dirty="0" smtClean="0">
                <a:latin typeface="Courier New" panose="02070309020205020404" pitchFamily="49" charset="0"/>
                <a:cs typeface="Courier New" panose="02070309020205020404" pitchFamily="49" charset="0"/>
              </a:rPr>
              <a:t>await</a:t>
            </a:r>
            <a:r>
              <a:rPr lang="en-US" dirty="0" smtClean="0"/>
              <a:t> keyword</a:t>
            </a:r>
          </a:p>
          <a:p>
            <a:pPr lvl="1"/>
            <a:r>
              <a:rPr lang="en-US" dirty="0" smtClean="0"/>
              <a:t>The returned type is the generic declared type</a:t>
            </a:r>
          </a:p>
          <a:p>
            <a:pPr lvl="1"/>
            <a:r>
              <a:rPr lang="en-US" dirty="0" smtClean="0"/>
              <a:t>Calling method must be declared with </a:t>
            </a:r>
            <a:r>
              <a:rPr lang="en-US" dirty="0" err="1" smtClean="0">
                <a:latin typeface="Courier New" panose="02070309020205020404" pitchFamily="49" charset="0"/>
                <a:cs typeface="Courier New" panose="02070309020205020404" pitchFamily="49" charset="0"/>
              </a:rPr>
              <a:t>async</a:t>
            </a:r>
            <a:endParaRPr lang="en-US" dirty="0">
              <a:latin typeface="Courier New" panose="02070309020205020404" pitchFamily="49" charset="0"/>
              <a:cs typeface="Courier New" panose="02070309020205020404" pitchFamily="49" charset="0"/>
            </a:endParaRPr>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à coins arrondis 4"/>
          <p:cNvSpPr/>
          <p:nvPr/>
        </p:nvSpPr>
        <p:spPr>
          <a:xfrm>
            <a:off x="179388" y="3208296"/>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800"/>
              </a:spcAft>
            </a:pPr>
            <a:r>
              <a:rPr lang="en-US" sz="2000"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var</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text = </a:t>
            </a:r>
            <a:r>
              <a:rPr lang="en-US" sz="20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await</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20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sr.ReadToEndAsync</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shape2"/>
          <p:cNvSpPr/>
          <p:nvPr/>
        </p:nvSpPr>
        <p:spPr bwMode="blackWhite">
          <a:xfrm>
            <a:off x="1331640" y="3927634"/>
            <a:ext cx="1110727" cy="400110"/>
          </a:xfrm>
          <a:prstGeom prst="wedgeRectCallout">
            <a:avLst>
              <a:gd name="adj1" fmla="val -51403"/>
              <a:gd name="adj2" fmla="val -12913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Courier New" panose="02070309020205020404" pitchFamily="49" charset="0"/>
                <a:cs typeface="Courier New" panose="02070309020205020404" pitchFamily="49" charset="0"/>
              </a:rPr>
              <a:t>string</a:t>
            </a:r>
            <a:endParaRPr lang="en-US" sz="2000" b="1"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Custom Asynchronous Tasks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Custom asynchronous task should delegate its work to a </a:t>
            </a:r>
            <a:r>
              <a:rPr lang="en-US" dirty="0" smtClean="0">
                <a:latin typeface="Courier New" pitchFamily="49" charset="0"/>
                <a:cs typeface="Courier New" pitchFamily="49" charset="0"/>
              </a:rPr>
              <a:t>Task</a:t>
            </a:r>
          </a:p>
          <a:p>
            <a:pPr lvl="1"/>
            <a:r>
              <a:rPr lang="en-US" dirty="0" smtClean="0"/>
              <a:t>And return that </a:t>
            </a:r>
            <a:r>
              <a:rPr lang="en-US" dirty="0" smtClean="0">
                <a:latin typeface="Courier New" pitchFamily="49" charset="0"/>
                <a:cs typeface="Courier New" pitchFamily="49" charset="0"/>
              </a:rPr>
              <a:t>task</a:t>
            </a:r>
          </a:p>
          <a:p>
            <a:pPr lvl="1"/>
            <a:r>
              <a:rPr lang="en-US" dirty="0" smtClean="0"/>
              <a:t>Calling method can use </a:t>
            </a:r>
            <a:r>
              <a:rPr lang="en-US" dirty="0" smtClean="0">
                <a:latin typeface="Courier New" panose="02070309020205020404" pitchFamily="49" charset="0"/>
                <a:cs typeface="Courier New" panose="02070309020205020404" pitchFamily="49" charset="0"/>
              </a:rPr>
              <a:t>await</a:t>
            </a:r>
            <a:r>
              <a:rPr lang="en-US" dirty="0" smtClean="0"/>
              <a:t> to wait for the </a:t>
            </a:r>
            <a:r>
              <a:rPr lang="en-US" dirty="0" smtClean="0">
                <a:latin typeface="Courier New" pitchFamily="49" charset="0"/>
                <a:cs typeface="Courier New" pitchFamily="49" charset="0"/>
              </a:rPr>
              <a:t>task</a:t>
            </a:r>
            <a:r>
              <a:rPr lang="en-US" dirty="0" smtClean="0"/>
              <a:t> to end</a:t>
            </a:r>
            <a:endParaRPr lang="en-US" dirty="0"/>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Custom Asynchronous Tasks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1201364"/>
            <a:ext cx="8785225" cy="432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800"/>
              </a:spcAft>
            </a:pPr>
            <a:r>
              <a:rPr lang="fr-FR" sz="20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var</a:t>
            </a: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square = </a:t>
            </a:r>
            <a:r>
              <a:rPr lang="fr-FR" sz="2000"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await</a:t>
            </a: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fr-FR" sz="20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SquareAsync</a:t>
            </a: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(123);</a:t>
            </a:r>
            <a:endParaRPr lang="fr-FR"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à coins arrondis 4"/>
          <p:cNvSpPr/>
          <p:nvPr/>
        </p:nvSpPr>
        <p:spPr>
          <a:xfrm>
            <a:off x="179388" y="1777380"/>
            <a:ext cx="8785225" cy="3384376"/>
          </a:xfrm>
          <a:prstGeom prst="roundRect">
            <a:avLst>
              <a:gd name="adj" fmla="val 3275"/>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sz="20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private</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2000" dirty="0" smtClean="0">
                <a:solidFill>
                  <a:srgbClr val="2B91AF"/>
                </a:solidFill>
                <a:latin typeface="Courier New" panose="02070309020205020404" pitchFamily="49" charset="0"/>
                <a:ea typeface="Calibri" panose="020F0502020204030204" pitchFamily="34" charset="0"/>
                <a:cs typeface="Times New Roman" panose="02020603050405020304" pitchFamily="18" charset="0"/>
              </a:rPr>
              <a:t>Task</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&gt; </a:t>
            </a:r>
            <a:r>
              <a:rPr lang="en-US" sz="20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SquareAsync</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2000"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value)</a:t>
            </a:r>
            <a:endParaRPr lang="fr-FR"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2000"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var</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task = </a:t>
            </a:r>
            <a:r>
              <a:rPr lang="en-US" sz="20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2000" dirty="0" smtClean="0">
                <a:solidFill>
                  <a:srgbClr val="2B91AF"/>
                </a:solidFill>
                <a:latin typeface="Courier New" panose="02070309020205020404" pitchFamily="49" charset="0"/>
                <a:ea typeface="Calibri" panose="020F0502020204030204" pitchFamily="34" charset="0"/>
                <a:cs typeface="Times New Roman" panose="02020603050405020304" pitchFamily="18" charset="0"/>
              </a:rPr>
              <a:t>Task</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&lt;</a:t>
            </a:r>
            <a:r>
              <a:rPr lang="en-US" sz="2000" dirty="0" err="1"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&gt;(() =&gt;</a:t>
            </a:r>
            <a:endParaRPr lang="fr-FR"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spcAft>
                <a:spcPts val="0"/>
              </a:spcAft>
            </a:pPr>
            <a:r>
              <a:rPr lang="fr-FR" sz="2000" dirty="0" smtClean="0">
                <a:solidFill>
                  <a:srgbClr val="2B91AF"/>
                </a:solidFill>
                <a:latin typeface="Courier New" panose="02070309020205020404" pitchFamily="49" charset="0"/>
                <a:ea typeface="Calibri" panose="020F0502020204030204" pitchFamily="34" charset="0"/>
                <a:cs typeface="Times New Roman" panose="02020603050405020304" pitchFamily="18" charset="0"/>
              </a:rPr>
              <a:t>            </a:t>
            </a:r>
            <a:r>
              <a:rPr lang="fr-FR" sz="2000" dirty="0" err="1" smtClean="0">
                <a:solidFill>
                  <a:srgbClr val="2B91AF"/>
                </a:solidFill>
                <a:latin typeface="Courier New" panose="02070309020205020404" pitchFamily="49" charset="0"/>
                <a:ea typeface="Calibri" panose="020F0502020204030204" pitchFamily="34" charset="0"/>
                <a:cs typeface="Times New Roman" panose="02020603050405020304" pitchFamily="18" charset="0"/>
              </a:rPr>
              <a:t>Thread</a:t>
            </a:r>
            <a:r>
              <a:rPr lang="fr-FR" sz="20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.Sleep</a:t>
            </a: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(3000);</a:t>
            </a:r>
          </a:p>
          <a:p>
            <a:pPr>
              <a:lnSpc>
                <a:spcPct val="107000"/>
              </a:lnSpc>
              <a:spcAft>
                <a:spcPts val="0"/>
              </a:spcAft>
            </a:pP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20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return</a:t>
            </a: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value * value;</a:t>
            </a:r>
            <a:endParaRPr lang="fr-FR"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fr-FR" sz="20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task.Start</a:t>
            </a: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fr-FR" sz="2000" dirty="0" smtClean="0">
                <a:solidFill>
                  <a:srgbClr val="0000FF"/>
                </a:solidFill>
                <a:latin typeface="Courier New" panose="02070309020205020404" pitchFamily="49" charset="0"/>
                <a:ea typeface="Calibri" panose="020F0502020204030204" pitchFamily="34" charset="0"/>
                <a:cs typeface="Times New Roman" panose="02020603050405020304" pitchFamily="18" charset="0"/>
              </a:rPr>
              <a:t>return</a:t>
            </a: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fr-FR" sz="2000" dirty="0" err="1"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task</a:t>
            </a: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20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fr-FR" sz="20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Running Multiple Asynchronous Tasks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To run multiple asynchronous tasks</a:t>
            </a:r>
          </a:p>
          <a:p>
            <a:pPr lvl="1"/>
            <a:r>
              <a:rPr lang="en-US" dirty="0" smtClean="0"/>
              <a:t>Create an array of tasks</a:t>
            </a:r>
          </a:p>
          <a:p>
            <a:pPr lvl="1"/>
            <a:r>
              <a:rPr lang="en-US" dirty="0" smtClean="0"/>
              <a:t>Pass the array to the static/shared </a:t>
            </a:r>
            <a:r>
              <a:rPr lang="en-US" dirty="0" err="1" smtClean="0">
                <a:latin typeface="Courier New" panose="02070309020205020404" pitchFamily="49" charset="0"/>
                <a:cs typeface="Courier New" panose="02070309020205020404" pitchFamily="49" charset="0"/>
              </a:rPr>
              <a:t>WhenAll</a:t>
            </a:r>
            <a:r>
              <a:rPr lang="en-US" dirty="0" smtClean="0"/>
              <a:t> method of the </a:t>
            </a:r>
            <a:r>
              <a:rPr lang="en-US" dirty="0" smtClean="0">
                <a:latin typeface="Courier New" panose="02070309020205020404" pitchFamily="49" charset="0"/>
                <a:cs typeface="Courier New" panose="02070309020205020404" pitchFamily="49" charset="0"/>
              </a:rPr>
              <a:t>Task</a:t>
            </a:r>
            <a:r>
              <a:rPr lang="en-US" dirty="0" smtClean="0"/>
              <a:t> class</a:t>
            </a:r>
          </a:p>
          <a:p>
            <a:pPr lvl="1"/>
            <a:r>
              <a:rPr lang="en-US" dirty="0" smtClean="0"/>
              <a:t>Return value is an array of the returned values of each task</a:t>
            </a:r>
          </a:p>
          <a:p>
            <a:pPr lvl="1"/>
            <a:r>
              <a:rPr lang="en-US" dirty="0" smtClean="0"/>
              <a:t>Can use </a:t>
            </a:r>
            <a:r>
              <a:rPr lang="en-US" dirty="0" err="1" smtClean="0">
                <a:latin typeface="Courier New" panose="02070309020205020404" pitchFamily="49" charset="0"/>
                <a:cs typeface="Courier New" panose="02070309020205020404" pitchFamily="49" charset="0"/>
              </a:rPr>
              <a:t>WhenAny</a:t>
            </a:r>
            <a:r>
              <a:rPr lang="en-US" dirty="0" smtClean="0"/>
              <a:t> to return when one of tasks has finished</a:t>
            </a:r>
          </a:p>
          <a:p>
            <a:r>
              <a:rPr lang="en-US" dirty="0" smtClean="0"/>
              <a:t>Asynchronous tasks can be canceled</a:t>
            </a:r>
          </a:p>
          <a:p>
            <a:pPr lvl="1"/>
            <a:r>
              <a:rPr lang="en-US" dirty="0" smtClean="0"/>
              <a:t>With the </a:t>
            </a:r>
            <a:r>
              <a:rPr lang="en-US" dirty="0" err="1" smtClean="0">
                <a:latin typeface="Courier New" pitchFamily="49" charset="0"/>
                <a:cs typeface="Courier New" pitchFamily="49" charset="0"/>
              </a:rPr>
              <a:t>CancellationToken</a:t>
            </a:r>
            <a:r>
              <a:rPr lang="en-US" dirty="0" smtClean="0"/>
              <a:t> pattern</a:t>
            </a:r>
            <a:endParaRPr lang="en-US" dirty="0"/>
          </a:p>
        </p:txBody>
      </p:sp>
      <p:sp>
        <p:nvSpPr>
          <p:cNvPr id="18435" name="Espace réservé du contenu 3"/>
          <p:cNvSpPr>
            <a:spLocks noGrp="1"/>
          </p:cNvSpPr>
          <p:nvPr>
            <p:ph sz="quarter" idx="13"/>
          </p:nvPr>
        </p:nvSpPr>
        <p:spPr/>
        <p:txBody>
          <a:bodyPr/>
          <a:lstStyle/>
          <a:p>
            <a:r>
              <a:rPr lang="en-US" dirty="0" smtClean="0"/>
              <a:t>Asynchronous Calls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Parallel Computing</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Computers now often have several processors</a:t>
            </a:r>
          </a:p>
          <a:p>
            <a:pPr lvl="1"/>
            <a:r>
              <a:rPr lang="en-US" dirty="0" smtClean="0"/>
              <a:t>And/or several cores</a:t>
            </a:r>
          </a:p>
          <a:p>
            <a:pPr lvl="1"/>
            <a:r>
              <a:rPr lang="en-US" dirty="0" smtClean="0"/>
              <a:t>This is the main growth axis for the next few years, replacing the frequency increase</a:t>
            </a:r>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Quiz 1/3</a:t>
            </a:r>
            <a:endParaRPr lang="en-US" dirty="0"/>
          </a:p>
        </p:txBody>
      </p:sp>
      <p:pic>
        <p:nvPicPr>
          <p:cNvPr id="8" name="Picture 2" descr="D:\Users\Renaud\Desktop\StageFinEtudesSupinfo\Icons-New\v3\Min\Ques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Espace réservé du contenu 2"/>
          <p:cNvSpPr>
            <a:spLocks noGrp="1"/>
          </p:cNvSpPr>
          <p:nvPr>
            <p:ph idx="1"/>
          </p:nvPr>
        </p:nvSpPr>
        <p:spPr>
          <a:xfrm>
            <a:off x="323528" y="1128713"/>
            <a:ext cx="8712968" cy="4230687"/>
          </a:xfrm>
        </p:spPr>
        <p:txBody>
          <a:bodyPr/>
          <a:lstStyle/>
          <a:p>
            <a:pPr marL="0" indent="0">
              <a:buNone/>
            </a:pPr>
            <a:r>
              <a:rPr lang="en-US" dirty="0" smtClean="0"/>
              <a:t>What are the preferred methods for running threads in .NET 4?</a:t>
            </a:r>
          </a:p>
          <a:p>
            <a:pPr marL="0" indent="0">
              <a:buNone/>
            </a:pPr>
            <a:r>
              <a:rPr lang="en-US" spc="-300" dirty="0" smtClean="0">
                <a:cs typeface="Courier New" pitchFamily="49" charset="0"/>
              </a:rPr>
              <a:t>_________________________________________________________</a:t>
            </a:r>
          </a:p>
          <a:p>
            <a:pPr marL="0" indent="0">
              <a:buNone/>
            </a:pPr>
            <a:endParaRPr lang="en-US" dirty="0" smtClean="0"/>
          </a:p>
          <a:p>
            <a:pPr marL="0" indent="0">
              <a:buNone/>
            </a:pPr>
            <a:r>
              <a:rPr lang="en-US" dirty="0" smtClean="0"/>
              <a:t>Write the code to run two tasks in parallel in C# or VB:</a:t>
            </a:r>
          </a:p>
          <a:p>
            <a:pPr marL="0" indent="0">
              <a:buNone/>
            </a:pPr>
            <a:r>
              <a:rPr lang="en-US" spc="-300" dirty="0" smtClean="0">
                <a:cs typeface="Courier New" pitchFamily="49" charset="0"/>
              </a:rPr>
              <a:t>_________________________________________________________</a:t>
            </a:r>
          </a:p>
          <a:p>
            <a:pPr marL="0" indent="0">
              <a:buNone/>
            </a:pPr>
            <a:endParaRPr lang="en-US" spc="-300" dirty="0" smtClean="0">
              <a:cs typeface="Courier New" pitchFamily="49" charset="0"/>
            </a:endParaRPr>
          </a:p>
        </p:txBody>
      </p:sp>
    </p:spTree>
    <p:extLst>
      <p:ext uri="{BB962C8B-B14F-4D97-AF65-F5344CB8AC3E}">
        <p14:creationId xmlns:p14="http://schemas.microsoft.com/office/powerpoint/2010/main" val="26360462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Quiz 2/3</a:t>
            </a:r>
            <a:endParaRPr lang="en-US" dirty="0"/>
          </a:p>
        </p:txBody>
      </p:sp>
      <p:pic>
        <p:nvPicPr>
          <p:cNvPr id="8" name="Picture 2" descr="D:\Users\Renaud\Desktop\StageFinEtudesSupinfo\Icons-New\v3\Min\Ques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Espace réservé du contenu 2"/>
          <p:cNvSpPr>
            <a:spLocks noGrp="1"/>
          </p:cNvSpPr>
          <p:nvPr>
            <p:ph idx="1"/>
          </p:nvPr>
        </p:nvSpPr>
        <p:spPr>
          <a:xfrm>
            <a:off x="323528" y="1128713"/>
            <a:ext cx="8712968" cy="4230687"/>
          </a:xfrm>
        </p:spPr>
        <p:txBody>
          <a:bodyPr/>
          <a:lstStyle/>
          <a:p>
            <a:pPr marL="0" indent="0">
              <a:buNone/>
            </a:pPr>
            <a:r>
              <a:rPr lang="en-US" dirty="0" smtClean="0"/>
              <a:t>How would you run a loop using the TPL?</a:t>
            </a:r>
          </a:p>
          <a:p>
            <a:pPr>
              <a:spcBef>
                <a:spcPts val="1000"/>
              </a:spcBef>
              <a:buNone/>
            </a:pPr>
            <a:r>
              <a:rPr lang="en-US" u="sng" dirty="0" smtClean="0"/>
              <a:t>									_________________________</a:t>
            </a:r>
            <a:r>
              <a:rPr lang="en-US" dirty="0" smtClean="0"/>
              <a:t> </a:t>
            </a:r>
          </a:p>
          <a:p>
            <a:pPr>
              <a:spcBef>
                <a:spcPts val="1000"/>
              </a:spcBef>
              <a:buNone/>
            </a:pPr>
            <a:endParaRPr lang="en-US" dirty="0" smtClean="0"/>
          </a:p>
          <a:p>
            <a:pPr>
              <a:spcBef>
                <a:spcPts val="1000"/>
              </a:spcBef>
              <a:buNone/>
            </a:pPr>
            <a:r>
              <a:rPr lang="en-US" dirty="0" smtClean="0"/>
              <a:t>Which extension method transforms a LINQ query into a PLINQ query?</a:t>
            </a:r>
          </a:p>
          <a:p>
            <a:pPr>
              <a:spcBef>
                <a:spcPts val="1000"/>
              </a:spcBef>
              <a:buNone/>
            </a:pPr>
            <a:r>
              <a:rPr lang="en-US" spc="-150" dirty="0" smtClean="0"/>
              <a:t>___________________________________________________</a:t>
            </a:r>
          </a:p>
          <a:p>
            <a:pPr>
              <a:spcBef>
                <a:spcPts val="1000"/>
              </a:spcBef>
              <a:buNone/>
            </a:pPr>
            <a:endParaRPr lang="en-US" dirty="0" smtClean="0"/>
          </a:p>
        </p:txBody>
      </p:sp>
    </p:spTree>
    <p:extLst>
      <p:ext uri="{BB962C8B-B14F-4D97-AF65-F5344CB8AC3E}">
        <p14:creationId xmlns:p14="http://schemas.microsoft.com/office/powerpoint/2010/main" val="26360462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Quiz 3/3</a:t>
            </a:r>
            <a:endParaRPr lang="en-US" dirty="0"/>
          </a:p>
        </p:txBody>
      </p:sp>
      <p:pic>
        <p:nvPicPr>
          <p:cNvPr id="8" name="Picture 2" descr="D:\Users\Renaud\Desktop\StageFinEtudesSupinfo\Icons-New\v3\Min\Ques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Espace réservé du contenu 2"/>
          <p:cNvSpPr>
            <a:spLocks noGrp="1"/>
          </p:cNvSpPr>
          <p:nvPr>
            <p:ph idx="1"/>
          </p:nvPr>
        </p:nvSpPr>
        <p:spPr>
          <a:xfrm>
            <a:off x="323528" y="1128713"/>
            <a:ext cx="8712968" cy="4230687"/>
          </a:xfrm>
        </p:spPr>
        <p:txBody>
          <a:bodyPr/>
          <a:lstStyle/>
          <a:p>
            <a:pPr>
              <a:spcBef>
                <a:spcPts val="1000"/>
              </a:spcBef>
              <a:buNone/>
            </a:pPr>
            <a:r>
              <a:rPr lang="en-US" dirty="0" smtClean="0"/>
              <a:t>What is the return data type of an </a:t>
            </a:r>
            <a:r>
              <a:rPr lang="en-US" dirty="0" err="1" smtClean="0">
                <a:latin typeface="Courier New" panose="02070309020205020404" pitchFamily="49" charset="0"/>
                <a:cs typeface="Courier New" panose="02070309020205020404" pitchFamily="49" charset="0"/>
              </a:rPr>
              <a:t>async</a:t>
            </a:r>
            <a:r>
              <a:rPr lang="en-US" dirty="0" smtClean="0"/>
              <a:t> method?</a:t>
            </a:r>
          </a:p>
          <a:p>
            <a:pPr>
              <a:spcBef>
                <a:spcPts val="1000"/>
              </a:spcBef>
              <a:buNone/>
            </a:pPr>
            <a:r>
              <a:rPr lang="en-US" u="sng" dirty="0" smtClean="0"/>
              <a:t>									_________________________</a:t>
            </a:r>
            <a:r>
              <a:rPr lang="en-US" dirty="0" smtClean="0"/>
              <a:t> </a:t>
            </a:r>
          </a:p>
          <a:p>
            <a:pPr>
              <a:spcBef>
                <a:spcPts val="1000"/>
              </a:spcBef>
              <a:buNone/>
            </a:pPr>
            <a:endParaRPr lang="en-US" dirty="0" smtClean="0"/>
          </a:p>
          <a:p>
            <a:pPr>
              <a:spcBef>
                <a:spcPts val="1000"/>
              </a:spcBef>
              <a:buNone/>
            </a:pPr>
            <a:endParaRPr lang="en-US" dirty="0" smtClean="0"/>
          </a:p>
        </p:txBody>
      </p:sp>
    </p:spTree>
    <p:extLst>
      <p:ext uri="{BB962C8B-B14F-4D97-AF65-F5344CB8AC3E}">
        <p14:creationId xmlns:p14="http://schemas.microsoft.com/office/powerpoint/2010/main" val="26360462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pPr>
              <a:defRPr/>
            </a:pPr>
            <a:r>
              <a:rPr lang="en-US" dirty="0" smtClean="0">
                <a:ea typeface="MS PGothic" charset="0"/>
                <a:cs typeface="Myriad Pro"/>
              </a:rPr>
              <a:t>Parallel and Asynchronous Computing</a:t>
            </a:r>
          </a:p>
        </p:txBody>
      </p:sp>
      <p:pic>
        <p:nvPicPr>
          <p:cNvPr id="16386" name="Picture 2" descr="D:\Users\Renaud\Desktop\StageFinEtudesSupinfo\Icons-New\v3\Min\Conclus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Parallel Computing</a:t>
            </a:r>
            <a:endParaRPr lang="en-US" dirty="0" smtClean="0">
              <a:ea typeface="ＭＳ Ｐゴシック" pitchFamily="34" charset="-128"/>
            </a:endParaRPr>
          </a:p>
        </p:txBody>
      </p:sp>
      <p:sp>
        <p:nvSpPr>
          <p:cNvPr id="18434" name="Espace réservé du contenu 2"/>
          <p:cNvSpPr>
            <a:spLocks noGrp="1"/>
          </p:cNvSpPr>
          <p:nvPr>
            <p:ph idx="1"/>
          </p:nvPr>
        </p:nvSpPr>
        <p:spPr>
          <a:xfrm>
            <a:off x="467543" y="1128713"/>
            <a:ext cx="8425631" cy="4230687"/>
          </a:xfrm>
        </p:spPr>
        <p:txBody>
          <a:bodyPr/>
          <a:lstStyle/>
          <a:p>
            <a:r>
              <a:rPr lang="en-US" dirty="0" smtClean="0"/>
              <a:t>Parallel computing tries to use all this power</a:t>
            </a:r>
          </a:p>
          <a:p>
            <a:pPr lvl="1"/>
            <a:r>
              <a:rPr lang="en-US" dirty="0" smtClean="0"/>
              <a:t>Letting an application run many operations simultaneously</a:t>
            </a:r>
          </a:p>
          <a:p>
            <a:pPr lvl="1"/>
            <a:r>
              <a:rPr lang="en-US" dirty="0" smtClean="0"/>
              <a:t>The unit of parallelism is called a task in .NET 4</a:t>
            </a:r>
          </a:p>
          <a:p>
            <a:pPr lvl="1"/>
            <a:r>
              <a:rPr lang="en-US" dirty="0" smtClean="0"/>
              <a:t>The developer can create tasks explicitly</a:t>
            </a:r>
          </a:p>
          <a:p>
            <a:pPr lvl="1"/>
            <a:r>
              <a:rPr lang="en-US" dirty="0" smtClean="0"/>
              <a:t>Or implicitly by using new forms of loops</a:t>
            </a:r>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From Threads to Tasks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Multitasking in .NET is accomplished through threads</a:t>
            </a:r>
          </a:p>
          <a:p>
            <a:pPr lvl="1"/>
            <a:r>
              <a:rPr lang="en-US" dirty="0" smtClean="0"/>
              <a:t>Map to operating system threads</a:t>
            </a:r>
          </a:p>
          <a:p>
            <a:pPr lvl="1"/>
            <a:r>
              <a:rPr lang="en-US" dirty="0" smtClean="0"/>
              <a:t>We relied on the </a:t>
            </a:r>
            <a:r>
              <a:rPr lang="en-US" dirty="0" err="1" smtClean="0">
                <a:latin typeface="Courier New" pitchFamily="49" charset="0"/>
                <a:cs typeface="Courier New" pitchFamily="49" charset="0"/>
              </a:rPr>
              <a:t>System.Threading.Thread</a:t>
            </a:r>
            <a:r>
              <a:rPr lang="en-US" dirty="0" smtClean="0"/>
              <a:t> class</a:t>
            </a:r>
          </a:p>
          <a:p>
            <a:pPr lvl="1"/>
            <a:r>
              <a:rPr lang="en-US" dirty="0" smtClean="0"/>
              <a:t>The programmer had to handle synchronization and locks</a:t>
            </a:r>
          </a:p>
          <a:p>
            <a:pPr lvl="1"/>
            <a:endParaRPr lang="en-US" dirty="0" smtClean="0"/>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From Threads to Tasks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Tasks: New .NET 4 concept for parallel computing</a:t>
            </a:r>
          </a:p>
          <a:p>
            <a:pPr lvl="1"/>
            <a:r>
              <a:rPr lang="en-US" dirty="0" smtClean="0"/>
              <a:t>In the Task Parallel Library (TPL), which contains </a:t>
            </a:r>
            <a:r>
              <a:rPr lang="en-US" dirty="0" err="1" smtClean="0">
                <a:latin typeface="Courier New" pitchFamily="49" charset="0"/>
                <a:cs typeface="Courier New" pitchFamily="49" charset="0"/>
              </a:rPr>
              <a:t>System.Threading</a:t>
            </a:r>
            <a:r>
              <a:rPr lang="en-US" dirty="0" smtClean="0"/>
              <a:t> and </a:t>
            </a:r>
            <a:r>
              <a:rPr lang="en-US" dirty="0" err="1" smtClean="0">
                <a:latin typeface="Courier New" pitchFamily="49" charset="0"/>
                <a:cs typeface="Courier New" pitchFamily="49" charset="0"/>
              </a:rPr>
              <a:t>System.Threading.Tasks</a:t>
            </a:r>
            <a:r>
              <a:rPr lang="en-US" dirty="0" smtClean="0"/>
              <a:t> namespaces</a:t>
            </a:r>
          </a:p>
          <a:p>
            <a:pPr lvl="1"/>
            <a:r>
              <a:rPr lang="en-US" dirty="0" smtClean="0"/>
              <a:t>Task parallelism is used to create and run tasks explicitly</a:t>
            </a:r>
          </a:p>
          <a:p>
            <a:pPr lvl="1"/>
            <a:r>
              <a:rPr lang="en-US" dirty="0" smtClean="0"/>
              <a:t>Data parallelism implements </a:t>
            </a:r>
            <a:r>
              <a:rPr lang="en-US" dirty="0" smtClean="0">
                <a:latin typeface="Courier New" pitchFamily="49" charset="0"/>
                <a:cs typeface="Courier New" pitchFamily="49" charset="0"/>
              </a:rPr>
              <a:t>for</a:t>
            </a:r>
            <a:r>
              <a:rPr lang="en-US" dirty="0" smtClean="0"/>
              <a:t> and </a:t>
            </a:r>
            <a:r>
              <a:rPr lang="en-US" dirty="0" err="1" smtClean="0">
                <a:latin typeface="Courier New" pitchFamily="49" charset="0"/>
                <a:cs typeface="Courier New" pitchFamily="49" charset="0"/>
              </a:rPr>
              <a:t>foreach</a:t>
            </a:r>
            <a:r>
              <a:rPr lang="en-US" dirty="0" smtClean="0"/>
              <a:t> loops</a:t>
            </a:r>
          </a:p>
          <a:p>
            <a:pPr lvl="1"/>
            <a:r>
              <a:rPr lang="en-US" dirty="0" smtClean="0"/>
              <a:t>Parallel LINQ (PLINQ) implements data parallelism using LINQ syntax</a:t>
            </a:r>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From Threads to Tasks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Tasks run in parallel on different processors or cores</a:t>
            </a:r>
          </a:p>
          <a:p>
            <a:pPr lvl="1"/>
            <a:r>
              <a:rPr lang="en-US" dirty="0" smtClean="0"/>
              <a:t>The .NET classes handle all the low-level details</a:t>
            </a:r>
          </a:p>
          <a:p>
            <a:pPr lvl="1"/>
            <a:r>
              <a:rPr lang="en-US" dirty="0" smtClean="0"/>
              <a:t>Each task can run in its own thread, but not necessarily</a:t>
            </a:r>
          </a:p>
          <a:p>
            <a:pPr lvl="1"/>
            <a:r>
              <a:rPr lang="en-US" dirty="0" smtClean="0"/>
              <a:t>But the developer has full control if he/she wishes</a:t>
            </a:r>
          </a:p>
          <a:p>
            <a:pPr>
              <a:buNone/>
            </a:pPr>
            <a:endParaRPr lang="en-US" dirty="0" smtClean="0"/>
          </a:p>
          <a:p>
            <a:pPr>
              <a:buFont typeface="Arial" charset="0"/>
              <a:buNone/>
            </a:pPr>
            <a:endParaRPr lang="en-US" dirty="0" smtClean="0"/>
          </a:p>
        </p:txBody>
      </p:sp>
      <p:sp>
        <p:nvSpPr>
          <p:cNvPr id="18435" name="Espace réservé du contenu 3"/>
          <p:cNvSpPr>
            <a:spLocks noGrp="1"/>
          </p:cNvSpPr>
          <p:nvPr>
            <p:ph sz="quarter" idx="13"/>
          </p:nvPr>
        </p:nvSpPr>
        <p:spPr/>
        <p:txBody>
          <a:bodyPr/>
          <a:lstStyle/>
          <a:p>
            <a:r>
              <a:rPr lang="en-US" dirty="0" smtClean="0"/>
              <a:t>Multitasking and Parallel Programming</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f0166c43c5e533d753ad1136be89c6b2">
  <xsd:schema xmlns:xsd="http://www.w3.org/2001/XMLSchema" xmlns:xs="http://www.w3.org/2001/XMLSchema" xmlns:p="http://schemas.microsoft.com/office/2006/metadata/properties" xmlns:ns2="cac1e2cd-caea-4862-842c-e8cbcf68099c" targetNamespace="http://schemas.microsoft.com/office/2006/metadata/properties" ma:root="true" ma:fieldsID="27f0ea2683614741cecd4cfc4b2d73f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E9F2BB-2CFA-4B11-934C-7E1F8E59E3DE}">
  <ds:schemaRefs>
    <ds:schemaRef ds:uri="http://schemas.microsoft.com/sharepoint/v3/contenttype/forms"/>
  </ds:schemaRefs>
</ds:datastoreItem>
</file>

<file path=customXml/itemProps2.xml><?xml version="1.0" encoding="utf-8"?>
<ds:datastoreItem xmlns:ds="http://schemas.openxmlformats.org/officeDocument/2006/customXml" ds:itemID="{3F9183C2-A6BC-47D1-A5A1-5EF747425C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2402E9-200D-45F5-BCEC-641A70C81EA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2789</Words>
  <Application>Microsoft Macintosh PowerPoint</Application>
  <PresentationFormat>Présentation à l'écran (16:10)</PresentationFormat>
  <Paragraphs>627</Paragraphs>
  <Slides>53</Slides>
  <Notes>43</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53</vt:i4>
      </vt:variant>
    </vt:vector>
  </HeadingPairs>
  <TitlesOfParts>
    <vt:vector size="65" baseType="lpstr">
      <vt:lpstr>Calibri</vt:lpstr>
      <vt:lpstr>Calibri (Heading)</vt:lpstr>
      <vt:lpstr>Century Schoolbook</vt:lpstr>
      <vt:lpstr>Consolas</vt:lpstr>
      <vt:lpstr>Courier New</vt:lpstr>
      <vt:lpstr>MS PGothic</vt:lpstr>
      <vt:lpstr>ＭＳ Ｐゴシック</vt:lpstr>
      <vt:lpstr>Myriad Pro</vt:lpstr>
      <vt:lpstr>Times New Roman</vt:lpstr>
      <vt:lpstr>Verdana</vt:lpstr>
      <vt:lpstr>Arial</vt:lpstr>
      <vt:lpstr>SUPINFOTheme</vt:lpstr>
      <vt:lpstr>Présentation PowerPoint</vt:lpstr>
      <vt:lpstr>Objectives</vt:lpstr>
      <vt:lpstr>Course plan</vt:lpstr>
      <vt:lpstr>Multitasking and parallel programming</vt:lpstr>
      <vt:lpstr>Parallel Computing</vt:lpstr>
      <vt:lpstr>Parallel Computing</vt:lpstr>
      <vt:lpstr>From Threads to Tasks</vt:lpstr>
      <vt:lpstr>From Threads to Tasks</vt:lpstr>
      <vt:lpstr>From Threads to Tasks</vt:lpstr>
      <vt:lpstr>Creating and Running Tasks Implicitly</vt:lpstr>
      <vt:lpstr>Creating and Running Tasks Implicitly</vt:lpstr>
      <vt:lpstr>Creating and Running Tasks Explicitly</vt:lpstr>
      <vt:lpstr>Creating and Running Tasks Explicitly</vt:lpstr>
      <vt:lpstr>Returning a Value From a Task</vt:lpstr>
      <vt:lpstr>Passing Data to a Task</vt:lpstr>
      <vt:lpstr>Data Parallelism</vt:lpstr>
      <vt:lpstr>Data Parallelism</vt:lpstr>
      <vt:lpstr>Data Parallelism Illustrated</vt:lpstr>
      <vt:lpstr>Data Parallelism Illustrated</vt:lpstr>
      <vt:lpstr>Debugging Parallel Tasks</vt:lpstr>
      <vt:lpstr>Canceling a Task</vt:lpstr>
      <vt:lpstr>Canceling a Task</vt:lpstr>
      <vt:lpstr>Présentation PowerPoint</vt:lpstr>
      <vt:lpstr>Questions?</vt:lpstr>
      <vt:lpstr>plinq</vt:lpstr>
      <vt:lpstr>Introduction</vt:lpstr>
      <vt:lpstr>Introduction</vt:lpstr>
      <vt:lpstr>Enumerating a PLINQ Query</vt:lpstr>
      <vt:lpstr>Enumerating a PLINQ Query</vt:lpstr>
      <vt:lpstr>Concurrent Collections</vt:lpstr>
      <vt:lpstr>Questions?</vt:lpstr>
      <vt:lpstr>Exercise</vt:lpstr>
      <vt:lpstr>Exercise</vt:lpstr>
      <vt:lpstr>Exercise</vt:lpstr>
      <vt:lpstr>Asynchronous calls</vt:lpstr>
      <vt:lpstr>Asynchronous Programming Patterns</vt:lpstr>
      <vt:lpstr>Asynchronous Programming Patterns</vt:lpstr>
      <vt:lpstr>Asynchronous Methods in .NET Classes</vt:lpstr>
      <vt:lpstr>Asynchronous Methods in .NET Classes</vt:lpstr>
      <vt:lpstr>Async and Await </vt:lpstr>
      <vt:lpstr>Execution Flow of an Asynchronous Call</vt:lpstr>
      <vt:lpstr>Asynchronous Method Return Type</vt:lpstr>
      <vt:lpstr>Asynchronous Method Return Type</vt:lpstr>
      <vt:lpstr>Calling an Asynchronous Method</vt:lpstr>
      <vt:lpstr>Calling an Asynchronous Method</vt:lpstr>
      <vt:lpstr>Custom Asynchronous Tasks</vt:lpstr>
      <vt:lpstr>Custom Asynchronous Tasks</vt:lpstr>
      <vt:lpstr>Running Multiple Asynchronous Tasks</vt:lpstr>
      <vt:lpstr>Questions?</vt:lpstr>
      <vt:lpstr>Quiz 1/3</vt:lpstr>
      <vt:lpstr>Quiz 2/3</vt:lpstr>
      <vt:lpstr>Quiz 3/3</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2016-01-19T19:58:12Z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